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Default Extension="fntdata" ContentType="application/x-fontdata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4008" r:id="rId1"/>
  </p:sldMasterIdLst>
  <p:notesMasterIdLst>
    <p:notesMasterId r:id="rId12"/>
  </p:notesMasterIdLst>
  <p:sldIdLst>
    <p:sldId id="290" r:id="rId2"/>
    <p:sldId id="288" r:id="rId3"/>
    <p:sldId id="293" r:id="rId4"/>
    <p:sldId id="295" r:id="rId5"/>
    <p:sldId id="294" r:id="rId6"/>
    <p:sldId id="263" r:id="rId7"/>
    <p:sldId id="279" r:id="rId8"/>
    <p:sldId id="289" r:id="rId9"/>
    <p:sldId id="281" r:id="rId10"/>
    <p:sldId id="284" r:id="rId11"/>
  </p:sldIdLst>
  <p:sldSz cx="9144000" cy="6858000" type="screen4x3"/>
  <p:notesSz cx="6858000" cy="9144000"/>
  <p:embeddedFontLst>
    <p:embeddedFont>
      <p:font typeface="Calibri" pitchFamily="34" charset="0"/>
      <p:regular r:id="rId13"/>
      <p:bold r:id="rId14"/>
      <p:italic r:id="rId15"/>
      <p:boldItalic r:id="rId16"/>
    </p:embeddedFont>
    <p:embeddedFont>
      <p:font typeface="Century Gothic" pitchFamily="34" charset="0"/>
      <p:regular r:id="rId17"/>
      <p:bold r:id="rId18"/>
      <p:italic r:id="rId19"/>
      <p:boldItalic r:id="rId20"/>
    </p:embeddedFont>
    <p:embeddedFont>
      <p:font typeface="Brooklyn"/>
      <p:regular r:id="rId21"/>
      <p:bold r:id="rId22"/>
    </p:embeddedFont>
    <p:embeddedFont>
      <p:font typeface="Palatino Linotype" pitchFamily="18" charset="0"/>
      <p:regular r:id="rId23"/>
      <p:bold r:id="rId24"/>
      <p:italic r:id="rId25"/>
      <p:boldItalic r:id="rId26"/>
    </p:embeddedFont>
    <p:embeddedFont>
      <p:font typeface="Comic Sans MS" pitchFamily="66" charset="0"/>
      <p:regular r:id="rId27"/>
      <p:bold r:id="rId28"/>
    </p:embeddedFont>
    <p:embeddedFont>
      <p:font typeface="Arial Black" pitchFamily="34" charset="0"/>
      <p:bold r:id="rId29"/>
    </p:embeddedFont>
    <p:embeddedFont>
      <p:font typeface="Verdana" pitchFamily="34" charset="0"/>
      <p:regular r:id="rId30"/>
      <p:bold r:id="rId31"/>
      <p:italic r:id="rId32"/>
      <p:boldItalic r:id="rId33"/>
    </p:embeddedFont>
  </p:embeddedFont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FEFAF0"/>
    <a:srgbClr val="FFFF66"/>
    <a:srgbClr val="FBF3EB"/>
    <a:srgbClr val="5A1E0E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7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1.fntdata"/><Relationship Id="rId18" Type="http://schemas.openxmlformats.org/officeDocument/2006/relationships/font" Target="fonts/font6.fntdata"/><Relationship Id="rId26" Type="http://schemas.openxmlformats.org/officeDocument/2006/relationships/font" Target="fonts/font14.fntdata"/><Relationship Id="rId3" Type="http://schemas.openxmlformats.org/officeDocument/2006/relationships/slide" Target="slides/slide2.xml"/><Relationship Id="rId21" Type="http://schemas.openxmlformats.org/officeDocument/2006/relationships/font" Target="fonts/font9.fntdata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font" Target="fonts/font5.fntdata"/><Relationship Id="rId25" Type="http://schemas.openxmlformats.org/officeDocument/2006/relationships/font" Target="fonts/font13.fntdata"/><Relationship Id="rId33" Type="http://schemas.openxmlformats.org/officeDocument/2006/relationships/font" Target="fonts/font21.fntdata"/><Relationship Id="rId2" Type="http://schemas.openxmlformats.org/officeDocument/2006/relationships/slide" Target="slides/slide1.xml"/><Relationship Id="rId16" Type="http://schemas.openxmlformats.org/officeDocument/2006/relationships/font" Target="fonts/font4.fntdata"/><Relationship Id="rId20" Type="http://schemas.openxmlformats.org/officeDocument/2006/relationships/font" Target="fonts/font8.fntdata"/><Relationship Id="rId29" Type="http://schemas.openxmlformats.org/officeDocument/2006/relationships/font" Target="fonts/font17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12.fntdata"/><Relationship Id="rId32" Type="http://schemas.openxmlformats.org/officeDocument/2006/relationships/font" Target="fonts/font20.fntdata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font" Target="fonts/font3.fntdata"/><Relationship Id="rId23" Type="http://schemas.openxmlformats.org/officeDocument/2006/relationships/font" Target="fonts/font11.fntdata"/><Relationship Id="rId28" Type="http://schemas.openxmlformats.org/officeDocument/2006/relationships/font" Target="fonts/font16.fntdata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font" Target="fonts/font7.fntdata"/><Relationship Id="rId31" Type="http://schemas.openxmlformats.org/officeDocument/2006/relationships/font" Target="fonts/font19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2.fntdata"/><Relationship Id="rId22" Type="http://schemas.openxmlformats.org/officeDocument/2006/relationships/font" Target="fonts/font10.fntdata"/><Relationship Id="rId27" Type="http://schemas.openxmlformats.org/officeDocument/2006/relationships/font" Target="fonts/font15.fntdata"/><Relationship Id="rId30" Type="http://schemas.openxmlformats.org/officeDocument/2006/relationships/font" Target="fonts/font18.fntdata"/><Relationship Id="rId35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D1937B-C817-41D2-9917-D234E1209A89}" type="datetimeFigureOut">
              <a:rPr lang="cs-CZ" smtClean="0"/>
              <a:pPr/>
              <a:t>29.6.2012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B853AE-2FFE-43CB-AF21-EB43AA940A7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567643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B853AE-2FFE-43CB-AF21-EB43AA940A7E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073204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B853AE-2FFE-43CB-AF21-EB43AA940A7E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073204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B853AE-2FFE-43CB-AF21-EB43AA940A7E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0732043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B853AE-2FFE-43CB-AF21-EB43AA940A7E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073204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0C5AE-2BC5-4CCA-8229-8D3C82D694C6}" type="datetime1">
              <a:rPr lang="cs-CZ" smtClean="0"/>
              <a:pPr/>
              <a:t>29.6.2012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F0DEC-78FD-466E-A9D1-EA864AB1D263}" type="datetime1">
              <a:rPr lang="cs-CZ" smtClean="0"/>
              <a:pPr/>
              <a:t>29.6.2012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8C8EF-1FD6-4AD0-BCA7-AB4A4B8E1AAF}" type="datetime1">
              <a:rPr lang="cs-CZ" smtClean="0"/>
              <a:pPr/>
              <a:t>29.6.2012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4AC24-9463-434E-AEAC-4B27676CCC5C}" type="datetime1">
              <a:rPr lang="cs-CZ" smtClean="0"/>
              <a:pPr/>
              <a:t>29.6.2012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C52D7-3CEA-4811-9E3F-0F3811925295}" type="datetime1">
              <a:rPr lang="cs-CZ" smtClean="0"/>
              <a:pPr/>
              <a:t>29.6.2012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D5589-2C13-4609-BC1C-A76D989F7612}" type="datetime1">
              <a:rPr lang="cs-CZ" smtClean="0"/>
              <a:pPr/>
              <a:t>29.6.2012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3C366-4BE1-4F81-A874-EAE66BA72DD6}" type="datetime1">
              <a:rPr lang="cs-CZ" smtClean="0"/>
              <a:pPr/>
              <a:t>29.6.2012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D2A1B-A3CB-4681-A3F3-AFFEC51E45A4}" type="datetime1">
              <a:rPr lang="cs-CZ" smtClean="0"/>
              <a:pPr/>
              <a:t>29.6.2012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C7E25-6C9A-4883-BBB8-396A00531F1C}" type="datetime1">
              <a:rPr lang="cs-CZ" smtClean="0"/>
              <a:pPr/>
              <a:t>29.6.2012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BC6F8-ECC7-4F0E-972C-CF942FF03AE1}" type="datetime1">
              <a:rPr lang="cs-CZ" smtClean="0"/>
              <a:pPr/>
              <a:t>29.6.2012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F6EF1-260D-4E5F-834F-6BE18F9AB591}" type="datetime1">
              <a:rPr lang="cs-CZ" smtClean="0"/>
              <a:pPr/>
              <a:t>29.6.2012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4E120CAE-D287-4CD6-BCC0-5E53A6EEFE74}" type="datetime1">
              <a:rPr lang="cs-CZ" smtClean="0"/>
              <a:pPr/>
              <a:t>29.6.2012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21AE825-0421-45D4-866F-4844DB815D5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09" r:id="rId1"/>
    <p:sldLayoutId id="2147484010" r:id="rId2"/>
    <p:sldLayoutId id="2147484011" r:id="rId3"/>
    <p:sldLayoutId id="2147484012" r:id="rId4"/>
    <p:sldLayoutId id="2147484013" r:id="rId5"/>
    <p:sldLayoutId id="2147484014" r:id="rId6"/>
    <p:sldLayoutId id="2147484015" r:id="rId7"/>
    <p:sldLayoutId id="2147484016" r:id="rId8"/>
    <p:sldLayoutId id="2147484017" r:id="rId9"/>
    <p:sldLayoutId id="2147484018" r:id="rId10"/>
    <p:sldLayoutId id="2147484019" r:id="rId11"/>
  </p:sldLayoutIdLst>
  <p:hf hdr="0" ftr="0" dt="0"/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slide" Target="slide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185203722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Matematika 8.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VY_32_INOVACE_05_Třetí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odmocnina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  Josef  Vršecký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358478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11560" y="6381328"/>
            <a:ext cx="6400800" cy="406896"/>
          </a:xfrm>
        </p:spPr>
        <p:txBody>
          <a:bodyPr>
            <a:normAutofit/>
          </a:bodyPr>
          <a:lstStyle/>
          <a:p>
            <a:pPr algn="ctr"/>
            <a:r>
              <a:rPr lang="cs-CZ" sz="1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Mgr. Josef Vršecký, 2. ZŠ Dobříš, 2011</a:t>
            </a:r>
            <a:endParaRPr lang="cs-CZ" sz="1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60039" y="1636345"/>
            <a:ext cx="8388425" cy="280076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8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TŘETÍ</a:t>
            </a:r>
          </a:p>
          <a:p>
            <a:pPr algn="ctr"/>
            <a:r>
              <a:rPr lang="cs-CZ" sz="8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ODMOCNINA</a:t>
            </a:r>
            <a:endParaRPr lang="cs-CZ" sz="8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8701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60039" y="116632"/>
            <a:ext cx="8388425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Třetí </a:t>
            </a:r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odmocnina </a:t>
            </a:r>
            <a:r>
              <a:rPr lang="cs-CZ" sz="40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je </a:t>
            </a:r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speciálním typem obecné odmocniny.</a:t>
            </a:r>
            <a:endParaRPr lang="cs-CZ" sz="40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TextovéPole 2"/>
              <p:cNvSpPr txBox="1"/>
              <p:nvPr/>
            </p:nvSpPr>
            <p:spPr>
              <a:xfrm>
                <a:off x="35496" y="2420888"/>
                <a:ext cx="4732449" cy="35466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ctrlPr>
                            <a:rPr lang="cs-CZ" sz="2220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radPr>
                        <m:deg>
                          <m:r>
                            <a:rPr lang="cs-CZ" sz="2220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3</m:t>
                          </m:r>
                        </m:deg>
                        <m:e>
                          <m:r>
                            <a:rPr lang="cs-CZ" sz="222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𝑎</m:t>
                          </m:r>
                        </m:e>
                      </m:rad>
                    </m:oMath>
                  </m:oMathPara>
                </a14:m>
                <a:endParaRPr lang="cs-CZ" sz="22200" dirty="0"/>
              </a:p>
            </p:txBody>
          </p:sp>
        </mc:Choice>
        <mc:Fallback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496" y="2420888"/>
                <a:ext cx="4732449" cy="3546677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Šipka doleva 3"/>
          <p:cNvSpPr/>
          <p:nvPr/>
        </p:nvSpPr>
        <p:spPr>
          <a:xfrm>
            <a:off x="4427984" y="2204864"/>
            <a:ext cx="4536504" cy="1656184"/>
          </a:xfrm>
          <a:prstGeom prst="leftArrow">
            <a:avLst/>
          </a:prstGeom>
          <a:solidFill>
            <a:srgbClr val="FFFF99"/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ODMOCNÍTKO</a:t>
            </a:r>
            <a:endParaRPr lang="cs-CZ" sz="4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Šipka doleva 7"/>
          <p:cNvSpPr/>
          <p:nvPr/>
        </p:nvSpPr>
        <p:spPr>
          <a:xfrm>
            <a:off x="4067944" y="3717032"/>
            <a:ext cx="3816424" cy="1944216"/>
          </a:xfrm>
          <a:prstGeom prst="leftArrow">
            <a:avLst/>
          </a:prstGeom>
          <a:solidFill>
            <a:srgbClr val="FFFF99"/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ZÁKLAD</a:t>
            </a:r>
          </a:p>
          <a:p>
            <a:pPr algn="ctr"/>
            <a:r>
              <a:rPr lang="cs-CZ" sz="3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3. ODMOCNINY</a:t>
            </a:r>
            <a:endParaRPr lang="cs-CZ" sz="3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52407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250" tmFilter="0,0; .5, 1; 1, 1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3" grpId="0" animBg="1"/>
      <p:bldP spid="4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02090" y="120375"/>
            <a:ext cx="8712968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Matematický vztah mezi třetí mocninou a druhou odmocninou:</a:t>
            </a:r>
            <a:endParaRPr lang="cs-CZ" sz="40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TextovéPole 2"/>
              <p:cNvSpPr txBox="1"/>
              <p:nvPr/>
            </p:nvSpPr>
            <p:spPr>
              <a:xfrm>
                <a:off x="718822" y="1700808"/>
                <a:ext cx="7940186" cy="2970878"/>
              </a:xfrm>
              <a:prstGeom prst="rect">
                <a:avLst/>
              </a:prstGeom>
              <a:ln w="57150">
                <a:solidFill>
                  <a:srgbClr val="FF0000"/>
                </a:solidFill>
              </a:ln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style>
              <a:lnRef idx="2">
                <a:schemeClr val="accent3"/>
              </a:lnRef>
              <a:fillRef idx="1">
                <a:schemeClr val="lt1"/>
              </a:fillRef>
              <a:effectRef idx="0">
                <a:schemeClr val="accent3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ctrlPr>
                            <a:rPr lang="cs-CZ" sz="1500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radPr>
                        <m:deg>
                          <m:r>
                            <a:rPr lang="cs-CZ" sz="1500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3</m:t>
                          </m:r>
                        </m:deg>
                        <m:e>
                          <m:sSup>
                            <m:sSupPr>
                              <m:ctrlPr>
                                <a:rPr lang="cs-CZ" sz="15000" b="0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15000" b="0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sz="15000" b="0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3</m:t>
                              </m:r>
                            </m:sup>
                          </m:sSup>
                        </m:e>
                      </m:rad>
                      <m:r>
                        <a:rPr lang="cs-CZ" sz="15000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15000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sz="15000" dirty="0"/>
              </a:p>
            </p:txBody>
          </p:sp>
        </mc:Choice>
        <mc:Fallback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8822" y="1700808"/>
                <a:ext cx="7940186" cy="2970878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  <a:ln w="57150">
                <a:solidFill>
                  <a:srgbClr val="FF0000"/>
                </a:solidFill>
              </a:ln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TextovéPole 6"/>
              <p:cNvSpPr txBox="1"/>
              <p:nvPr/>
            </p:nvSpPr>
            <p:spPr>
              <a:xfrm>
                <a:off x="13910" y="4853478"/>
                <a:ext cx="9118801" cy="196117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  <a:scene3d>
                  <a:camera prst="orthographicFront"/>
                  <a:lightRig rig="soft" dir="tl">
                    <a:rot lat="0" lon="0" rev="0"/>
                  </a:lightRig>
                </a:scene3d>
                <a:sp3d contourW="25400" prstMaterial="matte">
                  <a:bevelT w="25400" h="55880" prst="artDeco"/>
                  <a:contourClr>
                    <a:schemeClr val="accent2">
                      <a:tint val="20000"/>
                    </a:schemeClr>
                  </a:contourClr>
                </a:sp3d>
              </a:bodyPr>
              <a:lstStyle/>
              <a:p>
                <a:r>
                  <a:rPr lang="cs-CZ" sz="4000" b="1" u="sng" spc="50" dirty="0" smtClean="0">
                    <a:ln w="11430"/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  <a:latin typeface="Arial" pitchFamily="34" charset="0"/>
                    <a:cs typeface="Arial" pitchFamily="34" charset="0"/>
                  </a:rPr>
                  <a:t>Př.:</a:t>
                </a:r>
                <a:r>
                  <a:rPr lang="cs-CZ" sz="4000" b="1" spc="50" dirty="0" smtClean="0">
                    <a:ln w="11430"/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  <a:latin typeface="Arial" pitchFamily="34" charset="0"/>
                    <a:cs typeface="Arial" pitchFamily="34" charset="0"/>
                  </a:rPr>
                  <a:t>  </a:t>
                </a:r>
                <a:r>
                  <a:rPr lang="cs-CZ" sz="4800" b="1" spc="50" dirty="0" smtClean="0">
                    <a:ln w="11430"/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  <a:latin typeface="Arial" pitchFamily="34" charset="0"/>
                    <a:cs typeface="Arial" pitchFamily="34" charset="0"/>
                  </a:rPr>
                  <a:t>a)  </a:t>
                </a:r>
                <a14:m>
                  <m:oMath xmlns:m="http://schemas.openxmlformats.org/officeDocument/2006/math">
                    <m:rad>
                      <m:radPr>
                        <m:ctrlPr>
                          <a:rPr lang="cs-CZ" sz="4800" b="1" i="1" spc="50" smtClean="0">
                            <a:ln w="11430"/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outerShdw blurRad="76200" dist="50800" dir="5400000" algn="tl" rotWithShape="0">
                                <a:srgbClr val="000000">
                                  <a:alpha val="65000"/>
                                </a:srgbClr>
                              </a:outerShdw>
                            </a:effectLst>
                            <a:latin typeface="Cambria Math"/>
                            <a:cs typeface="Arial" pitchFamily="34" charset="0"/>
                          </a:rPr>
                        </m:ctrlPr>
                      </m:radPr>
                      <m:deg>
                        <m:r>
                          <a:rPr lang="cs-CZ" sz="4800" b="1" i="1" spc="50" smtClean="0">
                            <a:ln w="11430"/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outerShdw blurRad="76200" dist="50800" dir="5400000" algn="tl" rotWithShape="0">
                                <a:srgbClr val="000000">
                                  <a:alpha val="65000"/>
                                </a:srgbClr>
                              </a:outerShdw>
                            </a:effectLst>
                            <a:latin typeface="Cambria Math"/>
                            <a:cs typeface="Arial" pitchFamily="34" charset="0"/>
                          </a:rPr>
                          <m:t>𝟑</m:t>
                        </m:r>
                      </m:deg>
                      <m:e>
                        <m:r>
                          <a:rPr lang="cs-CZ" sz="4800" b="1" i="1" spc="50" smtClean="0">
                            <a:ln w="11430"/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outerShdw blurRad="76200" dist="50800" dir="5400000" algn="tl" rotWithShape="0">
                                <a:srgbClr val="000000">
                                  <a:alpha val="65000"/>
                                </a:srgbClr>
                              </a:outerShdw>
                            </a:effectLst>
                            <a:latin typeface="Cambria Math"/>
                            <a:cs typeface="Arial" pitchFamily="34" charset="0"/>
                          </a:rPr>
                          <m:t>𝟖</m:t>
                        </m:r>
                      </m:e>
                    </m:rad>
                  </m:oMath>
                </a14:m>
                <a:r>
                  <a:rPr lang="cs-CZ" sz="4800" b="1" spc="50" dirty="0" smtClean="0">
                    <a:ln w="11430"/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  <a:latin typeface="Arial" pitchFamily="34" charset="0"/>
                    <a:cs typeface="Arial" pitchFamily="34" charset="0"/>
                  </a:rPr>
                  <a:t> </a:t>
                </a:r>
                <a:r>
                  <a:rPr lang="cs-CZ" sz="4000" b="1" spc="50" dirty="0" smtClean="0">
                    <a:ln w="11430"/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=</a:t>
                </a:r>
                <a:r>
                  <a:rPr lang="cs-CZ" sz="4800" b="1" spc="50" dirty="0" smtClean="0">
                    <a:ln w="11430"/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 </a:t>
                </a:r>
                <a:r>
                  <a:rPr lang="cs-CZ" sz="4800" b="1" spc="50" dirty="0" smtClean="0">
                    <a:ln w="11430"/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2 </a:t>
                </a:r>
                <a:r>
                  <a:rPr lang="cs-CZ" sz="4800" b="1" spc="50" dirty="0" smtClean="0">
                    <a:ln w="11430"/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, protože </a:t>
                </a:r>
                <a:r>
                  <a:rPr lang="cs-CZ" sz="4800" b="1" spc="50" dirty="0" smtClean="0">
                    <a:ln w="11430"/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2</a:t>
                </a:r>
                <a:r>
                  <a:rPr lang="cs-CZ" sz="4800" b="1" spc="50" baseline="30000" dirty="0" smtClean="0">
                    <a:ln w="11430"/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3 </a:t>
                </a:r>
                <a:r>
                  <a:rPr lang="cs-CZ" sz="4000" b="1" spc="50" dirty="0" smtClean="0">
                    <a:ln w="11430"/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=</a:t>
                </a:r>
                <a:r>
                  <a:rPr lang="cs-CZ" sz="4800" b="1" spc="50" dirty="0">
                    <a:ln w="11430"/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 </a:t>
                </a:r>
                <a:r>
                  <a:rPr lang="cs-CZ" sz="4800" b="1" spc="50" dirty="0" smtClean="0">
                    <a:ln w="11430"/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8</a:t>
                </a:r>
                <a:endParaRPr lang="cs-CZ" sz="4800" b="1" u="dbl" spc="50" dirty="0" smtClean="0">
                  <a:ln w="11430"/>
                  <a:solidFill>
                    <a:schemeClr val="accent1">
                      <a:lumMod val="50000"/>
                    </a:schemeClr>
                  </a:soli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  <a:latin typeface="Cambria Math" pitchFamily="18" charset="0"/>
                  <a:ea typeface="Cambria Math" pitchFamily="18" charset="0"/>
                  <a:cs typeface="Arial" pitchFamily="34" charset="0"/>
                </a:endParaRPr>
              </a:p>
              <a:p>
                <a:r>
                  <a:rPr lang="cs-CZ" sz="1600" b="1" spc="50" dirty="0" smtClean="0">
                    <a:ln w="11430"/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  <a:latin typeface="Arial" pitchFamily="34" charset="0"/>
                    <a:cs typeface="Arial" pitchFamily="34" charset="0"/>
                  </a:rPr>
                  <a:t>		</a:t>
                </a:r>
              </a:p>
              <a:p>
                <a:r>
                  <a:rPr lang="cs-CZ" sz="4800" b="1" spc="50" dirty="0" smtClean="0">
                    <a:ln w="11430"/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  <a:latin typeface="Arial" pitchFamily="34" charset="0"/>
                    <a:cs typeface="Arial" pitchFamily="34" charset="0"/>
                  </a:rPr>
                  <a:t>b</a:t>
                </a:r>
                <a:r>
                  <a:rPr lang="cs-CZ" sz="4800" b="1" spc="50" dirty="0" smtClean="0">
                    <a:ln w="11430"/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  <a:latin typeface="Arial" pitchFamily="34" charset="0"/>
                    <a:cs typeface="Arial" pitchFamily="34" charset="0"/>
                  </a:rPr>
                  <a:t>)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4800" b="1" i="1" spc="50">
                            <a:ln w="11430"/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outerShdw blurRad="76200" dist="50800" dir="5400000" algn="tl" rotWithShape="0">
                                <a:srgbClr val="000000">
                                  <a:alpha val="65000"/>
                                </a:srgbClr>
                              </a:outerShdw>
                            </a:effectLst>
                            <a:latin typeface="Cambria Math"/>
                            <a:cs typeface="Arial" pitchFamily="34" charset="0"/>
                          </a:rPr>
                        </m:ctrlPr>
                      </m:radPr>
                      <m:deg/>
                      <m:e>
                        <m:r>
                          <a:rPr lang="cs-CZ" sz="4800" b="1" i="1" spc="50" smtClean="0">
                            <a:ln w="11430"/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outerShdw blurRad="76200" dist="50800" dir="5400000" algn="tl" rotWithShape="0">
                                <a:srgbClr val="000000">
                                  <a:alpha val="65000"/>
                                </a:srgbClr>
                              </a:outerShdw>
                            </a:effectLst>
                            <a:latin typeface="Cambria Math"/>
                            <a:cs typeface="Arial" pitchFamily="34" charset="0"/>
                          </a:rPr>
                          <m:t>−</m:t>
                        </m:r>
                        <m:r>
                          <a:rPr lang="cs-CZ" sz="4800" b="1" i="1" spc="50" smtClean="0">
                            <a:ln w="11430"/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outerShdw blurRad="76200" dist="50800" dir="5400000" algn="tl" rotWithShape="0">
                                <a:srgbClr val="000000">
                                  <a:alpha val="65000"/>
                                </a:srgbClr>
                              </a:outerShdw>
                            </a:effectLst>
                            <a:latin typeface="Cambria Math"/>
                            <a:cs typeface="Arial" pitchFamily="34" charset="0"/>
                          </a:rPr>
                          <m:t>𝟐𝟕</m:t>
                        </m:r>
                      </m:e>
                    </m:rad>
                  </m:oMath>
                </a14:m>
                <a:r>
                  <a:rPr lang="cs-CZ" sz="4800" b="1" spc="50" dirty="0">
                    <a:ln w="11430"/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  <a:latin typeface="Arial" pitchFamily="34" charset="0"/>
                    <a:cs typeface="Arial" pitchFamily="34" charset="0"/>
                  </a:rPr>
                  <a:t> </a:t>
                </a:r>
                <a:r>
                  <a:rPr lang="cs-CZ" sz="4000" b="1" spc="50" dirty="0">
                    <a:ln w="11430"/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=</a:t>
                </a:r>
                <a:r>
                  <a:rPr lang="cs-CZ" sz="4800" b="1" spc="50" dirty="0">
                    <a:ln w="11430"/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 </a:t>
                </a:r>
                <a:r>
                  <a:rPr lang="cs-CZ" sz="4800" b="1" spc="50" dirty="0" smtClean="0">
                    <a:ln w="11430"/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-3 </a:t>
                </a:r>
                <a:r>
                  <a:rPr lang="cs-CZ" sz="4800" b="1" spc="50" dirty="0" smtClean="0">
                    <a:ln w="11430"/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, protože </a:t>
                </a:r>
                <a:r>
                  <a:rPr lang="cs-CZ" sz="4800" b="1" spc="50" dirty="0" smtClean="0">
                    <a:ln w="11430"/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(-3)</a:t>
                </a:r>
                <a:r>
                  <a:rPr lang="cs-CZ" sz="4800" b="1" spc="50" baseline="30000" dirty="0" smtClean="0">
                    <a:ln w="11430"/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3 </a:t>
                </a:r>
                <a:r>
                  <a:rPr lang="cs-CZ" sz="4000" b="1" spc="50" dirty="0" smtClean="0">
                    <a:ln w="11430"/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=</a:t>
                </a:r>
                <a:r>
                  <a:rPr lang="cs-CZ" sz="4800" b="1" spc="50" dirty="0" smtClean="0">
                    <a:ln w="11430"/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 </a:t>
                </a:r>
                <a:r>
                  <a:rPr lang="cs-CZ" sz="4800" b="1" spc="50" dirty="0" smtClean="0">
                    <a:ln w="11430"/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-27</a:t>
                </a:r>
                <a:endParaRPr lang="cs-CZ" sz="4800" b="1" u="dbl" spc="50" dirty="0">
                  <a:ln w="11430"/>
                  <a:solidFill>
                    <a:schemeClr val="accent1">
                      <a:lumMod val="50000"/>
                    </a:schemeClr>
                  </a:soli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  <a:latin typeface="Cambria Math" pitchFamily="18" charset="0"/>
                  <a:ea typeface="Cambria Math" pitchFamily="18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910" y="4853478"/>
                <a:ext cx="9118801" cy="1961178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l="-3810" t="-5280" r="-3877" b="-2142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2819651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250" tmFilter="0,0; .5, 1; 1, 1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3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2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1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3" grpId="0" animBg="1"/>
      <p:bldP spid="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79512" y="261652"/>
            <a:ext cx="8784976" cy="1754326"/>
          </a:xfrm>
          <a:prstGeom prst="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Číselné operace</a:t>
            </a:r>
          </a:p>
          <a:p>
            <a:pPr algn="ctr"/>
            <a:r>
              <a:rPr lang="cs-CZ" sz="5400" b="1" spc="50" dirty="0" smtClean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 třetími odmocninami :</a:t>
            </a:r>
            <a:endParaRPr lang="cs-CZ" sz="5400" b="1" spc="50" dirty="0">
              <a:ln w="11430"/>
              <a:gradFill flip="none" rotWithShape="1">
                <a:gsLst>
                  <a:gs pos="0">
                    <a:srgbClr val="00B050">
                      <a:shade val="30000"/>
                      <a:satMod val="115000"/>
                    </a:srgbClr>
                  </a:gs>
                  <a:gs pos="50000">
                    <a:srgbClr val="00B050">
                      <a:shade val="67500"/>
                      <a:satMod val="115000"/>
                    </a:srgbClr>
                  </a:gs>
                  <a:gs pos="100000">
                    <a:srgbClr val="00B050">
                      <a:shade val="100000"/>
                      <a:satMod val="115000"/>
                    </a:srgbClr>
                  </a:gs>
                </a:gsLst>
                <a:lin ang="16200000" scaled="1"/>
                <a:tileRect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2718" y="2276872"/>
            <a:ext cx="8613255" cy="1446550"/>
          </a:xfrm>
          <a:prstGeom prst="rect">
            <a:avLst/>
          </a:prstGeom>
          <a:noFill/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Třetí odmocnina má přednost</a:t>
            </a:r>
          </a:p>
          <a:p>
            <a:pPr algn="ctr"/>
            <a:r>
              <a:rPr lang="cs-CZ" sz="4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před násobením a dělením!</a:t>
            </a:r>
            <a:endParaRPr lang="cs-CZ" sz="44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TextovéPole 6"/>
              <p:cNvSpPr txBox="1"/>
              <p:nvPr/>
            </p:nvSpPr>
            <p:spPr>
              <a:xfrm>
                <a:off x="186137" y="4282546"/>
                <a:ext cx="8751948" cy="19639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  <a:scene3d>
                  <a:camera prst="orthographicFront"/>
                  <a:lightRig rig="soft" dir="tl">
                    <a:rot lat="0" lon="0" rev="0"/>
                  </a:lightRig>
                </a:scene3d>
                <a:sp3d contourW="25400" prstMaterial="matte">
                  <a:bevelT w="25400" h="55880" prst="artDeco"/>
                  <a:contourClr>
                    <a:schemeClr val="accent2">
                      <a:tint val="20000"/>
                    </a:schemeClr>
                  </a:contourClr>
                </a:sp3d>
              </a:bodyPr>
              <a:lstStyle/>
              <a:p>
                <a:r>
                  <a:rPr lang="cs-CZ" sz="4800" b="1" u="sng" spc="50" dirty="0" smtClean="0">
                    <a:ln w="11430"/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  <a:latin typeface="Arial" pitchFamily="34" charset="0"/>
                    <a:cs typeface="Arial" pitchFamily="34" charset="0"/>
                  </a:rPr>
                  <a:t>Př.:</a:t>
                </a:r>
                <a:r>
                  <a:rPr lang="cs-CZ" sz="4800" b="1" spc="50" dirty="0" smtClean="0">
                    <a:ln w="11430"/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  <a:latin typeface="Arial" pitchFamily="34" charset="0"/>
                    <a:cs typeface="Arial" pitchFamily="34" charset="0"/>
                  </a:rPr>
                  <a:t>  	a)  </a:t>
                </a:r>
                <a:r>
                  <a:rPr lang="cs-CZ" sz="4800" b="1" spc="50" dirty="0" smtClean="0">
                    <a:ln w="11430"/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  <a:latin typeface="Arial" pitchFamily="34" charset="0"/>
                    <a:cs typeface="Arial" pitchFamily="34" charset="0"/>
                  </a:rPr>
                  <a:t>8</a:t>
                </a:r>
                <a:r>
                  <a:rPr lang="cs-CZ" sz="4800" b="1" spc="50" dirty="0" smtClean="0">
                    <a:ln w="11430"/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.</a:t>
                </a:r>
                <a14:m>
                  <m:oMath xmlns:m="http://schemas.openxmlformats.org/officeDocument/2006/math">
                    <m:rad>
                      <m:radPr>
                        <m:ctrlPr>
                          <a:rPr lang="cs-CZ" sz="4800" b="1" i="1" spc="50" smtClean="0">
                            <a:ln w="11430"/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outerShdw blurRad="76200" dist="50800" dir="5400000" algn="tl" rotWithShape="0">
                                <a:srgbClr val="000000">
                                  <a:alpha val="65000"/>
                                </a:srgbClr>
                              </a:outerShdw>
                            </a:effectLst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</m:ctrlPr>
                      </m:radPr>
                      <m:deg>
                        <m:r>
                          <a:rPr lang="cs-CZ" sz="4800" b="1" i="1" spc="50" smtClean="0">
                            <a:ln w="11430"/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outerShdw blurRad="76200" dist="50800" dir="5400000" algn="tl" rotWithShape="0">
                                <a:srgbClr val="000000">
                                  <a:alpha val="65000"/>
                                </a:srgbClr>
                              </a:outerShdw>
                            </a:effectLst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  <m:t>𝟑</m:t>
                        </m:r>
                      </m:deg>
                      <m:e>
                        <m:r>
                          <a:rPr lang="cs-CZ" sz="4800" b="1" i="1" spc="50" smtClean="0">
                            <a:ln w="11430"/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outerShdw blurRad="76200" dist="50800" dir="5400000" algn="tl" rotWithShape="0">
                                <a:srgbClr val="000000">
                                  <a:alpha val="65000"/>
                                </a:srgbClr>
                              </a:outerShdw>
                            </a:effectLst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  <m:t>𝟏𝟎𝟎𝟎</m:t>
                        </m:r>
                      </m:e>
                    </m:rad>
                  </m:oMath>
                </a14:m>
                <a:r>
                  <a:rPr lang="cs-CZ" sz="4800" b="1" spc="50" dirty="0" smtClean="0">
                    <a:ln w="11430"/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  <a:latin typeface="Arial" pitchFamily="34" charset="0"/>
                    <a:cs typeface="Arial" pitchFamily="34" charset="0"/>
                  </a:rPr>
                  <a:t> </a:t>
                </a:r>
                <a:r>
                  <a:rPr lang="cs-CZ" sz="4800" b="1" spc="50" dirty="0" smtClean="0">
                    <a:ln w="11430"/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= </a:t>
                </a:r>
                <a:r>
                  <a:rPr lang="cs-CZ" sz="4800" b="1" spc="50" dirty="0" smtClean="0">
                    <a:ln w="11430"/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8.10 </a:t>
                </a:r>
                <a:r>
                  <a:rPr lang="cs-CZ" sz="4800" b="1" spc="50" dirty="0" smtClean="0">
                    <a:ln w="11430"/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= </a:t>
                </a:r>
                <a:r>
                  <a:rPr lang="cs-CZ" sz="4800" b="1" u="dbl" spc="50" dirty="0" smtClean="0">
                    <a:ln w="11430"/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80</a:t>
                </a:r>
                <a:endParaRPr lang="cs-CZ" sz="4800" b="1" u="dbl" spc="50" dirty="0" smtClean="0">
                  <a:ln w="11430"/>
                  <a:solidFill>
                    <a:schemeClr val="accent1">
                      <a:lumMod val="50000"/>
                    </a:schemeClr>
                  </a:soli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  <a:latin typeface="Cambria Math" pitchFamily="18" charset="0"/>
                  <a:ea typeface="Cambria Math" pitchFamily="18" charset="0"/>
                  <a:cs typeface="Arial" pitchFamily="34" charset="0"/>
                </a:endParaRPr>
              </a:p>
              <a:p>
                <a:r>
                  <a:rPr lang="cs-CZ" sz="1600" b="1" spc="50" dirty="0" smtClean="0">
                    <a:ln w="11430"/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  <a:latin typeface="Arial" pitchFamily="34" charset="0"/>
                    <a:cs typeface="Arial" pitchFamily="34" charset="0"/>
                  </a:rPr>
                  <a:t>		</a:t>
                </a:r>
              </a:p>
              <a:p>
                <a:r>
                  <a:rPr lang="cs-CZ" sz="4800" b="1" spc="50" dirty="0">
                    <a:ln w="11430"/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  <a:latin typeface="Arial" pitchFamily="34" charset="0"/>
                    <a:cs typeface="Arial" pitchFamily="34" charset="0"/>
                  </a:rPr>
                  <a:t>	</a:t>
                </a:r>
                <a:r>
                  <a:rPr lang="cs-CZ" sz="4800" b="1" spc="50" dirty="0" smtClean="0">
                    <a:ln w="11430"/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  <a:latin typeface="Arial" pitchFamily="34" charset="0"/>
                    <a:cs typeface="Arial" pitchFamily="34" charset="0"/>
                  </a:rPr>
                  <a:t>	b) </a:t>
                </a:r>
                <a14:m>
                  <m:oMath xmlns:m="http://schemas.openxmlformats.org/officeDocument/2006/math">
                    <m:rad>
                      <m:radPr>
                        <m:ctrlPr>
                          <a:rPr lang="cs-CZ" sz="4800" b="1" i="1" spc="50" smtClean="0">
                            <a:ln w="11430"/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outerShdw blurRad="76200" dist="50800" dir="5400000" algn="tl" rotWithShape="0">
                                <a:srgbClr val="000000">
                                  <a:alpha val="65000"/>
                                </a:srgbClr>
                              </a:outerShdw>
                            </a:effectLst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</m:ctrlPr>
                      </m:radPr>
                      <m:deg>
                        <m:r>
                          <a:rPr lang="cs-CZ" sz="4800" b="1" i="1" spc="50" smtClean="0">
                            <a:ln w="11430"/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outerShdw blurRad="76200" dist="50800" dir="5400000" algn="tl" rotWithShape="0">
                                <a:srgbClr val="000000">
                                  <a:alpha val="65000"/>
                                </a:srgbClr>
                              </a:outerShdw>
                            </a:effectLst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  <m:t>𝟑</m:t>
                        </m:r>
                      </m:deg>
                      <m:e>
                        <m:r>
                          <a:rPr lang="cs-CZ" sz="4800" b="1" i="1" spc="50" smtClean="0">
                            <a:ln w="11430"/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outerShdw blurRad="76200" dist="50800" dir="5400000" algn="tl" rotWithShape="0">
                                <a:srgbClr val="000000">
                                  <a:alpha val="65000"/>
                                </a:srgbClr>
                              </a:outerShdw>
                            </a:effectLst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  <m:t>−</m:t>
                        </m:r>
                        <m:r>
                          <a:rPr lang="cs-CZ" sz="4800" b="1" i="1" spc="50" smtClean="0">
                            <a:ln w="11430"/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outerShdw blurRad="76200" dist="50800" dir="5400000" algn="tl" rotWithShape="0">
                                <a:srgbClr val="000000">
                                  <a:alpha val="65000"/>
                                </a:srgbClr>
                              </a:outerShdw>
                            </a:effectLst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  <m:t>𝟔𝟒</m:t>
                        </m:r>
                      </m:e>
                    </m:rad>
                  </m:oMath>
                </a14:m>
                <a:r>
                  <a:rPr lang="cs-CZ" sz="4800" b="1" spc="50" dirty="0" smtClean="0">
                    <a:ln w="11430"/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 : 2 </a:t>
                </a:r>
                <a:r>
                  <a:rPr lang="cs-CZ" sz="4800" b="1" spc="50" dirty="0">
                    <a:ln w="11430"/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= </a:t>
                </a:r>
                <a:r>
                  <a:rPr lang="cs-CZ" sz="4800" b="1" spc="50" dirty="0" smtClean="0">
                    <a:ln w="11430"/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-4 </a:t>
                </a:r>
                <a:r>
                  <a:rPr lang="cs-CZ" sz="4800" b="1" spc="50" dirty="0" smtClean="0">
                    <a:ln w="11430"/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: 2 = </a:t>
                </a:r>
                <a:r>
                  <a:rPr lang="cs-CZ" sz="4800" b="1" u="dbl" spc="50" dirty="0" smtClean="0">
                    <a:ln w="11430"/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-2</a:t>
                </a:r>
                <a:r>
                  <a:rPr lang="cs-CZ" sz="4800" b="1" spc="50" baseline="30000" dirty="0" smtClean="0">
                    <a:ln w="11430"/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 </a:t>
                </a:r>
                <a:endParaRPr lang="cs-CZ" sz="4800" b="1" u="dbl" spc="50" dirty="0">
                  <a:ln w="11430"/>
                  <a:solidFill>
                    <a:schemeClr val="accent1">
                      <a:lumMod val="50000"/>
                    </a:schemeClr>
                  </a:soli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  <a:latin typeface="Cambria Math" pitchFamily="18" charset="0"/>
                  <a:ea typeface="Cambria Math" pitchFamily="18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6137" y="4282546"/>
                <a:ext cx="8751948" cy="1963999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4042" t="-5590" r="-3275" b="-211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4230914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250" tmFilter="0,0; .5, 1; 1, 1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6" dur="375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7" dur="375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8" dur="7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9" dur="7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4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3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2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3" grpId="0"/>
      <p:bldP spid="7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65589" y="85527"/>
            <a:ext cx="2776721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7200" b="1" cap="none" spc="50" dirty="0" smtClean="0">
                <a:ln w="11430"/>
                <a:solidFill>
                  <a:schemeClr val="tx2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TEST</a:t>
            </a:r>
            <a:endParaRPr lang="cs-CZ" sz="7200" b="1" cap="none" spc="50" dirty="0">
              <a:ln w="11430"/>
              <a:solidFill>
                <a:schemeClr val="tx2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5" name="TextovéPole 4"/>
              <p:cNvSpPr txBox="1"/>
              <p:nvPr/>
            </p:nvSpPr>
            <p:spPr>
              <a:xfrm>
                <a:off x="36699" y="1524941"/>
                <a:ext cx="9042091" cy="110998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cs-CZ" sz="6000" b="1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1</a:t>
                </a:r>
                <a:r>
                  <a:rPr lang="cs-CZ" sz="6000" b="1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0</a:t>
                </a:r>
                <a14:m>
                  <m:oMath xmlns:m="http://schemas.openxmlformats.org/officeDocument/2006/math">
                    <m:r>
                      <a:rPr lang="cs-CZ" sz="6000" b="1" i="1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.</m:t>
                    </m:r>
                    <m:rad>
                      <m:radPr>
                        <m:ctrlPr>
                          <a:rPr lang="cs-CZ" sz="6000" b="1" i="1" smtClean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radPr>
                      <m:deg>
                        <m:r>
                          <a:rPr lang="cs-CZ" sz="6000" b="1" i="1" smtClean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deg>
                      <m:e>
                        <m:r>
                          <a:rPr lang="cs-CZ" sz="6000" b="1" i="1" smtClean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  <m:r>
                          <a:rPr lang="cs-CZ" sz="6000" b="1" i="1" smtClean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−</m:t>
                        </m:r>
                        <m:r>
                          <a:rPr lang="cs-CZ" sz="6000" b="1" i="1" smtClean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𝟏𝟎</m:t>
                        </m:r>
                      </m:e>
                    </m:rad>
                  </m:oMath>
                </a14:m>
                <a:r>
                  <a:rPr lang="cs-CZ" sz="6000" b="1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Cambria Math" pitchFamily="18" charset="0"/>
                    <a:ea typeface="Cambria Math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6000" b="1" i="1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 pitchFamily="18" charset="0"/>
                        <a:ea typeface="Cambria Math" pitchFamily="18" charset="0"/>
                      </a:rPr>
                      <m:t>−</m:t>
                    </m:r>
                  </m:oMath>
                </a14:m>
                <a:r>
                  <a:rPr lang="cs-CZ" sz="6000" b="1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Cambria Math" pitchFamily="18" charset="0"/>
                    <a:ea typeface="Cambria Math" pitchFamily="18" charset="0"/>
                  </a:rPr>
                  <a:t> </a:t>
                </a:r>
                <a:r>
                  <a:rPr lang="cs-CZ" sz="6000" b="1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Cambria Math" pitchFamily="18" charset="0"/>
                    <a:ea typeface="Cambria Math" pitchFamily="18" charset="0"/>
                  </a:rPr>
                  <a:t>3 </a:t>
                </a:r>
                <a:r>
                  <a:rPr lang="cs-CZ" sz="6000" b="1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Cambria Math" pitchFamily="18" charset="0"/>
                    <a:ea typeface="Cambria Math" pitchFamily="18" charset="0"/>
                  </a:rPr>
                  <a:t>:  </a:t>
                </a:r>
                <a14:m>
                  <m:oMath xmlns:m="http://schemas.openxmlformats.org/officeDocument/2006/math">
                    <m:rad>
                      <m:radPr>
                        <m:ctrlPr>
                          <a:rPr lang="cs-CZ" sz="6000" b="1" i="1" smtClean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  <a:ea typeface="Cambria Math" pitchFamily="18" charset="0"/>
                          </a:rPr>
                        </m:ctrlPr>
                      </m:radPr>
                      <m:deg>
                        <m:r>
                          <a:rPr lang="cs-CZ" sz="6000" b="1" i="1" smtClean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  <a:ea typeface="Cambria Math" pitchFamily="18" charset="0"/>
                          </a:rPr>
                          <m:t>𝟑</m:t>
                        </m:r>
                      </m:deg>
                      <m:e>
                        <m:r>
                          <a:rPr lang="cs-CZ" sz="6000" b="1" i="1" smtClean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  <a:ea typeface="Cambria Math" pitchFamily="18" charset="0"/>
                          </a:rPr>
                          <m:t>𝟐</m:t>
                        </m:r>
                        <m:r>
                          <a:rPr lang="cs-CZ" sz="6000" b="1" i="1" smtClean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  <a:ea typeface="Cambria Math" pitchFamily="18" charset="0"/>
                          </a:rPr>
                          <m:t>+</m:t>
                        </m:r>
                        <m:r>
                          <a:rPr lang="cs-CZ" sz="6000" b="1" i="1" smtClean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  <a:ea typeface="Cambria Math" pitchFamily="18" charset="0"/>
                          </a:rPr>
                          <m:t>𝟐𝟓</m:t>
                        </m:r>
                      </m:e>
                    </m:rad>
                  </m:oMath>
                </a14:m>
                <a:endParaRPr lang="cs-CZ" sz="6000" b="1" baseline="30000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699" y="1524941"/>
                <a:ext cx="9042091" cy="1109984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3776" t="-10989" b="-423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Obdélník 11"/>
          <p:cNvSpPr/>
          <p:nvPr/>
        </p:nvSpPr>
        <p:spPr>
          <a:xfrm>
            <a:off x="3411642" y="4265801"/>
            <a:ext cx="2125903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b)  </a:t>
            </a:r>
            <a:r>
              <a:rPr lang="cs-CZ" sz="80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  <a:cs typeface="Calibri" pitchFamily="34" charset="0"/>
                <a:hlinkClick r:id="rId3" action="ppaction://hlinksldjump"/>
              </a:rPr>
              <a:t>21</a:t>
            </a:r>
            <a:endParaRPr lang="cs-CZ" sz="80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2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83568" y="4265801"/>
            <a:ext cx="2409634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a)  </a:t>
            </a:r>
            <a:r>
              <a:rPr lang="cs-CZ" sz="80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  <a:cs typeface="Calibri" pitchFamily="34" charset="0"/>
                <a:hlinkClick r:id="rId4" action="ppaction://hlinksldjump"/>
              </a:rPr>
              <a:t>-21</a:t>
            </a:r>
            <a:endParaRPr lang="cs-CZ" sz="80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2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416283" y="4265801"/>
            <a:ext cx="2044149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c)  </a:t>
            </a:r>
            <a:r>
              <a:rPr lang="cs-CZ" sz="80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  <a:cs typeface="Calibri" pitchFamily="34" charset="0"/>
                <a:hlinkClick r:id="rId3" action="ppaction://hlinksldjump"/>
              </a:rPr>
              <a:t>13</a:t>
            </a:r>
            <a:endParaRPr lang="cs-CZ" sz="80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2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27584" y="2947591"/>
            <a:ext cx="741420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Jaký je správný výsledek?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09318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25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12" grpId="0"/>
      <p:bldP spid="9" grpId="0"/>
      <p:bldP spid="10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63825" y="692696"/>
            <a:ext cx="84683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POUŽITÉ  ZDROJE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51520" y="1700808"/>
            <a:ext cx="858064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http</a:t>
            </a:r>
            <a:r>
              <a:rPr lang="cs-CZ" sz="1600" dirty="0"/>
              <a:t>://www.freedigitalphotos.net/images/29923beb8zrnxqc.jpg</a:t>
            </a: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xmlns="" val="33049942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1988840"/>
            <a:ext cx="846834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KONEC</a:t>
            </a:r>
          </a:p>
          <a:p>
            <a:pPr algn="ctr"/>
            <a:r>
              <a:rPr lang="cs-CZ" sz="8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PREZENTACE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732056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764704"/>
            <a:ext cx="7479842" cy="2862322"/>
          </a:xfrm>
          <a:prstGeom prst="rect">
            <a:avLst/>
          </a:prstGeom>
          <a:noFill/>
          <a:effectLst>
            <a:reflection blurRad="6350" stA="50000" endA="300" endPos="38500" dist="50800" dir="5400000" sy="-100000" algn="bl" rotWithShape="0"/>
          </a:effectLst>
        </p:spPr>
        <p:txBody>
          <a:bodyPr wrap="square" lIns="91440" tIns="45720" rIns="91440" bIns="45720"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! </a:t>
            </a:r>
            <a:r>
              <a:rPr lang="cs-CZ" sz="6000" b="1" spc="50" dirty="0" smtClean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ANO, TVÁ</a:t>
            </a:r>
          </a:p>
          <a:p>
            <a:pPr algn="ctr"/>
            <a:r>
              <a:rPr lang="cs-CZ" sz="6000" b="1" spc="50" dirty="0" smtClean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ODPOVĚĎ</a:t>
            </a:r>
          </a:p>
          <a:p>
            <a:pPr algn="ctr"/>
            <a:r>
              <a:rPr lang="cs-CZ" sz="6000" b="1" spc="50" dirty="0" smtClean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JE SPRÁVNÁ </a:t>
            </a:r>
            <a:r>
              <a:rPr lang="cs-CZ" sz="60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!</a:t>
            </a:r>
          </a:p>
        </p:txBody>
      </p:sp>
      <p:sp>
        <p:nvSpPr>
          <p:cNvPr id="3" name="Zahnutá šipka doleva 2">
            <a:hlinkClick r:id="rId2" action="ppaction://hlinksldjump"/>
          </p:cNvPr>
          <p:cNvSpPr/>
          <p:nvPr/>
        </p:nvSpPr>
        <p:spPr>
          <a:xfrm>
            <a:off x="899592" y="4077072"/>
            <a:ext cx="1296144" cy="1224136"/>
          </a:xfrm>
          <a:prstGeom prst="curvedLeftArrow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79512" y="5445224"/>
            <a:ext cx="2501005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K</a:t>
            </a:r>
            <a:r>
              <a:rPr lang="cs-CZ" sz="3600" b="1" cap="none" spc="50" dirty="0" smtClean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likni na</a:t>
            </a:r>
          </a:p>
          <a:p>
            <a:pPr algn="ctr"/>
            <a:r>
              <a:rPr lang="cs-CZ" sz="3600" b="1" spc="50" dirty="0" smtClean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šipku</a:t>
            </a:r>
            <a:endParaRPr lang="cs-CZ" sz="3600" b="1" cap="none" spc="50" dirty="0">
              <a:ln w="11430"/>
              <a:gradFill flip="none" rotWithShape="1">
                <a:gsLst>
                  <a:gs pos="0">
                    <a:srgbClr val="00B050">
                      <a:shade val="30000"/>
                      <a:satMod val="115000"/>
                    </a:srgbClr>
                  </a:gs>
                  <a:gs pos="50000">
                    <a:srgbClr val="00B050">
                      <a:shade val="67500"/>
                      <a:satMod val="115000"/>
                    </a:srgbClr>
                  </a:gs>
                  <a:gs pos="100000">
                    <a:srgbClr val="00B050">
                      <a:shade val="100000"/>
                      <a:satMod val="115000"/>
                    </a:srgbClr>
                  </a:gs>
                </a:gsLst>
                <a:lin ang="16200000" scaled="1"/>
                <a:tileRect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9</a:t>
            </a:fld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131840" y="3867961"/>
            <a:ext cx="3168352" cy="2585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194994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hnutá šipka doleva 2">
            <a:hlinkClick r:id="rId2" action="ppaction://hlinksldjump"/>
          </p:cNvPr>
          <p:cNvSpPr/>
          <p:nvPr/>
        </p:nvSpPr>
        <p:spPr>
          <a:xfrm>
            <a:off x="683568" y="4506195"/>
            <a:ext cx="1296144" cy="1224136"/>
          </a:xfrm>
          <a:prstGeom prst="curvedLeftArrow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03766" y="5780782"/>
            <a:ext cx="225574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K</a:t>
            </a:r>
            <a:r>
              <a:rPr lang="cs-CZ" sz="3200" b="1" cap="none" spc="50" dirty="0" smtClean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šipku</a:t>
            </a:r>
            <a:endParaRPr lang="cs-CZ" sz="3200" b="1" cap="none" spc="50" dirty="0">
              <a:ln w="11430"/>
              <a:gradFill flip="none" rotWithShape="1">
                <a:gsLst>
                  <a:gs pos="0">
                    <a:srgbClr val="FF0000">
                      <a:shade val="30000"/>
                      <a:satMod val="115000"/>
                    </a:srgbClr>
                  </a:gs>
                  <a:gs pos="50000">
                    <a:srgbClr val="FF0000">
                      <a:shade val="67500"/>
                      <a:satMod val="115000"/>
                    </a:srgbClr>
                  </a:gs>
                  <a:gs pos="100000">
                    <a:srgbClr val="FF0000">
                      <a:shade val="100000"/>
                      <a:satMod val="115000"/>
                    </a:srgbClr>
                  </a:gs>
                </a:gsLst>
                <a:lin ang="16200000" scaled="1"/>
                <a:tileRect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10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00400" y="3750092"/>
            <a:ext cx="2743200" cy="2736342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683568" y="764704"/>
            <a:ext cx="7479842" cy="2862322"/>
          </a:xfrm>
          <a:prstGeom prst="rect">
            <a:avLst/>
          </a:prstGeom>
          <a:noFill/>
          <a:effectLst>
            <a:reflection blurRad="6350" stA="50000" endA="300" endPos="38500" dist="50800" dir="5400000" sy="-100000" algn="bl" rotWithShape="0"/>
          </a:effectLst>
        </p:spPr>
        <p:txBody>
          <a:bodyPr wrap="square" lIns="91440" tIns="45720" rIns="91440" bIns="45720"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! </a:t>
            </a:r>
            <a:r>
              <a:rPr lang="cs-CZ" sz="60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NE, TVÁ</a:t>
            </a:r>
          </a:p>
          <a:p>
            <a:pPr algn="ctr"/>
            <a:r>
              <a:rPr lang="cs-CZ" sz="60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ODPOVĚĎ</a:t>
            </a:r>
          </a:p>
          <a:p>
            <a:pPr algn="ctr"/>
            <a:r>
              <a:rPr lang="cs-CZ" sz="60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JE ŠPATNÁ </a:t>
            </a:r>
            <a:r>
              <a:rPr lang="cs-CZ" sz="60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xmlns="" val="41233785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175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25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750"/>
                            </p:stCondLst>
                            <p:childTnLst>
                              <p:par>
                                <p:cTn id="1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25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10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2176</TotalTime>
  <Words>127</Words>
  <Application>Microsoft Office PowerPoint</Application>
  <PresentationFormat>Předvádění na obrazovce (4:3)</PresentationFormat>
  <Paragraphs>57</Paragraphs>
  <Slides>10</Slides>
  <Notes>4</Notes>
  <HiddenSlides>3</HiddenSlides>
  <MMClips>0</MMClips>
  <ScaleCrop>false</ScaleCrop>
  <HeadingPairs>
    <vt:vector size="6" baseType="variant">
      <vt:variant>
        <vt:lpstr>Použitá písma</vt:lpstr>
      </vt:variant>
      <vt:variant>
        <vt:i4>11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22" baseType="lpstr">
      <vt:lpstr>Arial</vt:lpstr>
      <vt:lpstr>Calibri</vt:lpstr>
      <vt:lpstr>Times New Roman</vt:lpstr>
      <vt:lpstr>Times New Roman,Bold</vt:lpstr>
      <vt:lpstr>Century Gothic</vt:lpstr>
      <vt:lpstr>Brooklyn</vt:lpstr>
      <vt:lpstr>Palatino Linotype</vt:lpstr>
      <vt:lpstr>Comic Sans MS</vt:lpstr>
      <vt:lpstr>Arial Black</vt:lpstr>
      <vt:lpstr>Verdana</vt:lpstr>
      <vt:lpstr>Courier New</vt:lpstr>
      <vt:lpstr>Exekutivní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expert</cp:lastModifiedBy>
  <cp:revision>200</cp:revision>
  <dcterms:created xsi:type="dcterms:W3CDTF">2011-05-01T03:53:33Z</dcterms:created>
  <dcterms:modified xsi:type="dcterms:W3CDTF">2012-06-29T06:14:18Z</dcterms:modified>
</cp:coreProperties>
</file>