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4008" r:id="rId1"/>
  </p:sldMasterIdLst>
  <p:notesMasterIdLst>
    <p:notesMasterId r:id="rId12"/>
  </p:notesMasterIdLst>
  <p:sldIdLst>
    <p:sldId id="290" r:id="rId2"/>
    <p:sldId id="288" r:id="rId3"/>
    <p:sldId id="293" r:id="rId4"/>
    <p:sldId id="295" r:id="rId5"/>
    <p:sldId id="294" r:id="rId6"/>
    <p:sldId id="263" r:id="rId7"/>
    <p:sldId id="279" r:id="rId8"/>
    <p:sldId id="289" r:id="rId9"/>
    <p:sldId id="281" r:id="rId10"/>
    <p:sldId id="284" r:id="rId11"/>
  </p:sldIdLst>
  <p:sldSz cx="9144000" cy="6858000" type="screen4x3"/>
  <p:notesSz cx="6858000" cy="9144000"/>
  <p:embeddedFontLst>
    <p:embeddedFont>
      <p:font typeface="Brooklyn" pitchFamily="2" charset="0"/>
      <p:regular r:id="rId13"/>
      <p:bold r:id="rId14"/>
    </p:embeddedFont>
    <p:embeddedFont>
      <p:font typeface="Cambria Math" pitchFamily="18" charset="0"/>
      <p:regular r:id="rId15"/>
    </p:embeddedFont>
    <p:embeddedFont>
      <p:font typeface="Calibri" pitchFamily="34" charset="0"/>
      <p:regular r:id="rId16"/>
      <p:bold r:id="rId17"/>
      <p:italic r:id="rId18"/>
      <p:boldItalic r:id="rId19"/>
    </p:embeddedFont>
    <p:embeddedFont>
      <p:font typeface="Verdana" pitchFamily="34" charset="0"/>
      <p:regular r:id="rId20"/>
      <p:bold r:id="rId21"/>
      <p:italic r:id="rId22"/>
      <p:boldItalic r:id="rId23"/>
    </p:embeddedFont>
    <p:embeddedFont>
      <p:font typeface="Century Gothic" pitchFamily="34" charset="0"/>
      <p:regular r:id="rId24"/>
      <p:bold r:id="rId25"/>
      <p:italic r:id="rId26"/>
      <p:boldItalic r:id="rId27"/>
    </p:embeddedFont>
    <p:embeddedFont>
      <p:font typeface="Palatino Linotype" pitchFamily="18" charset="0"/>
      <p:regular r:id="rId28"/>
      <p:bold r:id="rId29"/>
      <p:italic r:id="rId30"/>
      <p:boldItalic r:id="rId31"/>
    </p:embeddedFont>
    <p:embeddedFont>
      <p:font typeface="Comic Sans MS" pitchFamily="66" charset="0"/>
      <p:regular r:id="rId32"/>
      <p:bold r:id="rId33"/>
    </p:embeddedFont>
    <p:embeddedFont>
      <p:font typeface="Arial Black" pitchFamily="34" charset="0"/>
      <p:bold r:id="rId34"/>
    </p:embeddedFont>
  </p:embeddedFont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EFAF0"/>
    <a:srgbClr val="FFFF99"/>
    <a:srgbClr val="FFFF66"/>
    <a:srgbClr val="FBF3EB"/>
    <a:srgbClr val="5A1E0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90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font" Target="fonts/font6.fntdata"/><Relationship Id="rId26" Type="http://schemas.openxmlformats.org/officeDocument/2006/relationships/font" Target="fonts/font14.fntdata"/><Relationship Id="rId3" Type="http://schemas.openxmlformats.org/officeDocument/2006/relationships/slide" Target="slides/slide2.xml"/><Relationship Id="rId21" Type="http://schemas.openxmlformats.org/officeDocument/2006/relationships/font" Target="fonts/font9.fntdata"/><Relationship Id="rId34" Type="http://schemas.openxmlformats.org/officeDocument/2006/relationships/font" Target="fonts/font22.fntdata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font" Target="fonts/font5.fntdata"/><Relationship Id="rId25" Type="http://schemas.openxmlformats.org/officeDocument/2006/relationships/font" Target="fonts/font13.fntdata"/><Relationship Id="rId33" Type="http://schemas.openxmlformats.org/officeDocument/2006/relationships/font" Target="fonts/font21.fntdata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font" Target="fonts/font8.fntdata"/><Relationship Id="rId29" Type="http://schemas.openxmlformats.org/officeDocument/2006/relationships/font" Target="fonts/font17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2.fntdata"/><Relationship Id="rId32" Type="http://schemas.openxmlformats.org/officeDocument/2006/relationships/font" Target="fonts/font20.fntdata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23" Type="http://schemas.openxmlformats.org/officeDocument/2006/relationships/font" Target="fonts/font11.fntdata"/><Relationship Id="rId28" Type="http://schemas.openxmlformats.org/officeDocument/2006/relationships/font" Target="fonts/font16.fntdata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7.fntdata"/><Relationship Id="rId31" Type="http://schemas.openxmlformats.org/officeDocument/2006/relationships/font" Target="fonts/font19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Relationship Id="rId22" Type="http://schemas.openxmlformats.org/officeDocument/2006/relationships/font" Target="fonts/font10.fntdata"/><Relationship Id="rId27" Type="http://schemas.openxmlformats.org/officeDocument/2006/relationships/font" Target="fonts/font15.fntdata"/><Relationship Id="rId30" Type="http://schemas.openxmlformats.org/officeDocument/2006/relationships/font" Target="fonts/font18.fntdata"/><Relationship Id="rId35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D1937B-C817-41D2-9917-D234E1209A89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B853AE-2FFE-43CB-AF21-EB43AA940A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67643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B853AE-2FFE-43CB-AF21-EB43AA940A7E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204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B853AE-2FFE-43CB-AF21-EB43AA940A7E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204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B853AE-2FFE-43CB-AF21-EB43AA940A7E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204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B853AE-2FFE-43CB-AF21-EB43AA940A7E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204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0C5AE-2BC5-4CCA-8229-8D3C82D694C6}" type="datetime1">
              <a:rPr lang="cs-CZ" smtClean="0"/>
              <a:t>11.9.2011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F0DEC-78FD-466E-A9D1-EA864AB1D263}" type="datetime1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8C8EF-1FD6-4AD0-BCA7-AB4A4B8E1AAF}" type="datetime1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4AC24-9463-434E-AEAC-4B27676CCC5C}" type="datetime1">
              <a:rPr lang="cs-CZ" smtClean="0"/>
              <a:t>11.9.2011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C52D7-3CEA-4811-9E3F-0F3811925295}" type="datetime1">
              <a:rPr lang="cs-CZ" smtClean="0"/>
              <a:t>11.9.2011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D5589-2C13-4609-BC1C-A76D989F7612}" type="datetime1">
              <a:rPr lang="cs-CZ" smtClean="0"/>
              <a:t>11.9.2011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3C366-4BE1-4F81-A874-EAE66BA72DD6}" type="datetime1">
              <a:rPr lang="cs-CZ" smtClean="0"/>
              <a:t>11.9.2011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D2A1B-A3CB-4681-A3F3-AFFEC51E45A4}" type="datetime1">
              <a:rPr lang="cs-CZ" smtClean="0"/>
              <a:t>11.9.2011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C7E25-6C9A-4883-BBB8-396A00531F1C}" type="datetime1">
              <a:rPr lang="cs-CZ" smtClean="0"/>
              <a:t>11.9.2011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6F8-ECC7-4F0E-972C-CF942FF03AE1}" type="datetime1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6EF1-260D-4E5F-834F-6BE18F9AB591}" type="datetime1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E120CAE-D287-4CD6-BCC0-5E53A6EEFE74}" type="datetime1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09" r:id="rId1"/>
    <p:sldLayoutId id="2147484010" r:id="rId2"/>
    <p:sldLayoutId id="2147484011" r:id="rId3"/>
    <p:sldLayoutId id="2147484012" r:id="rId4"/>
    <p:sldLayoutId id="2147484013" r:id="rId5"/>
    <p:sldLayoutId id="2147484014" r:id="rId6"/>
    <p:sldLayoutId id="2147484015" r:id="rId7"/>
    <p:sldLayoutId id="2147484016" r:id="rId8"/>
    <p:sldLayoutId id="2147484017" r:id="rId9"/>
    <p:sldLayoutId id="2147484018" r:id="rId10"/>
    <p:sldLayoutId id="2147484019" r:id="rId11"/>
  </p:sldLayoutIdLst>
  <p:hf hdr="0" ftr="0" dt="0"/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slide" Target="slide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30665" y="1467494"/>
            <a:ext cx="3754777" cy="3456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7870155"/>
              </p:ext>
            </p:extLst>
          </p:nvPr>
        </p:nvGraphicFramePr>
        <p:xfrm>
          <a:off x="611560" y="5013176"/>
          <a:ext cx="7848872" cy="175260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Matematika 8.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VY_32_INOVACE_06_Mocniny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s přirozeným mocnitelem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  Josef  Vršecký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58478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11560" y="6381328"/>
            <a:ext cx="6400800" cy="406896"/>
          </a:xfrm>
        </p:spPr>
        <p:txBody>
          <a:bodyPr>
            <a:normAutofit/>
          </a:bodyPr>
          <a:lstStyle/>
          <a:p>
            <a:pPr algn="ctr"/>
            <a:r>
              <a:rPr lang="cs-CZ" sz="1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Mgr. Josef Vršecký, 2. ZŠ Dobříš, 2011</a:t>
            </a:r>
            <a:endParaRPr lang="cs-CZ" sz="1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2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60039" y="632877"/>
            <a:ext cx="8388425" cy="452431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7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MOCNINY</a:t>
            </a:r>
          </a:p>
          <a:p>
            <a:pPr algn="ctr"/>
            <a:r>
              <a:rPr lang="cs-CZ" sz="7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S PŘIROZENÝMMOCNITELEM</a:t>
            </a:r>
            <a:endParaRPr lang="cs-CZ" sz="7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701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3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60039" y="44624"/>
            <a:ext cx="8388425" cy="212365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spc="50" dirty="0">
                <a:ln w="11430"/>
                <a:gradFill flip="none" rotWithShape="1"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Umocňování je matematická funkce, která vyjadřuje opakované násobení</a:t>
            </a:r>
            <a:r>
              <a:rPr lang="cs-CZ" sz="4400" b="1" spc="50" dirty="0" smtClean="0">
                <a:ln w="11430"/>
                <a:gradFill flip="none" rotWithShape="1"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.</a:t>
            </a:r>
            <a:endParaRPr lang="cs-CZ" sz="4400" b="1" spc="50" dirty="0">
              <a:ln w="11430"/>
              <a:gradFill flip="none" rotWithShape="1"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23730" y="2558757"/>
            <a:ext cx="8316417" cy="2800767"/>
          </a:xfrm>
          <a:prstGeom prst="rect">
            <a:avLst/>
          </a:prstGeom>
          <a:ln w="76200">
            <a:solidFill>
              <a:srgbClr val="FF000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800" b="1" spc="50" dirty="0" err="1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</a:t>
            </a:r>
            <a:r>
              <a:rPr lang="cs-CZ" sz="8800" b="1" spc="50" baseline="30000" dirty="0" err="1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</a:t>
            </a:r>
            <a:r>
              <a:rPr lang="cs-CZ" sz="8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66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</a:t>
            </a:r>
            <a:r>
              <a:rPr lang="cs-CZ" sz="8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a</a:t>
            </a:r>
            <a:r>
              <a:rPr lang="cs-CZ" sz="36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8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.</a:t>
            </a:r>
            <a:r>
              <a:rPr lang="cs-CZ" sz="36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8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</a:t>
            </a:r>
            <a:r>
              <a:rPr lang="cs-CZ" sz="36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8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.</a:t>
            </a:r>
            <a:r>
              <a:rPr lang="cs-CZ" sz="36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...</a:t>
            </a:r>
            <a:r>
              <a:rPr lang="cs-CZ" sz="36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8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.</a:t>
            </a:r>
            <a:r>
              <a:rPr lang="cs-CZ" sz="36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8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</a:t>
            </a:r>
            <a:r>
              <a:rPr lang="cs-CZ" sz="36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8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.</a:t>
            </a:r>
            <a:r>
              <a:rPr lang="cs-CZ" sz="36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8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</a:t>
            </a:r>
          </a:p>
          <a:p>
            <a:pPr algn="ctr"/>
            <a:endParaRPr lang="cs-CZ" sz="8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497" y="5733256"/>
            <a:ext cx="9108504" cy="83099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600" b="1" u="sng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Př.:</a:t>
            </a:r>
            <a:r>
              <a:rPr lang="cs-CZ" sz="48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48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(-</a:t>
            </a:r>
            <a:r>
              <a:rPr lang="cs-CZ" sz="48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11</a:t>
            </a:r>
            <a:r>
              <a:rPr lang="cs-CZ" sz="48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)</a:t>
            </a:r>
            <a:r>
              <a:rPr lang="cs-CZ" sz="4800" b="1" spc="50" baseline="3000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4</a:t>
            </a:r>
            <a:r>
              <a:rPr lang="cs-CZ" sz="48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4800" b="1" spc="50" dirty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 </a:t>
            </a:r>
            <a:r>
              <a:rPr lang="cs-CZ" sz="48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(-11).(-</a:t>
            </a:r>
            <a:r>
              <a:rPr lang="cs-CZ" sz="48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11</a:t>
            </a:r>
            <a:r>
              <a:rPr lang="cs-CZ" sz="48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).(-</a:t>
            </a:r>
            <a:r>
              <a:rPr lang="cs-CZ" sz="48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11</a:t>
            </a:r>
            <a:r>
              <a:rPr lang="cs-CZ" sz="48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).(-</a:t>
            </a:r>
            <a:r>
              <a:rPr lang="cs-CZ" sz="48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11</a:t>
            </a:r>
            <a:r>
              <a:rPr lang="cs-CZ" sz="48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)</a:t>
            </a:r>
            <a:endParaRPr lang="cs-CZ" sz="4800" b="1" u="dbl" spc="50" dirty="0">
              <a:ln w="11430"/>
              <a:solidFill>
                <a:schemeClr val="accent1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ravá složená závorka 2"/>
          <p:cNvSpPr/>
          <p:nvPr/>
        </p:nvSpPr>
        <p:spPr>
          <a:xfrm rot="5400000">
            <a:off x="5347083" y="1789821"/>
            <a:ext cx="720080" cy="4862534"/>
          </a:xfrm>
          <a:prstGeom prst="rightBrac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995936" y="4509120"/>
            <a:ext cx="3288080" cy="92333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5400" b="1" spc="50" dirty="0" smtClean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 činitelů</a:t>
            </a:r>
            <a:endParaRPr lang="cs-CZ" sz="5400" b="1" spc="50" dirty="0">
              <a:ln w="11430"/>
              <a:gradFill flip="none" rotWithShape="1">
                <a:gsLst>
                  <a:gs pos="0">
                    <a:srgbClr val="FF0000">
                      <a:shade val="30000"/>
                      <a:satMod val="115000"/>
                    </a:srgbClr>
                  </a:gs>
                  <a:gs pos="50000">
                    <a:srgbClr val="FF0000">
                      <a:shade val="67500"/>
                      <a:satMod val="115000"/>
                    </a:srgbClr>
                  </a:gs>
                  <a:gs pos="100000">
                    <a:srgbClr val="FF0000">
                      <a:shade val="100000"/>
                      <a:satMod val="115000"/>
                    </a:srgb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2407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5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1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uiExpand="1" build="p" animBg="1"/>
      <p:bldP spid="5" grpId="0"/>
      <p:bldP spid="3" grpId="0" animBg="1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4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25696" y="121856"/>
            <a:ext cx="7236297" cy="193899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spc="50" dirty="0" smtClean="0">
                <a:ln w="11430"/>
                <a:gradFill flip="none" rotWithShape="1"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Umocníme-li záporné číslo </a:t>
            </a:r>
            <a:r>
              <a:rPr lang="cs-CZ" sz="4000" b="1" spc="50" dirty="0" smtClean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sudým mocnitelem</a:t>
            </a:r>
            <a:r>
              <a:rPr lang="cs-CZ" sz="4000" b="1" spc="50" dirty="0" smtClean="0">
                <a:ln w="11430"/>
                <a:gradFill flip="none" rotWithShape="1"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, je</a:t>
            </a:r>
          </a:p>
          <a:p>
            <a:pPr algn="ctr"/>
            <a:r>
              <a:rPr lang="cs-CZ" sz="4000" b="1" spc="50" dirty="0" smtClean="0">
                <a:ln w="11430"/>
                <a:gradFill flip="none" rotWithShape="1"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výsledek kladné číslo.</a:t>
            </a:r>
            <a:endParaRPr lang="cs-CZ" sz="4000" b="1" spc="50" dirty="0">
              <a:ln w="11430"/>
              <a:gradFill flip="none" rotWithShape="1"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91229" y="2132856"/>
            <a:ext cx="8013219" cy="830997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8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(-</a:t>
            </a:r>
            <a:r>
              <a:rPr lang="cs-CZ" sz="48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2)</a:t>
            </a:r>
            <a:r>
              <a:rPr lang="cs-CZ" sz="4800" b="1" spc="50" baseline="3000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4</a:t>
            </a:r>
            <a:r>
              <a:rPr lang="cs-CZ" sz="48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4800" b="1" spc="50" dirty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 </a:t>
            </a:r>
            <a:r>
              <a:rPr lang="cs-CZ" sz="48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(-2).(-2).(-2).(-</a:t>
            </a:r>
            <a:r>
              <a:rPr lang="cs-CZ" sz="4800" b="1" spc="50" dirty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2) = </a:t>
            </a:r>
            <a:r>
              <a:rPr lang="cs-CZ" sz="4800" b="1" u="dbl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16</a:t>
            </a:r>
            <a:endParaRPr lang="cs-CZ" sz="4800" b="1" u="dbl" spc="50" dirty="0">
              <a:ln w="11430"/>
              <a:solidFill>
                <a:schemeClr val="accent1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961194" y="3650248"/>
            <a:ext cx="7200799" cy="193899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spc="50" dirty="0" smtClean="0">
                <a:ln w="11430"/>
                <a:gradFill flip="none" rotWithShape="1"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Umocníme-li záporné číslo </a:t>
            </a:r>
            <a:r>
              <a:rPr lang="cs-CZ" sz="4000" b="1" spc="50" dirty="0" smtClean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lichým mocnitelem</a:t>
            </a:r>
            <a:r>
              <a:rPr lang="cs-CZ" sz="4000" b="1" spc="50" dirty="0" smtClean="0">
                <a:ln w="11430"/>
                <a:gradFill flip="none" rotWithShape="1"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, je</a:t>
            </a:r>
          </a:p>
          <a:p>
            <a:pPr algn="ctr"/>
            <a:r>
              <a:rPr lang="cs-CZ" sz="4000" b="1" spc="50" dirty="0" smtClean="0">
                <a:ln w="11430"/>
                <a:gradFill flip="none" rotWithShape="1"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výsledek záporné číslo.</a:t>
            </a:r>
            <a:endParaRPr lang="cs-CZ" sz="4000" b="1" spc="50" dirty="0">
              <a:ln w="11430"/>
              <a:gradFill flip="none" rotWithShape="1"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5496" y="5661248"/>
            <a:ext cx="9016699" cy="800219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6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(-2)</a:t>
            </a:r>
            <a:r>
              <a:rPr lang="cs-CZ" sz="4600" b="1" spc="50" baseline="3000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5</a:t>
            </a:r>
            <a:r>
              <a:rPr lang="cs-CZ" sz="46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4600" b="1" spc="50" dirty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 </a:t>
            </a:r>
            <a:r>
              <a:rPr lang="cs-CZ" sz="46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(-2).(-2).(-2).(-</a:t>
            </a:r>
            <a:r>
              <a:rPr lang="cs-CZ" sz="4600" b="1" spc="50" dirty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cs-CZ" sz="46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).(-</a:t>
            </a:r>
            <a:r>
              <a:rPr lang="cs-CZ" sz="4600" b="1" spc="50" dirty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2) </a:t>
            </a:r>
            <a:r>
              <a:rPr lang="cs-CZ" sz="4600" b="1" spc="50" dirty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 </a:t>
            </a:r>
            <a:r>
              <a:rPr lang="cs-CZ" sz="4600" b="1" u="dbl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-32</a:t>
            </a:r>
            <a:endParaRPr lang="cs-CZ" sz="4600" b="1" u="dbl" spc="50" dirty="0">
              <a:ln w="11430"/>
              <a:solidFill>
                <a:schemeClr val="accent1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8937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5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6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5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4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/>
      <p:bldP spid="9" grpId="0" animBg="1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5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28194" y="251161"/>
            <a:ext cx="8255611" cy="2308324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8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Číselné operace</a:t>
            </a:r>
          </a:p>
          <a:p>
            <a:pPr algn="ctr"/>
            <a:r>
              <a:rPr lang="cs-CZ" sz="48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 mocninami</a:t>
            </a:r>
          </a:p>
          <a:p>
            <a:pPr algn="ctr"/>
            <a:r>
              <a:rPr lang="cs-CZ" sz="48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 přirozeným mocnitelem :</a:t>
            </a:r>
            <a:endParaRPr lang="cs-CZ" sz="4800" b="1" spc="50" dirty="0">
              <a:ln w="11430"/>
              <a:gradFill flip="none" rotWithShape="1">
                <a:gsLst>
                  <a:gs pos="0">
                    <a:srgbClr val="00B050">
                      <a:shade val="30000"/>
                      <a:satMod val="115000"/>
                    </a:srgbClr>
                  </a:gs>
                  <a:gs pos="50000">
                    <a:srgbClr val="00B050">
                      <a:shade val="67500"/>
                      <a:satMod val="115000"/>
                    </a:srgbClr>
                  </a:gs>
                  <a:gs pos="100000">
                    <a:srgbClr val="00B050">
                      <a:shade val="100000"/>
                      <a:satMod val="115000"/>
                    </a:srgb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99" y="2780928"/>
            <a:ext cx="8524641" cy="4031873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800" b="1" u="sng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Př.:</a:t>
            </a:r>
            <a:r>
              <a:rPr lang="cs-CZ" sz="48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–2 + 2</a:t>
            </a:r>
            <a:r>
              <a:rPr lang="cs-CZ" sz="4800" b="1" spc="50" baseline="3000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3</a:t>
            </a:r>
            <a:r>
              <a:rPr lang="cs-CZ" sz="48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. ( 7 – 16:2 )</a:t>
            </a:r>
            <a:r>
              <a:rPr lang="cs-CZ" sz="4800" b="1" spc="50" baseline="3000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19 </a:t>
            </a:r>
            <a:r>
              <a:rPr lang="cs-CZ" sz="48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 </a:t>
            </a:r>
          </a:p>
          <a:p>
            <a:r>
              <a:rPr lang="cs-CZ" sz="4800" b="1" spc="50" dirty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</a:t>
            </a:r>
            <a:r>
              <a:rPr lang="cs-CZ" sz="48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= </a:t>
            </a:r>
            <a:r>
              <a:rPr lang="cs-CZ" sz="4800" b="1" spc="50" dirty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–2 + </a:t>
            </a:r>
            <a:r>
              <a:rPr lang="cs-CZ" sz="48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8 . ( 7 – 8 )</a:t>
            </a:r>
            <a:r>
              <a:rPr lang="cs-CZ" sz="4800" b="1" spc="50" baseline="3000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19 </a:t>
            </a:r>
            <a:r>
              <a:rPr lang="cs-CZ" sz="48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</a:t>
            </a:r>
          </a:p>
          <a:p>
            <a:r>
              <a:rPr lang="cs-CZ" sz="4800" b="1" spc="50" dirty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</a:t>
            </a:r>
            <a:r>
              <a:rPr lang="cs-CZ" sz="48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= </a:t>
            </a:r>
            <a:r>
              <a:rPr lang="cs-CZ" sz="4800" b="1" spc="50" dirty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–2 + </a:t>
            </a:r>
            <a:r>
              <a:rPr lang="cs-CZ" sz="48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8 . (–1)</a:t>
            </a:r>
            <a:r>
              <a:rPr lang="cs-CZ" sz="4800" b="1" spc="50" baseline="3000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19 </a:t>
            </a:r>
            <a:r>
              <a:rPr lang="cs-CZ" sz="4800" b="1" spc="50" dirty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</a:t>
            </a:r>
            <a:r>
              <a:rPr lang="cs-CZ" sz="48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4800" b="1" spc="50" dirty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</a:t>
            </a:r>
            <a:r>
              <a:rPr lang="cs-CZ" sz="48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= </a:t>
            </a:r>
            <a:r>
              <a:rPr lang="cs-CZ" sz="4800" b="1" spc="50" dirty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–2 + </a:t>
            </a:r>
            <a:r>
              <a:rPr lang="cs-CZ" sz="48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8 . (–1) =</a:t>
            </a:r>
          </a:p>
          <a:p>
            <a:r>
              <a:rPr lang="cs-CZ" sz="4800" b="1" spc="50" dirty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</a:t>
            </a:r>
            <a:r>
              <a:rPr lang="cs-CZ" sz="48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= –2 – 8 = </a:t>
            </a:r>
            <a:r>
              <a:rPr lang="cs-CZ" sz="4800" b="1" u="dbl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–10</a:t>
            </a:r>
          </a:p>
          <a:p>
            <a:r>
              <a:rPr lang="cs-CZ" sz="16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	</a:t>
            </a:r>
          </a:p>
        </p:txBody>
      </p:sp>
    </p:spTree>
    <p:extLst>
      <p:ext uri="{BB962C8B-B14F-4D97-AF65-F5344CB8AC3E}">
        <p14:creationId xmlns:p14="http://schemas.microsoft.com/office/powerpoint/2010/main" val="4230914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5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6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5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4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3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2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1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65589" y="85527"/>
            <a:ext cx="2776721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7200" b="1" cap="none" spc="50" dirty="0" smtClean="0">
                <a:ln w="11430"/>
                <a:solidFill>
                  <a:schemeClr val="tx2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solidFill>
                <a:schemeClr val="tx2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210168" y="1340768"/>
                <a:ext cx="8754320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5400" b="1" spc="50" dirty="0" smtClean="0">
                    <a:ln w="11430"/>
                    <a:solidFill>
                      <a:schemeClr val="tx1"/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10.</a:t>
                </a:r>
                <a14:m>
                  <m:oMath xmlns:m="http://schemas.openxmlformats.org/officeDocument/2006/math">
                    <m:d>
                      <m:dPr>
                        <m:begChr m:val="{"/>
                        <m:endChr m:val="}"/>
                        <m:ctrlPr>
                          <a:rPr lang="cs-CZ" sz="5400" b="1" i="1" spc="50">
                            <a:ln w="11430"/>
                            <a:solidFill>
                              <a:schemeClr val="tx1"/>
                            </a:solidFill>
                            <a:effectLst>
                              <a:outerShdw blurRad="76200" dist="50800" dir="5400000" algn="tl" rotWithShape="0">
                                <a:srgbClr val="000000">
                                  <a:alpha val="65000"/>
                                </a:srgbClr>
                              </a:outerShdw>
                            </a:effectLst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5400" b="1" i="1" spc="50">
                            <a:ln w="11430"/>
                            <a:solidFill>
                              <a:schemeClr val="tx1"/>
                            </a:solidFill>
                            <a:effectLst>
                              <a:outerShdw blurRad="76200" dist="50800" dir="5400000" algn="tl" rotWithShape="0">
                                <a:srgbClr val="000000">
                                  <a:alpha val="65000"/>
                                </a:srgbClr>
                              </a:outerShdw>
                            </a:effectLst>
                            <a:latin typeface="Cambria Math" pitchFamily="18" charset="0"/>
                            <a:ea typeface="Cambria Math" pitchFamily="18" charset="0"/>
                            <a:cs typeface="Arial" pitchFamily="34" charset="0"/>
                          </a:rPr>
                          <m:t>𝟕</m:t>
                        </m:r>
                        <m:r>
                          <a:rPr lang="cs-CZ" sz="5400" b="1" i="1" spc="50">
                            <a:ln w="11430"/>
                            <a:solidFill>
                              <a:schemeClr val="tx1"/>
                            </a:solidFill>
                            <a:effectLst>
                              <a:outerShdw blurRad="76200" dist="50800" dir="5400000" algn="tl" rotWithShape="0">
                                <a:srgbClr val="000000">
                                  <a:alpha val="65000"/>
                                </a:srgbClr>
                              </a:outerShdw>
                            </a:effectLst>
                            <a:latin typeface="Cambria Math" pitchFamily="18" charset="0"/>
                            <a:ea typeface="Cambria Math" pitchFamily="18" charset="0"/>
                            <a:cs typeface="Arial" pitchFamily="34" charset="0"/>
                          </a:rPr>
                          <m:t>+</m:t>
                        </m:r>
                        <m:d>
                          <m:dPr>
                            <m:begChr m:val="["/>
                            <m:endChr m:val="]"/>
                            <m:ctrlPr>
                              <a:rPr lang="cs-CZ" sz="5400" b="1" i="1" spc="50">
                                <a:ln w="11430"/>
                                <a:solidFill>
                                  <a:schemeClr val="tx1"/>
                                </a:solidFill>
                                <a:effectLst>
                                  <a:outerShdw blurRad="76200" dist="50800" dir="5400000" algn="tl" rotWithShape="0">
                                    <a:srgbClr val="000000">
                                      <a:alpha val="65000"/>
                                    </a:srgbClr>
                                  </a:outerShdw>
                                </a:effectLst>
                                <a:latin typeface="Cambria Math"/>
                                <a:ea typeface="Cambria Math" pitchFamily="18" charset="0"/>
                                <a:cs typeface="Arial" pitchFamily="34" charset="0"/>
                              </a:rPr>
                            </m:ctrlPr>
                          </m:dPr>
                          <m:e>
                            <m:r>
                              <a:rPr lang="cs-CZ" sz="5400" b="1" i="1" spc="50">
                                <a:ln w="11430"/>
                                <a:solidFill>
                                  <a:schemeClr val="tx1"/>
                                </a:solidFill>
                                <a:effectLst>
                                  <a:outerShdw blurRad="76200" dist="50800" dir="5400000" algn="tl" rotWithShape="0">
                                    <a:srgbClr val="000000">
                                      <a:alpha val="65000"/>
                                    </a:srgbClr>
                                  </a:outerShdw>
                                </a:effectLst>
                                <a:latin typeface="Cambria Math" pitchFamily="18" charset="0"/>
                                <a:ea typeface="Cambria Math" pitchFamily="18" charset="0"/>
                                <a:cs typeface="Arial" pitchFamily="34" charset="0"/>
                              </a:rPr>
                              <m:t>−</m:t>
                            </m:r>
                            <m:r>
                              <a:rPr lang="cs-CZ" sz="5400" b="1" i="1" spc="50">
                                <a:ln w="11430"/>
                                <a:solidFill>
                                  <a:schemeClr val="tx1"/>
                                </a:solidFill>
                                <a:effectLst>
                                  <a:outerShdw blurRad="76200" dist="50800" dir="5400000" algn="tl" rotWithShape="0">
                                    <a:srgbClr val="000000">
                                      <a:alpha val="65000"/>
                                    </a:srgbClr>
                                  </a:outerShdw>
                                </a:effectLst>
                                <a:latin typeface="Cambria Math" pitchFamily="18" charset="0"/>
                                <a:ea typeface="Cambria Math" pitchFamily="18" charset="0"/>
                                <a:cs typeface="Arial" pitchFamily="34" charset="0"/>
                              </a:rPr>
                              <m:t>𝟏</m:t>
                            </m:r>
                            <m:r>
                              <a:rPr lang="cs-CZ" sz="5400" b="1" i="1" spc="50">
                                <a:ln w="11430"/>
                                <a:solidFill>
                                  <a:schemeClr val="tx1"/>
                                </a:solidFill>
                                <a:effectLst>
                                  <a:outerShdw blurRad="76200" dist="50800" dir="5400000" algn="tl" rotWithShape="0">
                                    <a:srgbClr val="000000">
                                      <a:alpha val="65000"/>
                                    </a:srgbClr>
                                  </a:outerShdw>
                                </a:effectLst>
                                <a:latin typeface="Cambria Math" pitchFamily="18" charset="0"/>
                                <a:ea typeface="Cambria Math" pitchFamily="18" charset="0"/>
                                <a:cs typeface="Arial" pitchFamily="34" charset="0"/>
                              </a:rPr>
                              <m:t>−</m:t>
                            </m:r>
                            <m:d>
                              <m:dPr>
                                <m:ctrlPr>
                                  <a:rPr lang="cs-CZ" sz="5400" b="1" i="1" spc="50">
                                    <a:ln w="11430"/>
                                    <a:solidFill>
                                      <a:schemeClr val="tx1"/>
                                    </a:solidFill>
                                    <a:effectLst>
                                      <a:outerShdw blurRad="76200" dist="50800" dir="5400000" algn="tl" rotWithShape="0">
                                        <a:srgbClr val="000000">
                                          <a:alpha val="65000"/>
                                        </a:srgbClr>
                                      </a:outerShdw>
                                    </a:effectLst>
                                    <a:latin typeface="Cambria Math"/>
                                    <a:ea typeface="Cambria Math" pitchFamily="18" charset="0"/>
                                    <a:cs typeface="Arial" pitchFamily="34" charset="0"/>
                                  </a:rPr>
                                </m:ctrlPr>
                              </m:dPr>
                              <m:e>
                                <m:r>
                                  <a:rPr lang="cs-CZ" sz="5400" b="1" i="1" spc="50">
                                    <a:ln w="11430"/>
                                    <a:solidFill>
                                      <a:schemeClr val="tx1"/>
                                    </a:solidFill>
                                    <a:effectLst>
                                      <a:outerShdw blurRad="76200" dist="50800" dir="5400000" algn="tl" rotWithShape="0">
                                        <a:srgbClr val="000000">
                                          <a:alpha val="65000"/>
                                        </a:srgbClr>
                                      </a:outerShdw>
                                    </a:effectLst>
                                    <a:latin typeface="Cambria Math" pitchFamily="18" charset="0"/>
                                    <a:ea typeface="Cambria Math" pitchFamily="18" charset="0"/>
                                    <a:cs typeface="Arial" pitchFamily="34" charset="0"/>
                                  </a:rPr>
                                  <m:t>𝟏</m:t>
                                </m:r>
                                <m:r>
                                  <a:rPr lang="cs-CZ" sz="5400" b="1" i="1" spc="50">
                                    <a:ln w="11430"/>
                                    <a:solidFill>
                                      <a:schemeClr val="tx1"/>
                                    </a:solidFill>
                                    <a:effectLst>
                                      <a:outerShdw blurRad="76200" dist="50800" dir="5400000" algn="tl" rotWithShape="0">
                                        <a:srgbClr val="000000">
                                          <a:alpha val="65000"/>
                                        </a:srgbClr>
                                      </a:outerShdw>
                                    </a:effectLst>
                                    <a:latin typeface="Cambria Math" pitchFamily="18" charset="0"/>
                                    <a:ea typeface="Cambria Math" pitchFamily="18" charset="0"/>
                                    <a:cs typeface="Arial" pitchFamily="34" charset="0"/>
                                  </a:rPr>
                                  <m:t>−</m:t>
                                </m:r>
                                <m:r>
                                  <a:rPr lang="cs-CZ" sz="5400" b="1" i="1" spc="50">
                                    <a:ln w="11430"/>
                                    <a:solidFill>
                                      <a:schemeClr val="tx1"/>
                                    </a:solidFill>
                                    <a:effectLst>
                                      <a:outerShdw blurRad="76200" dist="50800" dir="5400000" algn="tl" rotWithShape="0">
                                        <a:srgbClr val="000000">
                                          <a:alpha val="65000"/>
                                        </a:srgbClr>
                                      </a:outerShdw>
                                    </a:effectLst>
                                    <a:latin typeface="Cambria Math" pitchFamily="18" charset="0"/>
                                    <a:ea typeface="Cambria Math" pitchFamily="18" charset="0"/>
                                    <a:cs typeface="Arial" pitchFamily="34" charset="0"/>
                                  </a:rPr>
                                  <m:t>𝟐</m:t>
                                </m:r>
                              </m:e>
                            </m:d>
                            <m:r>
                              <a:rPr lang="cs-CZ" sz="5400" b="1" i="1" spc="50" baseline="30000">
                                <a:ln w="11430"/>
                                <a:solidFill>
                                  <a:schemeClr val="tx1"/>
                                </a:solidFill>
                                <a:effectLst>
                                  <a:outerShdw blurRad="76200" dist="50800" dir="5400000" algn="tl" rotWithShape="0">
                                    <a:srgbClr val="000000">
                                      <a:alpha val="65000"/>
                                    </a:srgbClr>
                                  </a:outerShdw>
                                </a:effectLst>
                                <a:latin typeface="Cambria Math" pitchFamily="18" charset="0"/>
                                <a:ea typeface="Cambria Math" pitchFamily="18" charset="0"/>
                                <a:cs typeface="Arial" pitchFamily="34" charset="0"/>
                              </a:rPr>
                              <m:t>𝟐𝟖</m:t>
                            </m:r>
                          </m:e>
                        </m:d>
                        <m:r>
                          <a:rPr lang="cs-CZ" sz="5400" b="1" i="1" spc="50" baseline="30000">
                            <a:ln w="11430"/>
                            <a:solidFill>
                              <a:schemeClr val="tx1"/>
                            </a:solidFill>
                            <a:effectLst>
                              <a:outerShdw blurRad="76200" dist="50800" dir="5400000" algn="tl" rotWithShape="0">
                                <a:srgbClr val="000000">
                                  <a:alpha val="65000"/>
                                </a:srgbClr>
                              </a:outerShdw>
                            </a:effectLst>
                            <a:latin typeface="Cambria Math" pitchFamily="18" charset="0"/>
                            <a:ea typeface="Cambria Math" pitchFamily="18" charset="0"/>
                            <a:cs typeface="Arial" pitchFamily="34" charset="0"/>
                          </a:rPr>
                          <m:t>𝟑</m:t>
                        </m:r>
                      </m:e>
                    </m:d>
                  </m:oMath>
                </a14:m>
                <a:r>
                  <a:rPr lang="cs-CZ" sz="5400" b="1" spc="50" baseline="30000" dirty="0" smtClean="0">
                    <a:ln w="11430"/>
                    <a:solidFill>
                      <a:schemeClr val="tx1"/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Arial" pitchFamily="34" charset="0"/>
                    <a:cs typeface="Arial" pitchFamily="34" charset="0"/>
                  </a:rPr>
                  <a:t>14</a:t>
                </a:r>
                <a:endParaRPr lang="cs-CZ" sz="5400" b="1" u="dbl" spc="50" dirty="0">
                  <a:ln w="11430"/>
                  <a:solidFill>
                    <a:schemeClr val="tx1"/>
                  </a:soli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0168" y="1340768"/>
                <a:ext cx="8754320" cy="923330"/>
              </a:xfrm>
              <a:prstGeom prst="rect">
                <a:avLst/>
              </a:prstGeom>
              <a:blipFill rotWithShape="1">
                <a:blip r:embed="rId2"/>
                <a:stretch>
                  <a:fillRect l="-4384" t="-20530" r="-2018" b="-5099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Obdélník 11"/>
          <p:cNvSpPr/>
          <p:nvPr/>
        </p:nvSpPr>
        <p:spPr>
          <a:xfrm>
            <a:off x="2987824" y="4437112"/>
            <a:ext cx="1946367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b)  </a:t>
            </a:r>
            <a:r>
              <a:rPr lang="cs-CZ" sz="66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  <a:hlinkClick r:id="rId3" action="ppaction://hlinksldjump"/>
              </a:rPr>
              <a:t>70</a:t>
            </a:r>
            <a:endParaRPr lang="cs-CZ" sz="66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6</a:t>
            </a:fld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766383" y="3429000"/>
            <a:ext cx="2175596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a)  </a:t>
            </a:r>
            <a:r>
              <a:rPr lang="cs-CZ" sz="66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  <a:hlinkClick r:id="rId3" action="ppaction://hlinksldjump"/>
              </a:rPr>
              <a:t>-10</a:t>
            </a:r>
            <a:endParaRPr lang="cs-CZ" sz="66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187624" y="5441171"/>
            <a:ext cx="1864613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c)  </a:t>
            </a:r>
            <a:r>
              <a:rPr lang="cs-CZ" sz="66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  <a:hlinkClick r:id="rId4" action="ppaction://hlinksldjump"/>
              </a:rPr>
              <a:t>10</a:t>
            </a:r>
            <a:endParaRPr lang="cs-CZ" sz="66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27584" y="2420888"/>
            <a:ext cx="741420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Jaký je správný výsledek?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9318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25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12" grpId="0"/>
      <p:bldP spid="9" grpId="0"/>
      <p:bldP spid="10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63825" y="692696"/>
            <a:ext cx="84683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POUŽITÉ  ZDROJE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7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51520" y="1700808"/>
            <a:ext cx="858064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http</a:t>
            </a:r>
            <a:r>
              <a:rPr lang="cs-CZ" sz="1600" dirty="0"/>
              <a:t>://www.freedigitalphotos.net/images/29923beb8zrnxqc.jpg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3304994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1988840"/>
            <a:ext cx="846834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KONEC</a:t>
            </a:r>
          </a:p>
          <a:p>
            <a:pPr algn="ctr"/>
            <a:r>
              <a:rPr lang="cs-CZ" sz="8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PREZENTACE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3205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764704"/>
            <a:ext cx="7479842" cy="2862322"/>
          </a:xfrm>
          <a:prstGeom prst="rect">
            <a:avLst/>
          </a:prstGeom>
          <a:noFill/>
          <a:effectLst>
            <a:reflection blurRad="6350" stA="50000" endA="300" endPos="38500" dist="50800" dir="5400000" sy="-100000" algn="bl" rotWithShape="0"/>
          </a:effectLst>
        </p:spPr>
        <p:txBody>
          <a:bodyPr wrap="square" lIns="91440" tIns="45720" rIns="91440" bIns="45720"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! </a:t>
            </a:r>
            <a:r>
              <a:rPr lang="cs-CZ" sz="60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ANO, TVÁ</a:t>
            </a:r>
          </a:p>
          <a:p>
            <a:pPr algn="ctr"/>
            <a:r>
              <a:rPr lang="cs-CZ" sz="60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ODPOVĚĎ</a:t>
            </a:r>
          </a:p>
          <a:p>
            <a:pPr algn="ctr"/>
            <a:r>
              <a:rPr lang="cs-CZ" sz="60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JE SPRÁVNÁ </a:t>
            </a:r>
            <a:r>
              <a:rPr lang="cs-CZ" sz="60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!</a:t>
            </a:r>
          </a:p>
        </p:txBody>
      </p:sp>
      <p:sp>
        <p:nvSpPr>
          <p:cNvPr id="3" name="Zahnutá šipka doleva 2">
            <a:hlinkClick r:id="rId2" action="ppaction://hlinksldjump"/>
          </p:cNvPr>
          <p:cNvSpPr/>
          <p:nvPr/>
        </p:nvSpPr>
        <p:spPr>
          <a:xfrm>
            <a:off x="899592" y="4077072"/>
            <a:ext cx="1296144" cy="1224136"/>
          </a:xfrm>
          <a:prstGeom prst="curvedLeftArrow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79512" y="5445224"/>
            <a:ext cx="2501005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K</a:t>
            </a:r>
            <a:r>
              <a:rPr lang="cs-CZ" sz="3600" b="1" cap="none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likni na</a:t>
            </a:r>
          </a:p>
          <a:p>
            <a:pPr algn="ctr"/>
            <a:r>
              <a:rPr lang="cs-CZ" sz="36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šipku</a:t>
            </a:r>
            <a:endParaRPr lang="cs-CZ" sz="3600" b="1" cap="none" spc="50" dirty="0">
              <a:ln w="11430"/>
              <a:gradFill flip="none" rotWithShape="1">
                <a:gsLst>
                  <a:gs pos="0">
                    <a:srgbClr val="00B050">
                      <a:shade val="30000"/>
                      <a:satMod val="115000"/>
                    </a:srgbClr>
                  </a:gs>
                  <a:gs pos="50000">
                    <a:srgbClr val="00B050">
                      <a:shade val="67500"/>
                      <a:satMod val="115000"/>
                    </a:srgbClr>
                  </a:gs>
                  <a:gs pos="100000">
                    <a:srgbClr val="00B050">
                      <a:shade val="100000"/>
                      <a:satMod val="115000"/>
                    </a:srgb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9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3867961"/>
            <a:ext cx="3168352" cy="2585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9499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hnutá šipka doleva 2">
            <a:hlinkClick r:id="rId2" action="ppaction://hlinksldjump"/>
          </p:cNvPr>
          <p:cNvSpPr/>
          <p:nvPr/>
        </p:nvSpPr>
        <p:spPr>
          <a:xfrm>
            <a:off x="683568" y="45061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03766" y="5780782"/>
            <a:ext cx="225574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K</a:t>
            </a:r>
            <a:r>
              <a:rPr lang="cs-CZ" sz="3200" b="1" cap="none" spc="50" dirty="0" smtClean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šipku</a:t>
            </a:r>
            <a:endParaRPr lang="cs-CZ" sz="3200" b="1" cap="none" spc="50" dirty="0">
              <a:ln w="11430"/>
              <a:gradFill flip="none" rotWithShape="1">
                <a:gsLst>
                  <a:gs pos="0">
                    <a:srgbClr val="FF0000">
                      <a:shade val="30000"/>
                      <a:satMod val="115000"/>
                    </a:srgbClr>
                  </a:gs>
                  <a:gs pos="50000">
                    <a:srgbClr val="FF0000">
                      <a:shade val="67500"/>
                      <a:satMod val="115000"/>
                    </a:srgbClr>
                  </a:gs>
                  <a:gs pos="100000">
                    <a:srgbClr val="FF0000">
                      <a:shade val="100000"/>
                      <a:satMod val="115000"/>
                    </a:srgb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10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750092"/>
            <a:ext cx="2743200" cy="2736342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683568" y="764704"/>
            <a:ext cx="7479842" cy="2862322"/>
          </a:xfrm>
          <a:prstGeom prst="rect">
            <a:avLst/>
          </a:prstGeom>
          <a:noFill/>
          <a:effectLst>
            <a:reflection blurRad="6350" stA="50000" endA="300" endPos="38500" dist="50800" dir="5400000" sy="-100000" algn="bl" rotWithShape="0"/>
          </a:effectLst>
        </p:spPr>
        <p:txBody>
          <a:bodyPr wrap="square" lIns="91440" tIns="45720" rIns="91440" bIns="45720"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! </a:t>
            </a:r>
            <a:r>
              <a:rPr lang="cs-CZ" sz="60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NE, TVÁ</a:t>
            </a:r>
          </a:p>
          <a:p>
            <a:pPr algn="ctr"/>
            <a:r>
              <a:rPr lang="cs-CZ" sz="60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ODPOVĚĎ</a:t>
            </a:r>
          </a:p>
          <a:p>
            <a:pPr algn="ctr"/>
            <a:r>
              <a:rPr lang="cs-CZ" sz="60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JE ŠPATNÁ </a:t>
            </a:r>
            <a:r>
              <a:rPr lang="cs-CZ" sz="60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4123378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175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25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75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25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10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2197</TotalTime>
  <Words>222</Words>
  <Application>Microsoft Office PowerPoint</Application>
  <PresentationFormat>Předvádění na obrazovce (4:3)</PresentationFormat>
  <Paragraphs>63</Paragraphs>
  <Slides>10</Slides>
  <Notes>4</Notes>
  <HiddenSlides>3</HiddenSlides>
  <MMClips>0</MMClips>
  <ScaleCrop>false</ScaleCrop>
  <HeadingPairs>
    <vt:vector size="6" baseType="variant">
      <vt:variant>
        <vt:lpstr>Použitá písma</vt:lpstr>
      </vt:variant>
      <vt:variant>
        <vt:i4>12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23" baseType="lpstr">
      <vt:lpstr>Arial</vt:lpstr>
      <vt:lpstr>Brooklyn</vt:lpstr>
      <vt:lpstr>Cambria Math</vt:lpstr>
      <vt:lpstr>Times New Roman</vt:lpstr>
      <vt:lpstr>Calibri</vt:lpstr>
      <vt:lpstr>Courier New</vt:lpstr>
      <vt:lpstr>Verdana</vt:lpstr>
      <vt:lpstr>Century Gothic</vt:lpstr>
      <vt:lpstr>Palatino Linotype</vt:lpstr>
      <vt:lpstr>Times New Roman,Bold</vt:lpstr>
      <vt:lpstr>Comic Sans MS</vt:lpstr>
      <vt:lpstr>Arial Black</vt:lpstr>
      <vt:lpstr>Exekutivní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201</cp:revision>
  <dcterms:created xsi:type="dcterms:W3CDTF">2011-05-01T03:53:33Z</dcterms:created>
  <dcterms:modified xsi:type="dcterms:W3CDTF">2011-09-11T11:49:58Z</dcterms:modified>
</cp:coreProperties>
</file>