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1"/>
  </p:notesMasterIdLst>
  <p:sldIdLst>
    <p:sldId id="290" r:id="rId2"/>
    <p:sldId id="288" r:id="rId3"/>
    <p:sldId id="293" r:id="rId4"/>
    <p:sldId id="295" r:id="rId5"/>
    <p:sldId id="263" r:id="rId6"/>
    <p:sldId id="279" r:id="rId7"/>
    <p:sldId id="289" r:id="rId8"/>
    <p:sldId id="281" r:id="rId9"/>
    <p:sldId id="284" r:id="rId10"/>
  </p:sldIdLst>
  <p:sldSz cx="9144000" cy="6858000" type="screen4x3"/>
  <p:notesSz cx="6858000" cy="9144000"/>
  <p:embeddedFontLst>
    <p:embeddedFont>
      <p:font typeface="Calibri" pitchFamily="34" charset="0"/>
      <p:regular r:id="rId12"/>
      <p:bold r:id="rId13"/>
      <p:italic r:id="rId14"/>
      <p:boldItalic r:id="rId15"/>
    </p:embeddedFont>
    <p:embeddedFont>
      <p:font typeface="Century Gothic" pitchFamily="34" charset="0"/>
      <p:regular r:id="rId16"/>
      <p:bold r:id="rId17"/>
      <p:italic r:id="rId18"/>
      <p:boldItalic r:id="rId19"/>
    </p:embeddedFont>
    <p:embeddedFont>
      <p:font typeface="Brooklyn"/>
      <p:regular r:id="rId20"/>
      <p:bold r:id="rId21"/>
    </p:embeddedFont>
    <p:embeddedFont>
      <p:font typeface="Comic Sans MS" pitchFamily="66" charset="0"/>
      <p:regular r:id="rId22"/>
      <p:bold r:id="rId23"/>
    </p:embeddedFont>
    <p:embeddedFont>
      <p:font typeface="Palatino Linotype" pitchFamily="18" charset="0"/>
      <p:regular r:id="rId24"/>
      <p:bold r:id="rId25"/>
      <p:italic r:id="rId26"/>
      <p:boldItalic r:id="rId27"/>
    </p:embeddedFont>
    <p:embeddedFont>
      <p:font typeface="Arial Black" pitchFamily="34" charset="0"/>
      <p:bold r:id="rId28"/>
    </p:embeddedFont>
    <p:embeddedFont>
      <p:font typeface="Verdana" pitchFamily="34" charset="0"/>
      <p:regular r:id="rId29"/>
      <p:bold r:id="rId30"/>
      <p:italic r:id="rId31"/>
      <p:boldItalic r:id="rId32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AF0"/>
    <a:srgbClr val="FFFF99"/>
    <a:srgbClr val="FFFF66"/>
    <a:srgbClr val="FBF3EB"/>
    <a:srgbClr val="5A1E0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openxmlformats.org/officeDocument/2006/relationships/font" Target="fonts/font15.fntdata"/><Relationship Id="rId3" Type="http://schemas.openxmlformats.org/officeDocument/2006/relationships/slide" Target="slides/slide2.xml"/><Relationship Id="rId21" Type="http://schemas.openxmlformats.org/officeDocument/2006/relationships/font" Target="fonts/font10.fntdata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font" Target="fonts/font14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29" Type="http://schemas.openxmlformats.org/officeDocument/2006/relationships/font" Target="fonts/font1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font" Target="fonts/font13.fntdata"/><Relationship Id="rId32" Type="http://schemas.openxmlformats.org/officeDocument/2006/relationships/font" Target="fonts/font21.fntdata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font" Target="fonts/font12.fntdata"/><Relationship Id="rId28" Type="http://schemas.openxmlformats.org/officeDocument/2006/relationships/font" Target="fonts/font17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31" Type="http://schemas.openxmlformats.org/officeDocument/2006/relationships/font" Target="fonts/font2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font" Target="fonts/font11.fntdata"/><Relationship Id="rId27" Type="http://schemas.openxmlformats.org/officeDocument/2006/relationships/font" Target="fonts/font16.fntdata"/><Relationship Id="rId30" Type="http://schemas.openxmlformats.org/officeDocument/2006/relationships/font" Target="fonts/font19.fntdata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0665" y="1467494"/>
            <a:ext cx="3754777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29326543"/>
              </p:ext>
            </p:extLst>
          </p:nvPr>
        </p:nvGraphicFramePr>
        <p:xfrm>
          <a:off x="611560" y="5013176"/>
          <a:ext cx="7848872" cy="1730375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VY_32_INOVACE_07_Součin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podíl mocnin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          se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stejným základem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992917"/>
            <a:ext cx="8388425" cy="452431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SOUČIN A PODÍL MOCNIN </a:t>
            </a:r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                   SE </a:t>
            </a:r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STEJNÝM ZÁKLADEM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188640"/>
            <a:ext cx="7568651" cy="1446550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SOUČIN  MOCNIN  </a:t>
            </a:r>
            <a:r>
              <a:rPr lang="cs-CZ" sz="44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SE  </a:t>
            </a:r>
            <a:r>
              <a:rPr lang="cs-CZ" sz="44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STEJNÝM  ZÁKLADEM</a:t>
            </a:r>
            <a:endParaRPr lang="cs-CZ" sz="44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99690" y="1916832"/>
            <a:ext cx="6164493" cy="1446550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.a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8800" b="1" spc="50" baseline="3000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r+s</a:t>
            </a:r>
            <a:endParaRPr lang="cs-CZ" sz="8800" b="1" spc="50" dirty="0" smtClean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496" y="5039123"/>
            <a:ext cx="7878054" cy="144655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.x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</a:t>
            </a:r>
            <a:r>
              <a:rPr lang="cs-CZ" sz="4400" b="1" spc="50" dirty="0" err="1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x.x.x.x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). </a:t>
            </a:r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</a:t>
            </a:r>
            <a:r>
              <a:rPr lang="cs-CZ" sz="4400" b="1" spc="50" dirty="0" err="1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x.x.x.x.x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 =</a:t>
            </a:r>
          </a:p>
          <a:p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		</a:t>
            </a:r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44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4+5 </a:t>
            </a:r>
            <a:r>
              <a:rPr lang="cs-CZ" sz="44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4400" b="1" u="dbl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9</a:t>
            </a:r>
            <a:endParaRPr lang="cs-CZ" sz="4400" b="1" u="dbl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645023"/>
            <a:ext cx="7205819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...... libovolné racionální číslo</a:t>
            </a:r>
          </a:p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r, s ... přirozené číslo</a:t>
            </a:r>
            <a:endParaRPr lang="cs-CZ" sz="4800" b="1" spc="50" dirty="0">
              <a:ln w="11430"/>
              <a:gradFill flip="none" rotWithShape="1">
                <a:gsLst>
                  <a:gs pos="0">
                    <a:schemeClr val="accent5">
                      <a:shade val="30000"/>
                      <a:satMod val="115000"/>
                    </a:schemeClr>
                  </a:gs>
                  <a:gs pos="50000">
                    <a:schemeClr val="accent5">
                      <a:shade val="67500"/>
                      <a:satMod val="115000"/>
                    </a:schemeClr>
                  </a:gs>
                  <a:gs pos="100000">
                    <a:schemeClr val="accent5"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24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uiExpand="1" build="p" animBg="1"/>
      <p:bldP spid="5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63789" y="188640"/>
            <a:ext cx="7236297" cy="1446550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 flip="none" rotWithShape="1"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PODÍL  MOCNIN  SE  STEJNÝM  ZÁKLADEM</a:t>
            </a:r>
            <a:endParaRPr lang="cs-CZ" sz="4400" b="1" spc="50" dirty="0">
              <a:ln w="11430"/>
              <a:gradFill flip="none" rotWithShape="1"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99690" y="1916832"/>
            <a:ext cx="6164493" cy="1446550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8800" b="1" spc="50" baseline="3000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</a:t>
            </a:r>
            <a:r>
              <a:rPr lang="cs-CZ" sz="8800" b="1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:a</a:t>
            </a:r>
            <a:r>
              <a:rPr lang="cs-CZ" sz="8800" b="1" spc="50" baseline="3000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8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</a:t>
            </a:r>
            <a:r>
              <a:rPr lang="cs-CZ" sz="8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r-s</a:t>
            </a:r>
            <a:endParaRPr lang="cs-CZ" sz="8800" b="1" spc="50" dirty="0" smtClean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4061" y="5273332"/>
            <a:ext cx="7278339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66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: x</a:t>
            </a:r>
            <a:r>
              <a:rPr lang="cs-CZ" sz="66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6600" b="1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11-5 </a:t>
            </a:r>
            <a:r>
              <a:rPr lang="cs-CZ" sz="6600" b="1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6600" b="1" u="dbl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x</a:t>
            </a:r>
            <a:r>
              <a:rPr lang="cs-CZ" sz="6600" b="1" u="dbl" spc="50" baseline="3000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</a:t>
            </a:r>
            <a:endParaRPr lang="cs-CZ" sz="6600" b="1" u="dbl" spc="50" dirty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645023"/>
            <a:ext cx="7205819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...... libovolné racionální číslo</a:t>
            </a:r>
          </a:p>
          <a:p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chemeClr val="accent5">
                        <a:shade val="30000"/>
                        <a:satMod val="115000"/>
                      </a:schemeClr>
                    </a:gs>
                    <a:gs pos="50000">
                      <a:schemeClr val="accent5">
                        <a:shade val="67500"/>
                        <a:satMod val="115000"/>
                      </a:schemeClr>
                    </a:gs>
                    <a:gs pos="100000">
                      <a:schemeClr val="accent5"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r, s ... přirozené číslo</a:t>
            </a:r>
            <a:endParaRPr lang="cs-CZ" sz="4800" b="1" spc="50" dirty="0">
              <a:ln w="11430"/>
              <a:gradFill flip="none" rotWithShape="1">
                <a:gsLst>
                  <a:gs pos="0">
                    <a:schemeClr val="accent5">
                      <a:shade val="30000"/>
                      <a:satMod val="115000"/>
                    </a:schemeClr>
                  </a:gs>
                  <a:gs pos="50000">
                    <a:schemeClr val="accent5">
                      <a:shade val="67500"/>
                      <a:satMod val="115000"/>
                    </a:schemeClr>
                  </a:gs>
                  <a:gs pos="100000">
                    <a:schemeClr val="accent5"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966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build="p" animBg="1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87824" y="4437112"/>
            <a:ext cx="305083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150x</a:t>
            </a:r>
            <a:r>
              <a:rPr lang="cs-CZ" sz="6600" b="1" baseline="3000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5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99592" y="3429000"/>
            <a:ext cx="302037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110x</a:t>
            </a:r>
            <a:r>
              <a:rPr lang="cs-CZ" sz="6600" b="1" baseline="3000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6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60032" y="5441171"/>
            <a:ext cx="296908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66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100x</a:t>
            </a:r>
            <a:r>
              <a:rPr lang="cs-CZ" sz="6600" b="1" baseline="3000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5</a:t>
            </a:r>
            <a:endParaRPr lang="cs-CZ" sz="66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2420888"/>
            <a:ext cx="74142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je správný výsledek?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317538"/>
            <a:ext cx="8326960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5x</a:t>
            </a:r>
            <a:r>
              <a:rPr lang="cs-CZ" sz="5400" b="1" spc="50" baseline="3000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.2x</a:t>
            </a:r>
            <a:r>
              <a:rPr lang="cs-CZ" sz="5400" b="1" spc="50" baseline="3000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.10x - 50x</a:t>
            </a:r>
            <a:r>
              <a:rPr lang="cs-CZ" sz="5400" b="1" spc="50" baseline="3000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10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:(-5x</a:t>
            </a:r>
            <a:r>
              <a:rPr lang="cs-CZ" sz="5400" b="1" spc="50" baseline="3000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54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  <a:endParaRPr lang="cs-CZ" sz="5400" b="1" u="dbl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125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9" grpId="0"/>
      <p:bldP spid="10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3304994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3205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9499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xmlns="" val="4123378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2261</TotalTime>
  <Words>161</Words>
  <Application>Microsoft Office PowerPoint</Application>
  <PresentationFormat>Předvádění na obrazovce (4:3)</PresentationFormat>
  <Paragraphs>52</Paragraphs>
  <Slides>9</Slides>
  <Notes>3</Notes>
  <HiddenSlides>3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21" baseType="lpstr">
      <vt:lpstr>Arial</vt:lpstr>
      <vt:lpstr>Calibri</vt:lpstr>
      <vt:lpstr>Times New Roman</vt:lpstr>
      <vt:lpstr>Times New Roman,Bold</vt:lpstr>
      <vt:lpstr>Century Gothic</vt:lpstr>
      <vt:lpstr>Brooklyn</vt:lpstr>
      <vt:lpstr>Comic Sans MS</vt:lpstr>
      <vt:lpstr>Palatino Linotype</vt:lpstr>
      <vt:lpstr>Arial Black</vt:lpstr>
      <vt:lpstr>Verdana</vt:lpstr>
      <vt:lpstr>Courier New</vt:lpstr>
      <vt:lpstr>Exekutivní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207</cp:revision>
  <dcterms:created xsi:type="dcterms:W3CDTF">2011-05-01T03:53:33Z</dcterms:created>
  <dcterms:modified xsi:type="dcterms:W3CDTF">2012-06-29T05:00:15Z</dcterms:modified>
</cp:coreProperties>
</file>