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008" r:id="rId1"/>
  </p:sldMasterIdLst>
  <p:notesMasterIdLst>
    <p:notesMasterId r:id="rId14"/>
  </p:notesMasterIdLst>
  <p:sldIdLst>
    <p:sldId id="290" r:id="rId2"/>
    <p:sldId id="288" r:id="rId3"/>
    <p:sldId id="293" r:id="rId4"/>
    <p:sldId id="298" r:id="rId5"/>
    <p:sldId id="299" r:id="rId6"/>
    <p:sldId id="300" r:id="rId7"/>
    <p:sldId id="301" r:id="rId8"/>
    <p:sldId id="263" r:id="rId9"/>
    <p:sldId id="279" r:id="rId10"/>
    <p:sldId id="289" r:id="rId11"/>
    <p:sldId id="281" r:id="rId12"/>
    <p:sldId id="284" r:id="rId13"/>
  </p:sldIdLst>
  <p:sldSz cx="9144000" cy="6858000" type="screen4x3"/>
  <p:notesSz cx="6858000" cy="9144000"/>
  <p:embeddedFontLs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Century Gothic" pitchFamily="34" charset="0"/>
      <p:regular r:id="rId19"/>
      <p:bold r:id="rId20"/>
      <p:italic r:id="rId21"/>
      <p:boldItalic r:id="rId22"/>
    </p:embeddedFont>
    <p:embeddedFont>
      <p:font typeface="Brooklyn"/>
      <p:regular r:id="rId23"/>
      <p:bold r:id="rId24"/>
    </p:embeddedFont>
    <p:embeddedFont>
      <p:font typeface="Palatino Linotype" pitchFamily="18" charset="0"/>
      <p:regular r:id="rId25"/>
      <p:bold r:id="rId26"/>
      <p:italic r:id="rId27"/>
      <p:boldItalic r:id="rId28"/>
    </p:embeddedFont>
    <p:embeddedFont>
      <p:font typeface="Comic Sans MS" pitchFamily="66" charset="0"/>
      <p:regular r:id="rId29"/>
      <p:bold r:id="rId30"/>
    </p:embeddedFont>
    <p:embeddedFont>
      <p:font typeface="Arial Black" pitchFamily="34" charset="0"/>
      <p:bold r:id="rId31"/>
    </p:embeddedFont>
    <p:embeddedFont>
      <p:font typeface="Verdana" pitchFamily="34" charset="0"/>
      <p:regular r:id="rId32"/>
      <p:bold r:id="rId33"/>
      <p:italic r:id="rId34"/>
      <p:boldItalic r:id="rId3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EFAF0"/>
    <a:srgbClr val="FFFF99"/>
    <a:srgbClr val="FBF3EB"/>
    <a:srgbClr val="5A1E0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E120CAE-D287-4CD6-BCC0-5E53A6EEFE74}" type="datetime1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21AE825-0421-45D4-866F-4844DB815D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0665" y="1467494"/>
            <a:ext cx="375477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7065571"/>
              </p:ext>
            </p:extLst>
          </p:nvPr>
        </p:nvGraphicFramePr>
        <p:xfrm>
          <a:off x="611560" y="5013176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VY_32_INOVACE_09_</a:t>
                      </a:r>
                      <a:r>
                        <a:rPr lang="pl-PL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Kružnice a kruh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  Josef  Vršecký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5847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11560" y="6381328"/>
            <a:ext cx="6400800" cy="406896"/>
          </a:xfrm>
        </p:spPr>
        <p:txBody>
          <a:bodyPr>
            <a:normAutofit/>
          </a:bodyPr>
          <a:lstStyle/>
          <a:p>
            <a:pPr algn="ctr"/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Mgr. Josef Vršecký, 2. ZŠ Dobříš, 2011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0" y="1059701"/>
            <a:ext cx="914399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KRUŽNICE</a:t>
            </a:r>
          </a:p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A</a:t>
            </a:r>
          </a:p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KRUH</a:t>
            </a:r>
            <a:endParaRPr lang="cs-CZ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70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547664" y="192223"/>
            <a:ext cx="6192687" cy="101566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  <a:cs typeface="Arial" pitchFamily="34" charset="0"/>
              </a:rPr>
              <a:t>KRUŽNICE</a:t>
            </a:r>
            <a:endParaRPr lang="cs-CZ" sz="6000" b="1" spc="50" dirty="0">
              <a:ln w="11430"/>
              <a:gradFill flip="none" rotWithShape="1"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0040" y="5171708"/>
            <a:ext cx="442798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... střed kružnice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... poloměr kružnice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 ... průměr kružnice</a:t>
            </a:r>
            <a:endParaRPr lang="cs-CZ" sz="3200" b="1" u="dbl" spc="50" baseline="3000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610" y="1510882"/>
            <a:ext cx="3887855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Kružnice je množina bodů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roviny, které mají od daného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bodu  </a:t>
            </a:r>
            <a:r>
              <a:rPr lang="cs-CZ" sz="36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vzdálenost  </a:t>
            </a:r>
            <a:r>
              <a:rPr lang="cs-CZ" sz="36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49788" y="5445224"/>
            <a:ext cx="2236510" cy="769441"/>
          </a:xfrm>
          <a:prstGeom prst="rect">
            <a:avLst/>
          </a:prstGeom>
          <a:ln w="3175"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 = 2.r </a:t>
            </a:r>
            <a:endParaRPr lang="cs-CZ" sz="44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11560" y="1412776"/>
            <a:ext cx="3744415" cy="3744415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91246" y="302337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7" y="3324333"/>
            <a:ext cx="187220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27350" y="2801113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226974" y="1888368"/>
            <a:ext cx="2531166" cy="28191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Levá složená závorka 17"/>
          <p:cNvSpPr/>
          <p:nvPr/>
        </p:nvSpPr>
        <p:spPr>
          <a:xfrm rot="2547209">
            <a:off x="2057800" y="1278062"/>
            <a:ext cx="513043" cy="3684977"/>
          </a:xfrm>
          <a:prstGeom prst="leftBrace">
            <a:avLst>
              <a:gd name="adj1" fmla="val 8333"/>
              <a:gd name="adj2" fmla="val 502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50015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333782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240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875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375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375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875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375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625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125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625"/>
                            </p:stCondLst>
                            <p:childTnLst>
                              <p:par>
                                <p:cTn id="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125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  <p:bldP spid="3" grpId="0" animBg="1"/>
      <p:bldP spid="4" grpId="0" animBg="1"/>
      <p:bldP spid="9" grpId="0"/>
      <p:bldP spid="12" grpId="0"/>
      <p:bldP spid="18" grpId="0" animBg="1"/>
      <p:bldP spid="19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43608" y="192222"/>
            <a:ext cx="7128792" cy="83099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  <a:cs typeface="Arial" pitchFamily="34" charset="0"/>
              </a:rPr>
              <a:t>DÉLKA  KRUŽNICE</a:t>
            </a:r>
            <a:endParaRPr lang="cs-CZ" sz="4800" b="1" spc="50" dirty="0">
              <a:ln w="11430"/>
              <a:gradFill flip="none" rotWithShape="1"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08512" y="4509120"/>
            <a:ext cx="4427984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... střed kružnice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... poloměr kružnice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 ... průměr kružnice</a:t>
            </a:r>
          </a:p>
          <a:p>
            <a:r>
              <a:rPr lang="cs-CZ" sz="36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 ... Ludolfovo číslo</a:t>
            </a:r>
            <a:endParaRPr lang="cs-CZ" sz="3200" b="1" spc="5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44008" y="1988840"/>
            <a:ext cx="4248472" cy="1323439"/>
          </a:xfrm>
          <a:prstGeom prst="rect">
            <a:avLst/>
          </a:prstGeom>
          <a:ln w="3175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O = 2.</a:t>
            </a:r>
            <a:r>
              <a:rPr lang="cs-CZ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</a:t>
            </a:r>
            <a:endParaRPr lang="cs-CZ" sz="7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11560" y="1412776"/>
            <a:ext cx="3744415" cy="3744415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91246" y="302337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7" y="3324333"/>
            <a:ext cx="187220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27350" y="2801113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226974" y="1888368"/>
            <a:ext cx="2531166" cy="28191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Levá složená závorka 17"/>
          <p:cNvSpPr/>
          <p:nvPr/>
        </p:nvSpPr>
        <p:spPr>
          <a:xfrm rot="2547209">
            <a:off x="2057800" y="1278062"/>
            <a:ext cx="513043" cy="3684977"/>
          </a:xfrm>
          <a:prstGeom prst="leftBrace">
            <a:avLst>
              <a:gd name="adj1" fmla="val 8333"/>
              <a:gd name="adj2" fmla="val 502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50015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8822" y="5509681"/>
            <a:ext cx="3591130" cy="1015663"/>
          </a:xfrm>
          <a:prstGeom prst="rect">
            <a:avLst/>
          </a:prstGeom>
          <a:ln w="3175"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 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= 3,14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cs-CZ" sz="54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11760" y="333782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445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5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5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5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3" grpId="0" animBg="1"/>
      <p:bldP spid="4" grpId="0" animBg="1"/>
      <p:bldP spid="9" grpId="0"/>
      <p:bldP spid="12" grpId="0"/>
      <p:bldP spid="18" grpId="0" animBg="1"/>
      <p:bldP spid="19" grpId="0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358108" y="192223"/>
            <a:ext cx="4302124" cy="101566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  <a:cs typeface="Arial" pitchFamily="34" charset="0"/>
              </a:rPr>
              <a:t>KRUH</a:t>
            </a:r>
            <a:endParaRPr lang="cs-CZ" sz="6000" b="1" spc="50" dirty="0">
              <a:ln w="11430"/>
              <a:gradFill flip="none" rotWithShape="1"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0040" y="5171708"/>
            <a:ext cx="442798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... střed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... poloměr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 ... průměr kruhu</a:t>
            </a:r>
            <a:endParaRPr lang="cs-CZ" sz="3200" b="1" u="dbl" spc="50" baseline="3000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610" y="1484784"/>
            <a:ext cx="3887855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Kruh je množina bodů roviny, které mají 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  od 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daného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bodu  </a:t>
            </a:r>
            <a:r>
              <a:rPr lang="cs-CZ" sz="36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vzdálenost  </a:t>
            </a:r>
            <a:r>
              <a:rPr lang="cs-CZ" sz="3600" b="1" spc="5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nebo menší.</a:t>
            </a:r>
            <a:endParaRPr lang="cs-CZ" sz="3600" b="1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686282" y="5683895"/>
            <a:ext cx="2236510" cy="769441"/>
          </a:xfrm>
          <a:prstGeom prst="rect">
            <a:avLst/>
          </a:prstGeom>
          <a:ln w="3175"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 = 2.r </a:t>
            </a:r>
            <a:endParaRPr lang="cs-CZ" sz="44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11560" y="1412776"/>
            <a:ext cx="3744415" cy="3744415"/>
          </a:xfrm>
          <a:prstGeom prst="ellipse">
            <a:avLst/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91246" y="302337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7" y="3324333"/>
            <a:ext cx="187220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27350" y="2801113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226974" y="1888368"/>
            <a:ext cx="2531166" cy="28191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Levá složená závorka 17"/>
          <p:cNvSpPr/>
          <p:nvPr/>
        </p:nvSpPr>
        <p:spPr>
          <a:xfrm rot="2547209">
            <a:off x="2057800" y="1278062"/>
            <a:ext cx="513043" cy="3684977"/>
          </a:xfrm>
          <a:prstGeom prst="leftBrace">
            <a:avLst>
              <a:gd name="adj1" fmla="val 8333"/>
              <a:gd name="adj2" fmla="val 502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50015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333782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17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75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5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25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75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25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5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500"/>
                            </p:stCondLst>
                            <p:childTnLst>
                              <p:par>
                                <p:cTn id="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8" grpId="0"/>
      <p:bldP spid="3" grpId="0" animBg="1"/>
      <p:bldP spid="4" grpId="0" animBg="1"/>
      <p:bldP spid="9" grpId="0"/>
      <p:bldP spid="12" grpId="0"/>
      <p:bldP spid="18" grpId="0" animBg="1"/>
      <p:bldP spid="19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192222"/>
            <a:ext cx="6624736" cy="83099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  <a:cs typeface="Arial" pitchFamily="34" charset="0"/>
              </a:rPr>
              <a:t>OBVOD  KRUHU</a:t>
            </a:r>
            <a:endParaRPr lang="cs-CZ" sz="4800" b="1" spc="50" dirty="0">
              <a:ln w="11430"/>
              <a:gradFill flip="none" rotWithShape="1"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08512" y="4509120"/>
            <a:ext cx="4427984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... střed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... poloměr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 ... průměr kruhu</a:t>
            </a:r>
          </a:p>
          <a:p>
            <a:r>
              <a:rPr lang="cs-CZ" sz="36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 ... Ludolfovo číslo</a:t>
            </a:r>
            <a:endParaRPr lang="cs-CZ" sz="3200" b="1" spc="5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44008" y="1916832"/>
            <a:ext cx="4248472" cy="1323439"/>
          </a:xfrm>
          <a:prstGeom prst="rect">
            <a:avLst/>
          </a:prstGeom>
          <a:ln w="3175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O = 2.</a:t>
            </a:r>
            <a:r>
              <a:rPr lang="cs-CZ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</a:t>
            </a:r>
            <a:endParaRPr lang="cs-CZ" sz="7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11560" y="1412776"/>
            <a:ext cx="3744415" cy="3744415"/>
          </a:xfrm>
          <a:prstGeom prst="ellipse">
            <a:avLst/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91246" y="302337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7" y="3324333"/>
            <a:ext cx="187220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27350" y="2801113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226974" y="1888368"/>
            <a:ext cx="2531166" cy="28191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Levá složená závorka 17"/>
          <p:cNvSpPr/>
          <p:nvPr/>
        </p:nvSpPr>
        <p:spPr>
          <a:xfrm rot="2547209">
            <a:off x="2057800" y="1278062"/>
            <a:ext cx="513043" cy="3684977"/>
          </a:xfrm>
          <a:prstGeom prst="leftBrace">
            <a:avLst>
              <a:gd name="adj1" fmla="val 8333"/>
              <a:gd name="adj2" fmla="val 502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50015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8822" y="5509681"/>
            <a:ext cx="3591130" cy="1015663"/>
          </a:xfrm>
          <a:prstGeom prst="rect">
            <a:avLst/>
          </a:prstGeom>
          <a:ln w="3175"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 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= 3,14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cs-CZ" sz="54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11760" y="333782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271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5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5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75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75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75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75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75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3" grpId="0" animBg="1"/>
      <p:bldP spid="4" grpId="0" animBg="1"/>
      <p:bldP spid="9" grpId="0"/>
      <p:bldP spid="12" grpId="0"/>
      <p:bldP spid="18" grpId="0" animBg="1"/>
      <p:bldP spid="19" grpId="0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9632" y="192222"/>
            <a:ext cx="6624736" cy="83099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 flip="none" rotWithShape="1"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  <a:cs typeface="Arial" pitchFamily="34" charset="0"/>
              </a:rPr>
              <a:t>OBSAH  KRUHU</a:t>
            </a:r>
            <a:endParaRPr lang="cs-CZ" sz="4800" b="1" spc="50" dirty="0">
              <a:ln w="11430"/>
              <a:gradFill flip="none" rotWithShape="1"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08512" y="4509120"/>
            <a:ext cx="4427984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... střed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 ... poloměr kruhu</a:t>
            </a:r>
          </a:p>
          <a:p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 ... průměr kruhu</a:t>
            </a:r>
          </a:p>
          <a:p>
            <a:r>
              <a:rPr lang="cs-CZ" sz="36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 ... Ludolfovo číslo</a:t>
            </a:r>
            <a:endParaRPr lang="cs-CZ" sz="3200" b="1" spc="5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60032" y="1916832"/>
            <a:ext cx="3672408" cy="1323439"/>
          </a:xfrm>
          <a:prstGeom prst="rect">
            <a:avLst/>
          </a:prstGeom>
          <a:ln w="3175"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S = </a:t>
            </a:r>
            <a:r>
              <a:rPr lang="cs-CZ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</a:t>
            </a:r>
            <a:r>
              <a:rPr lang="cs-CZ" sz="7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r>
              <a:rPr lang="cs-CZ" sz="7200" b="1" spc="50" baseline="3000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cs-CZ" sz="72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11560" y="1412776"/>
            <a:ext cx="3744415" cy="3744415"/>
          </a:xfrm>
          <a:prstGeom prst="ellipse">
            <a:avLst/>
          </a:prstGeom>
          <a:solidFill>
            <a:srgbClr val="FFFF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91246" y="302337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483767" y="3324333"/>
            <a:ext cx="1872208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27350" y="2801113"/>
            <a:ext cx="324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1226974" y="1888368"/>
            <a:ext cx="2531166" cy="281919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Levá složená závorka 17"/>
          <p:cNvSpPr/>
          <p:nvPr/>
        </p:nvSpPr>
        <p:spPr>
          <a:xfrm rot="2547209">
            <a:off x="2057800" y="1278062"/>
            <a:ext cx="513043" cy="3684977"/>
          </a:xfrm>
          <a:prstGeom prst="leftBrace">
            <a:avLst>
              <a:gd name="adj1" fmla="val 8333"/>
              <a:gd name="adj2" fmla="val 5028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1763688" y="250015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8822" y="5509681"/>
            <a:ext cx="3591130" cy="1015663"/>
          </a:xfrm>
          <a:prstGeom prst="rect">
            <a:avLst/>
          </a:prstGeom>
          <a:ln w="3175"/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 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  <a:sym typeface="Symbol"/>
              </a:rPr>
              <a:t>= 3,14</a:t>
            </a:r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chemeClr val="accent5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7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cs-CZ" sz="5400" b="1" spc="50" dirty="0">
              <a:ln w="11430"/>
              <a:gradFill flip="none" rotWithShape="1">
                <a:gsLst>
                  <a:gs pos="0">
                    <a:schemeClr val="accent5">
                      <a:lumMod val="75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75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75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11760" y="3337828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207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5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5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75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75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75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75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75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3" grpId="0" animBg="1"/>
      <p:bldP spid="4" grpId="0" animBg="1"/>
      <p:bldP spid="9" grpId="0"/>
      <p:bldP spid="12" grpId="0"/>
      <p:bldP spid="18" grpId="0" animBg="1"/>
      <p:bldP spid="19" grpId="0"/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65589" y="85527"/>
            <a:ext cx="27767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200" b="1" cap="none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123728" y="4243122"/>
            <a:ext cx="39966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2" action="ppaction://hlinksldjump"/>
              </a:rPr>
              <a:t>S = 2</a:t>
            </a:r>
            <a:r>
              <a:rPr lang="cs-CZ" sz="8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sym typeface="Symbol"/>
                <a:hlinkClick r:id="rId2" action="ppaction://hlinksldjump"/>
              </a:rPr>
              <a:t>r</a:t>
            </a:r>
            <a:r>
              <a:rPr lang="cs-CZ" sz="8000" b="1" baseline="3000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sym typeface="Symbol"/>
                <a:hlinkClick r:id="rId2" action="ppaction://hlinksldjump"/>
              </a:rPr>
              <a:t>2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51520" y="2996952"/>
            <a:ext cx="54088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S = </a:t>
            </a:r>
            <a:r>
              <a:rPr lang="cs-CZ" sz="8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sym typeface="Symbol"/>
                <a:hlinkClick r:id="rId3" action="ppaction://hlinksldjump"/>
              </a:rPr>
              <a:t>.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( d</a:t>
            </a:r>
            <a:r>
              <a:rPr lang="cs-CZ" sz="6600" b="1" baseline="3000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2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:4 )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23928" y="5489937"/>
            <a:ext cx="35686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c)  </a:t>
            </a:r>
            <a:r>
              <a:rPr lang="cs-CZ" sz="66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2" action="ppaction://hlinksldjump"/>
              </a:rPr>
              <a:t>S = 2</a:t>
            </a:r>
            <a:r>
              <a:rPr lang="cs-CZ" sz="80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sym typeface="Symbol"/>
                <a:hlinkClick r:id="rId2" action="ppaction://hlinksldjump"/>
              </a:rPr>
              <a:t>r</a:t>
            </a:r>
            <a:endParaRPr lang="cs-CZ" sz="66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6034" y="1340768"/>
            <a:ext cx="77973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Který ze vzorečků na obsah</a:t>
            </a:r>
          </a:p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kruhu je správný?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931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9" grpId="0"/>
      <p:bldP spid="10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3825" y="692696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700808"/>
            <a:ext cx="8580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http</a:t>
            </a:r>
            <a:r>
              <a:rPr lang="cs-CZ" sz="1600" dirty="0"/>
              <a:t>://www.freedigitalphotos.net/images/29923beb8zrnxqc.jpg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330499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988840"/>
            <a:ext cx="8468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KONEC</a:t>
            </a:r>
          </a:p>
          <a:p>
            <a:pPr algn="ctr"/>
            <a:r>
              <a:rPr lang="cs-CZ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PREZENTACE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7320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479842" cy="2862322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 </a:t>
            </a:r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ANO, TVÁ</a:t>
            </a: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ODPOVĚĎ</a:t>
            </a: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JE SPRÁVNÁ </a:t>
            </a:r>
            <a:r>
              <a:rPr lang="cs-CZ" sz="60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</a:t>
            </a:r>
          </a:p>
        </p:txBody>
      </p:sp>
      <p:sp>
        <p:nvSpPr>
          <p:cNvPr id="3" name="Zahnutá šipka doleva 2">
            <a:hlinkClick r:id="rId2" action="ppaction://hlinksldjump"/>
          </p:cNvPr>
          <p:cNvSpPr/>
          <p:nvPr/>
        </p:nvSpPr>
        <p:spPr>
          <a:xfrm>
            <a:off x="899592" y="4077072"/>
            <a:ext cx="1296144" cy="1224136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5445224"/>
            <a:ext cx="25010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600" b="1" cap="none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likni na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šipku</a:t>
            </a:r>
            <a:endParaRPr lang="cs-CZ" sz="3600" b="1" cap="none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3867961"/>
            <a:ext cx="3168352" cy="258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94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hnutá šipka doleva 2">
            <a:hlinkClick r:id="rId2" action="ppaction://hlinksldjump"/>
          </p:cNvPr>
          <p:cNvSpPr/>
          <p:nvPr/>
        </p:nvSpPr>
        <p:spPr>
          <a:xfrm>
            <a:off x="683568" y="45061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3766" y="5780782"/>
            <a:ext cx="225574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b="1" cap="none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šipku</a:t>
            </a:r>
            <a:endParaRPr lang="cs-CZ" sz="3200" b="1" cap="none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0400" y="3750092"/>
            <a:ext cx="2743200" cy="273634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683568" y="764704"/>
            <a:ext cx="7479842" cy="2862322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 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NE, TVÁ</a:t>
            </a:r>
          </a:p>
          <a:p>
            <a:pPr algn="ctr"/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ODPOVĚĎ</a:t>
            </a:r>
          </a:p>
          <a:p>
            <a:pPr algn="ctr"/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JE ŠPATNÁ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xmlns="" val="412337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75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2469</TotalTime>
  <Words>282</Words>
  <Application>Microsoft Office PowerPoint</Application>
  <PresentationFormat>Předvádění na obrazovce (4:3)</PresentationFormat>
  <Paragraphs>105</Paragraphs>
  <Slides>12</Slides>
  <Notes>6</Notes>
  <HiddenSlides>3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5" baseType="lpstr">
      <vt:lpstr>Arial</vt:lpstr>
      <vt:lpstr>Calibri</vt:lpstr>
      <vt:lpstr>Times New Roman</vt:lpstr>
      <vt:lpstr>Times New Roman,Bold</vt:lpstr>
      <vt:lpstr>Century Gothic</vt:lpstr>
      <vt:lpstr>Brooklyn</vt:lpstr>
      <vt:lpstr>Palatino Linotype</vt:lpstr>
      <vt:lpstr>Symbol</vt:lpstr>
      <vt:lpstr>Comic Sans MS</vt:lpstr>
      <vt:lpstr>Arial Black</vt:lpstr>
      <vt:lpstr>Verdana</vt:lpstr>
      <vt:lpstr>Courier New</vt:lpstr>
      <vt:lpstr>Exekutivní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Dum</cp:lastModifiedBy>
  <cp:revision>219</cp:revision>
  <dcterms:created xsi:type="dcterms:W3CDTF">2011-05-01T03:53:33Z</dcterms:created>
  <dcterms:modified xsi:type="dcterms:W3CDTF">2012-06-29T05:04:03Z</dcterms:modified>
</cp:coreProperties>
</file>