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08" r:id="rId1"/>
  </p:sldMasterIdLst>
  <p:notesMasterIdLst>
    <p:notesMasterId r:id="rId12"/>
  </p:notesMasterIdLst>
  <p:sldIdLst>
    <p:sldId id="290" r:id="rId2"/>
    <p:sldId id="288" r:id="rId3"/>
    <p:sldId id="293" r:id="rId4"/>
    <p:sldId id="302" r:id="rId5"/>
    <p:sldId id="303" r:id="rId6"/>
    <p:sldId id="263" r:id="rId7"/>
    <p:sldId id="279" r:id="rId8"/>
    <p:sldId id="289" r:id="rId9"/>
    <p:sldId id="281" r:id="rId10"/>
    <p:sldId id="284" r:id="rId11"/>
  </p:sldIdLst>
  <p:sldSz cx="9144000" cy="6858000" type="screen4x3"/>
  <p:notesSz cx="6858000" cy="9144000"/>
  <p:embeddedFontLst>
    <p:embeddedFont>
      <p:font typeface="Century Gothic" pitchFamily="34" charset="0"/>
      <p:regular r:id="rId13"/>
      <p:bold r:id="rId14"/>
      <p:italic r:id="rId15"/>
      <p:boldItalic r:id="rId16"/>
    </p:embeddedFont>
    <p:embeddedFont>
      <p:font typeface="Arial Black" pitchFamily="34" charset="0"/>
      <p:bold r:id="rId17"/>
    </p:embeddedFont>
    <p:embeddedFont>
      <p:font typeface="Palatino Linotype" pitchFamily="18" charset="0"/>
      <p:regular r:id="rId18"/>
      <p:bold r:id="rId19"/>
      <p:italic r:id="rId20"/>
      <p:boldItalic r:id="rId21"/>
    </p:embeddedFont>
    <p:embeddedFont>
      <p:font typeface="Verdana" pitchFamily="34" charset="0"/>
      <p:regular r:id="rId22"/>
      <p:bold r:id="rId23"/>
      <p:italic r:id="rId24"/>
      <p:boldItalic r:id="rId25"/>
    </p:embeddedFont>
    <p:embeddedFont>
      <p:font typeface="Comic Sans MS" pitchFamily="66" charset="0"/>
      <p:regular r:id="rId26"/>
      <p:bold r:id="rId27"/>
    </p:embeddedFont>
    <p:embeddedFont>
      <p:font typeface="Brooklyn" pitchFamily="2" charset="0"/>
      <p:regular r:id="rId28"/>
      <p:bold r:id="rId29"/>
    </p:embeddedFont>
    <p:embeddedFont>
      <p:font typeface="Calibri" pitchFamily="34" charset="0"/>
      <p:regular r:id="rId30"/>
      <p:bold r:id="rId31"/>
      <p:italic r:id="rId32"/>
      <p:boldItalic r:id="rId33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EFAF0"/>
    <a:srgbClr val="FFFF99"/>
    <a:srgbClr val="FBF3EB"/>
    <a:srgbClr val="5A1E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06" y="-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font" Target="fonts/font14.fntdata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33" Type="http://schemas.openxmlformats.org/officeDocument/2006/relationships/font" Target="fonts/font21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font" Target="fonts/font1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32" Type="http://schemas.openxmlformats.org/officeDocument/2006/relationships/font" Target="fonts/font20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font" Target="fonts/font16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31" Type="http://schemas.openxmlformats.org/officeDocument/2006/relationships/font" Target="fonts/font1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font" Target="fonts/font15.fntdata"/><Relationship Id="rId30" Type="http://schemas.openxmlformats.org/officeDocument/2006/relationships/font" Target="fonts/font18.fntdata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13.9.2011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13.9.2011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13.9.2011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13.9.2011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13.9.2011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13.9.2011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13.9.2011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13.9.2011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13.9.2011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13.9.2011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13.9.2011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120CAE-D287-4CD6-BCC0-5E53A6EEFE74}" type="datetime1">
              <a:rPr lang="cs-CZ" smtClean="0"/>
              <a:t>13.9.2011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30665" y="1467494"/>
            <a:ext cx="3754777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0980286"/>
              </p:ext>
            </p:extLst>
          </p:nvPr>
        </p:nvGraphicFramePr>
        <p:xfrm>
          <a:off x="611560" y="5013176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VY_32_INOVACE_10_</a:t>
                      </a:r>
                      <a:r>
                        <a:rPr lang="pl-PL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Rotační</a:t>
                      </a:r>
                      <a:r>
                        <a:rPr lang="pl-PL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válec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 Josef  Vršecký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847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1560" y="6381328"/>
            <a:ext cx="6400800" cy="406896"/>
          </a:xfrm>
        </p:spPr>
        <p:txBody>
          <a:bodyPr>
            <a:normAutofit/>
          </a:bodyPr>
          <a:lstStyle/>
          <a:p>
            <a:pPr algn="ctr"/>
            <a:r>
              <a:rPr lang="cs-CZ" sz="1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Mgr. Josef Vršecký, 2. ZŠ Dobříš, 2011</a:t>
            </a:r>
            <a:endParaRPr lang="cs-CZ" sz="1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0" y="836712"/>
            <a:ext cx="9143999" cy="437042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ROTAČNÍ</a:t>
            </a:r>
          </a:p>
          <a:p>
            <a:pPr algn="ctr"/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VÁLEC</a:t>
            </a:r>
          </a:p>
          <a:p>
            <a:pPr algn="ctr"/>
            <a:endParaRPr lang="cs-CZ" sz="20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  <a:p>
            <a:pPr algn="ctr"/>
            <a: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(DÁLE JEN VÁLEC)</a:t>
            </a:r>
            <a:endParaRPr lang="cs-CZ" sz="6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0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echovka 6"/>
          <p:cNvSpPr/>
          <p:nvPr/>
        </p:nvSpPr>
        <p:spPr>
          <a:xfrm>
            <a:off x="467544" y="1772816"/>
            <a:ext cx="3888431" cy="3456384"/>
          </a:xfrm>
          <a:prstGeom prst="can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46340" y="192223"/>
            <a:ext cx="4302124" cy="1015663"/>
          </a:xfrm>
          <a:prstGeom prst="rect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  <a:cs typeface="Arial" pitchFamily="34" charset="0"/>
              </a:rPr>
              <a:t>VÁLEC</a:t>
            </a:r>
            <a:endParaRPr lang="cs-CZ" sz="6000" b="1" spc="50" dirty="0">
              <a:ln w="11430"/>
              <a:gradFill flip="none" rotWithShape="1"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67744" y="5243716"/>
            <a:ext cx="6362066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 ... střed </a:t>
            </a:r>
            <a:r>
              <a:rPr lang="cs-CZ" sz="32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podstavy válce</a:t>
            </a:r>
            <a:endParaRPr lang="cs-CZ" sz="3200" b="1" spc="50" dirty="0" smtClean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 ... poloměr </a:t>
            </a:r>
            <a:r>
              <a:rPr lang="cs-CZ" sz="32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podstavy válce</a:t>
            </a:r>
            <a:endParaRPr lang="cs-CZ" sz="3200" b="1" spc="50" dirty="0" smtClean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 ... průměr </a:t>
            </a:r>
            <a:r>
              <a:rPr lang="cs-CZ" sz="32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podstavy válce</a:t>
            </a:r>
            <a:endParaRPr lang="cs-CZ" sz="3200" b="1" u="dbl" spc="50" baseline="30000" dirty="0" smtClean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24128" y="2452246"/>
            <a:ext cx="2236510" cy="769441"/>
          </a:xfrm>
          <a:prstGeom prst="rect">
            <a:avLst/>
          </a:prstGeom>
          <a:ln w="3175"/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accent5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d = 2.r 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accent5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5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5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42742" y="189766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433532" y="2204864"/>
            <a:ext cx="932380" cy="37092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203848" y="2052570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467544" y="2204864"/>
            <a:ext cx="388843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Levá složená závorka 17"/>
          <p:cNvSpPr/>
          <p:nvPr/>
        </p:nvSpPr>
        <p:spPr>
          <a:xfrm rot="5400000">
            <a:off x="1865184" y="-361564"/>
            <a:ext cx="1087378" cy="3894206"/>
          </a:xfrm>
          <a:prstGeom prst="leftBrace">
            <a:avLst>
              <a:gd name="adj1" fmla="val 8333"/>
              <a:gd name="adj2" fmla="val 49729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209620" y="60152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228394" y="2185700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Šipka doleva 28"/>
          <p:cNvSpPr/>
          <p:nvPr/>
        </p:nvSpPr>
        <p:spPr>
          <a:xfrm>
            <a:off x="3037310" y="1452459"/>
            <a:ext cx="3805073" cy="1504810"/>
          </a:xfrm>
          <a:prstGeom prst="leftArrow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PODSTAVA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Šipka doleva 29"/>
          <p:cNvSpPr/>
          <p:nvPr/>
        </p:nvSpPr>
        <p:spPr>
          <a:xfrm>
            <a:off x="3059832" y="3148326"/>
            <a:ext cx="3805073" cy="1504810"/>
          </a:xfrm>
          <a:prstGeom prst="leftArrow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PLÁŠŤ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240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50"/>
                            </p:stCondLst>
                            <p:childTnLst>
                              <p:par>
                                <p:cTn id="17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50"/>
                            </p:stCondLst>
                            <p:childTnLst>
                              <p:par>
                                <p:cTn id="22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50"/>
                            </p:stCondLst>
                            <p:childTnLst>
                              <p:par>
                                <p:cTn id="27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350"/>
                            </p:stCondLst>
                            <p:childTnLst>
                              <p:par>
                                <p:cTn id="32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850"/>
                            </p:stCondLst>
                            <p:childTnLst>
                              <p:par>
                                <p:cTn id="37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350"/>
                            </p:stCondLst>
                            <p:childTnLst>
                              <p:par>
                                <p:cTn id="42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8750"/>
                            </p:stCondLst>
                            <p:childTnLst>
                              <p:par>
                                <p:cTn id="56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9250"/>
                            </p:stCondLst>
                            <p:childTnLst>
                              <p:par>
                                <p:cTn id="63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000"/>
                            </p:stCondLst>
                            <p:childTnLst>
                              <p:par>
                                <p:cTn id="1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5" grpId="0"/>
      <p:bldP spid="5" grpId="1"/>
      <p:bldP spid="3" grpId="0" animBg="1"/>
      <p:bldP spid="3" grpId="1" animBg="1"/>
      <p:bldP spid="9" grpId="0"/>
      <p:bldP spid="12" grpId="0"/>
      <p:bldP spid="12" grpId="1"/>
      <p:bldP spid="18" grpId="0" animBg="1"/>
      <p:bldP spid="18" grpId="1" animBg="1"/>
      <p:bldP spid="19" grpId="0"/>
      <p:bldP spid="19" grpId="1"/>
      <p:bldP spid="27" grpId="0"/>
      <p:bldP spid="27" grpId="1"/>
      <p:bldP spid="29" grpId="0" animBg="1"/>
      <p:bldP spid="3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echovka 6"/>
          <p:cNvSpPr/>
          <p:nvPr/>
        </p:nvSpPr>
        <p:spPr>
          <a:xfrm>
            <a:off x="467545" y="1700808"/>
            <a:ext cx="2592288" cy="4896544"/>
          </a:xfrm>
          <a:prstGeom prst="can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1560" y="192223"/>
            <a:ext cx="8136904" cy="1015663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  <a:cs typeface="Arial" pitchFamily="34" charset="0"/>
              </a:rPr>
              <a:t>POVRCH  VÁLCE</a:t>
            </a:r>
            <a:endParaRPr lang="cs-CZ" sz="6000" b="1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4371488"/>
            <a:ext cx="4574639" cy="236988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 </a:t>
            </a:r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... poloměr </a:t>
            </a:r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podstavy válce</a:t>
            </a:r>
            <a:endParaRPr lang="cs-CZ" sz="2400" b="1" spc="50" dirty="0" smtClean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 ... průměr </a:t>
            </a:r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podstavy válce</a:t>
            </a:r>
          </a:p>
          <a:p>
            <a:r>
              <a:rPr lang="cs-CZ" sz="2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  <a:sym typeface="Symbol"/>
              </a:rPr>
              <a:t> </a:t>
            </a:r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  <a:sym typeface="Symbol"/>
              </a:rPr>
              <a:t>... Ludolfovo číslo (3,14)</a:t>
            </a:r>
          </a:p>
          <a:p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 </a:t>
            </a:r>
            <a:r>
              <a:rPr lang="cs-CZ" sz="2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... </a:t>
            </a:r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povrch válce</a:t>
            </a:r>
          </a:p>
          <a:p>
            <a:r>
              <a:rPr lang="cs-CZ" sz="2400" b="1" spc="50" dirty="0" err="1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</a:t>
            </a:r>
            <a:r>
              <a:rPr lang="cs-CZ" sz="2400" b="1" spc="50" baseline="-25000" dirty="0" err="1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</a:t>
            </a:r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... obsah podstavy válce</a:t>
            </a:r>
            <a:endParaRPr lang="cs-CZ" sz="2400" b="1" spc="50" dirty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b="1" spc="50" dirty="0" err="1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</a:t>
            </a:r>
            <a:r>
              <a:rPr lang="cs-CZ" sz="2400" b="1" spc="50" baseline="-25000" dirty="0" err="1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</a:t>
            </a:r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... obsah </a:t>
            </a:r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pláště válce</a:t>
            </a:r>
            <a:endParaRPr lang="cs-CZ" sz="2400" b="1" u="dbl" spc="50" baseline="30000" dirty="0" smtClean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19872" y="3133417"/>
            <a:ext cx="5465551" cy="1015663"/>
          </a:xfrm>
          <a:prstGeom prst="rect">
            <a:avLst/>
          </a:prstGeom>
          <a:ln w="57150"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accent5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 = 2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  <a:sym typeface="Symbol"/>
              </a:rPr>
              <a:t></a:t>
            </a:r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r.( r + v )</a:t>
            </a:r>
            <a:endParaRPr lang="cs-CZ" sz="54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66678" y="1739765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1859199" y="2034426"/>
            <a:ext cx="120063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195736" y="1609636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37082" y="1484784"/>
            <a:ext cx="3735318" cy="138499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 = 2.S</a:t>
            </a:r>
            <a:r>
              <a:rPr lang="cs-CZ" sz="4000" b="1" baseline="-25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</a:t>
            </a: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+ </a:t>
            </a:r>
            <a:r>
              <a:rPr lang="cs-CZ" sz="4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</a:t>
            </a:r>
            <a:r>
              <a:rPr lang="cs-CZ" sz="4000" b="1" baseline="-2500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</a:t>
            </a:r>
            <a:endParaRPr lang="cs-CZ" sz="4000" b="1" baseline="-2500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 = 2</a:t>
            </a: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  <a:sym typeface="Symbol"/>
              </a:rPr>
              <a:t></a:t>
            </a: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  <a:sym typeface="Symbol"/>
              </a:rPr>
              <a:t>r</a:t>
            </a:r>
            <a:r>
              <a:rPr lang="cs-CZ" sz="4000" b="1" baseline="30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  <a:sym typeface="Symbol"/>
              </a:rPr>
              <a:t>2</a:t>
            </a: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  <a:sym typeface="Symbol"/>
              </a:rPr>
              <a:t> + </a:t>
            </a: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  <a:sym typeface="Symbol"/>
              </a:rPr>
              <a:t></a:t>
            </a: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  <a:sym typeface="Symbol"/>
              </a:rPr>
              <a:t>rv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695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500"/>
                            </p:stCondLst>
                            <p:childTnLst>
                              <p:par>
                                <p:cTn id="32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9818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6" fill="hold">
                                          <p:stCondLst>
                                            <p:cond delay="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" decel="50000" autoRev="1" fill="hold">
                                          <p:stCondLst>
                                            <p:cond delay="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5" grpId="0"/>
      <p:bldP spid="3" grpId="0" animBg="1"/>
      <p:bldP spid="9" grpId="0"/>
      <p:bldP spid="1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echovka 6"/>
          <p:cNvSpPr/>
          <p:nvPr/>
        </p:nvSpPr>
        <p:spPr>
          <a:xfrm>
            <a:off x="467545" y="1700808"/>
            <a:ext cx="2592288" cy="4896544"/>
          </a:xfrm>
          <a:prstGeom prst="can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71600" y="192223"/>
            <a:ext cx="7200800" cy="1015663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  <a:cs typeface="Arial" pitchFamily="34" charset="0"/>
              </a:rPr>
              <a:t>OBJEM  VÁLCE</a:t>
            </a:r>
            <a:endParaRPr lang="cs-CZ" sz="6000" b="1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85793" y="4740820"/>
            <a:ext cx="4574639" cy="200054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 </a:t>
            </a:r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... poloměr </a:t>
            </a:r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podstavy válce</a:t>
            </a:r>
            <a:endParaRPr lang="cs-CZ" sz="2400" b="1" spc="50" dirty="0" smtClean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 ... průměr </a:t>
            </a:r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podstavy válce</a:t>
            </a:r>
          </a:p>
          <a:p>
            <a:r>
              <a:rPr lang="cs-CZ" sz="2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  <a:sym typeface="Symbol"/>
              </a:rPr>
              <a:t> </a:t>
            </a:r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  <a:sym typeface="Symbol"/>
              </a:rPr>
              <a:t>... Ludolfovo číslo (3,14)</a:t>
            </a:r>
          </a:p>
          <a:p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 </a:t>
            </a:r>
            <a:r>
              <a:rPr lang="cs-CZ" sz="2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... </a:t>
            </a:r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objem válce</a:t>
            </a:r>
          </a:p>
          <a:p>
            <a:r>
              <a:rPr lang="cs-CZ" sz="2400" b="1" spc="50" dirty="0" err="1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</a:t>
            </a:r>
            <a:r>
              <a:rPr lang="cs-CZ" sz="2400" b="1" spc="50" baseline="-25000" dirty="0" err="1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</a:t>
            </a:r>
            <a:r>
              <a:rPr lang="cs-CZ" sz="2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... obsah podstavy válce</a:t>
            </a:r>
            <a:endParaRPr lang="cs-CZ" sz="2400" b="1" u="dbl" spc="50" baseline="30000" dirty="0" smtClean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9912" y="2852936"/>
            <a:ext cx="4680520" cy="1446550"/>
          </a:xfrm>
          <a:prstGeom prst="rect">
            <a:avLst/>
          </a:prstGeom>
          <a:ln w="57150"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accent5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 = 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  <a:sym typeface="Symbol"/>
              </a:rPr>
              <a:t></a:t>
            </a:r>
            <a:r>
              <a:rPr lang="cs-CZ" sz="8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</a:t>
            </a:r>
            <a:r>
              <a:rPr lang="cs-CZ" sz="80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8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</a:t>
            </a:r>
            <a:endParaRPr lang="cs-CZ" sz="8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66678" y="1739765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1859199" y="2034426"/>
            <a:ext cx="120063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195736" y="1609636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27741" y="1628800"/>
            <a:ext cx="3140603" cy="92333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 = 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</a:t>
            </a:r>
            <a:r>
              <a:rPr lang="cs-CZ" sz="5400" b="1" baseline="-2500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v</a:t>
            </a:r>
            <a:endParaRPr lang="cs-CZ" sz="5400" b="1" baseline="-2500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8566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75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75"/>
                            </p:stCondLst>
                            <p:childTnLst>
                              <p:par>
                                <p:cTn id="17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475"/>
                            </p:stCondLst>
                            <p:childTnLst>
                              <p:par>
                                <p:cTn id="22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975"/>
                            </p:stCondLst>
                            <p:childTnLst>
                              <p:par>
                                <p:cTn id="27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475"/>
                            </p:stCondLst>
                            <p:childTnLst>
                              <p:par>
                                <p:cTn id="32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9818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6" fill="hold">
                                          <p:stCondLst>
                                            <p:cond delay="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" decel="50000" autoRev="1" fill="hold">
                                          <p:stCondLst>
                                            <p:cond delay="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" fill="hold">
                                          <p:stCondLst>
                                            <p:cond delay="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5" grpId="0"/>
      <p:bldP spid="3" grpId="0" animBg="1"/>
      <p:bldP spid="9" grpId="0"/>
      <p:bldP spid="1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5589" y="85527"/>
            <a:ext cx="277672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1520" y="4243122"/>
            <a:ext cx="886204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čtverec nebo obdélník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2996952"/>
            <a:ext cx="412164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obdélník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7039" y="5489937"/>
            <a:ext cx="354488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čtverec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699" y="1569566"/>
            <a:ext cx="90733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Jaký tvar má plášť válce?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9" grpId="0"/>
      <p:bldP spid="10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3825" y="692696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700808"/>
            <a:ext cx="85806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http</a:t>
            </a:r>
            <a:r>
              <a:rPr lang="cs-CZ" sz="1600" dirty="0"/>
              <a:t>://www.freedigitalphotos.net/images/29923beb8zrnxqc.jpg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30499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988840"/>
            <a:ext cx="8468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KONEC</a:t>
            </a:r>
          </a:p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PREZENTACE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20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ANO, TVÁ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SPRÁVNÁ </a:t>
            </a:r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899592" y="4077072"/>
            <a:ext cx="1296144" cy="1224136"/>
          </a:xfrm>
          <a:prstGeom prst="curvedLeftArrow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5445224"/>
            <a:ext cx="25010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600" b="1" cap="none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600" b="1" cap="none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867961"/>
            <a:ext cx="3168352" cy="258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499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683568" y="45061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3766" y="5780782"/>
            <a:ext cx="225574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200" b="1" cap="none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200" b="1" cap="none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750092"/>
            <a:ext cx="2743200" cy="273634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NE, TVÁ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ŠPATNÁ </a:t>
            </a:r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123378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75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2554</TotalTime>
  <Words>224</Words>
  <Application>Microsoft Office PowerPoint</Application>
  <PresentationFormat>Předvádění na obrazovce (4:3)</PresentationFormat>
  <Paragraphs>78</Paragraphs>
  <Slides>10</Slides>
  <Notes>4</Notes>
  <HiddenSlides>3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23" baseType="lpstr">
      <vt:lpstr>Arial</vt:lpstr>
      <vt:lpstr>Century Gothic</vt:lpstr>
      <vt:lpstr>Times New Roman</vt:lpstr>
      <vt:lpstr>Times New Roman,Bold</vt:lpstr>
      <vt:lpstr>Arial Black</vt:lpstr>
      <vt:lpstr>Palatino Linotype</vt:lpstr>
      <vt:lpstr>Verdana</vt:lpstr>
      <vt:lpstr>Comic Sans MS</vt:lpstr>
      <vt:lpstr>Brooklyn</vt:lpstr>
      <vt:lpstr>Symbol</vt:lpstr>
      <vt:lpstr>Calibri</vt:lpstr>
      <vt:lpstr>Courier New</vt:lpstr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230</cp:revision>
  <dcterms:created xsi:type="dcterms:W3CDTF">2011-05-01T03:53:33Z</dcterms:created>
  <dcterms:modified xsi:type="dcterms:W3CDTF">2011-09-13T15:34:43Z</dcterms:modified>
</cp:coreProperties>
</file>