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71" r:id="rId2"/>
    <p:sldId id="272" r:id="rId3"/>
    <p:sldId id="273" r:id="rId4"/>
    <p:sldId id="268" r:id="rId5"/>
    <p:sldId id="267" r:id="rId6"/>
    <p:sldId id="269" r:id="rId7"/>
    <p:sldId id="260" r:id="rId8"/>
    <p:sldId id="261" r:id="rId9"/>
    <p:sldId id="262" r:id="rId10"/>
    <p:sldId id="263" r:id="rId11"/>
    <p:sldId id="266" r:id="rId12"/>
    <p:sldId id="265" r:id="rId13"/>
    <p:sldId id="274" r:id="rId14"/>
    <p:sldId id="264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10" d="100"/>
          <a:sy n="110" d="100"/>
        </p:scale>
        <p:origin x="6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830C9FE5-99DD-44C9-A0AB-2D5C4B1DDCA0}" type="datetimeFigureOut">
              <a:rPr lang="cs-CZ" smtClean="0"/>
              <a:t>29.6.2012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84B9F204-E7F2-46EB-8B22-FC61D8C7CDE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30C9FE5-99DD-44C9-A0AB-2D5C4B1DDCA0}" type="datetimeFigureOut">
              <a:rPr lang="cs-CZ" smtClean="0"/>
              <a:t>29.6.2012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4B9F204-E7F2-46EB-8B22-FC61D8C7CDE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830C9FE5-99DD-44C9-A0AB-2D5C4B1DDCA0}" type="datetimeFigureOut">
              <a:rPr lang="cs-CZ" smtClean="0"/>
              <a:t>29.6.2012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84B9F204-E7F2-46EB-8B22-FC61D8C7CDE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30C9FE5-99DD-44C9-A0AB-2D5C4B1DDCA0}" type="datetimeFigureOut">
              <a:rPr lang="cs-CZ" smtClean="0"/>
              <a:t>29.6.2012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4B9F204-E7F2-46EB-8B22-FC61D8C7CDE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30C9FE5-99DD-44C9-A0AB-2D5C4B1DDCA0}" type="datetimeFigureOut">
              <a:rPr lang="cs-CZ" smtClean="0"/>
              <a:t>29.6.2012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4B9F204-E7F2-46EB-8B22-FC61D8C7CDE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30C9FE5-99DD-44C9-A0AB-2D5C4B1DDCA0}" type="datetimeFigureOut">
              <a:rPr lang="cs-CZ" smtClean="0"/>
              <a:t>29.6.2012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4B9F204-E7F2-46EB-8B22-FC61D8C7CDE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830C9FE5-99DD-44C9-A0AB-2D5C4B1DDCA0}" type="datetimeFigureOut">
              <a:rPr lang="cs-CZ" smtClean="0"/>
              <a:t>29.6.2012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4B9F204-E7F2-46EB-8B22-FC61D8C7CDE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30C9FE5-99DD-44C9-A0AB-2D5C4B1DDCA0}" type="datetimeFigureOut">
              <a:rPr lang="cs-CZ" smtClean="0"/>
              <a:t>29.6.2012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4B9F204-E7F2-46EB-8B22-FC61D8C7CDE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30C9FE5-99DD-44C9-A0AB-2D5C4B1DDCA0}" type="datetimeFigureOut">
              <a:rPr lang="cs-CZ" smtClean="0"/>
              <a:t>29.6.2012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4B9F204-E7F2-46EB-8B22-FC61D8C7CDE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30C9FE5-99DD-44C9-A0AB-2D5C4B1DDCA0}" type="datetimeFigureOut">
              <a:rPr lang="cs-CZ" smtClean="0"/>
              <a:t>29.6.2012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4B9F204-E7F2-46EB-8B22-FC61D8C7CDE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830C9FE5-99DD-44C9-A0AB-2D5C4B1DDCA0}" type="datetimeFigureOut">
              <a:rPr lang="cs-CZ" smtClean="0"/>
              <a:t>29.6.2012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84B9F204-E7F2-46EB-8B22-FC61D8C7CDE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830C9FE5-99DD-44C9-A0AB-2D5C4B1DDCA0}" type="datetimeFigureOut">
              <a:rPr lang="cs-CZ" smtClean="0"/>
              <a:t>29.6.2012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84B9F204-E7F2-46EB-8B22-FC61D8C7CDE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3/31/Str%C3%A1%C5%BE_panely.jpg" TargetMode="External"/><Relationship Id="rId2" Type="http://schemas.openxmlformats.org/officeDocument/2006/relationships/hyperlink" Target="http://upload.wikimedia.org/wikipedia/commons/b/b4/Guantanamo_Bay_windmills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upload.wikimedia.org/wikipedia/commons/0/06/Orlik-prehradni_hraz.jpg" TargetMode="External"/><Relationship Id="rId4" Type="http://schemas.openxmlformats.org/officeDocument/2006/relationships/hyperlink" Target="http://upload.wikimedia.org/wikipedia/commons/f/f1/Bequer-B100-SOJA-SOYBEAM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fontAlgn="base"/>
            <a:r>
              <a:rPr lang="cs-CZ" dirty="0" smtClean="0"/>
              <a:t>NÁZEV ŠKOLY:</a:t>
            </a:r>
          </a:p>
          <a:p>
            <a:pPr fontAlgn="base"/>
            <a:r>
              <a:rPr lang="cs-CZ" dirty="0" smtClean="0"/>
              <a:t>ZÁKLADNÍ ŠKOLA TIŠICE, okres MĚLNÍK</a:t>
            </a:r>
          </a:p>
          <a:p>
            <a:pPr fontAlgn="base"/>
            <a:r>
              <a:rPr lang="cs-CZ" dirty="0" smtClean="0"/>
              <a:t>AUTOR:</a:t>
            </a:r>
          </a:p>
          <a:p>
            <a:pPr fontAlgn="base"/>
            <a:r>
              <a:rPr lang="cs-CZ" dirty="0" smtClean="0"/>
              <a:t>Mgr. Simona </a:t>
            </a:r>
            <a:r>
              <a:rPr lang="cs-CZ" dirty="0" err="1" smtClean="0"/>
              <a:t>Rendeková</a:t>
            </a:r>
            <a:endParaRPr lang="cs-CZ" dirty="0" smtClean="0"/>
          </a:p>
          <a:p>
            <a:pPr fontAlgn="base"/>
            <a:r>
              <a:rPr lang="cs-CZ" dirty="0" smtClean="0"/>
              <a:t>NÁZEV:OBNOVITELNÉ ZDROJE ENERGIE</a:t>
            </a:r>
          </a:p>
          <a:p>
            <a:pPr fontAlgn="base"/>
            <a:r>
              <a:rPr lang="cs-CZ" dirty="0" smtClean="0"/>
              <a:t>VY_12_INOVACE_18_ČLOVĚK A JEHO SVĚT_OBNOVITELNÉ ZDROJE ENERGIE</a:t>
            </a:r>
          </a:p>
          <a:p>
            <a:pPr fontAlgn="base"/>
            <a:endParaRPr lang="cs-CZ" dirty="0" smtClean="0"/>
          </a:p>
          <a:p>
            <a:pPr fontAlgn="base"/>
            <a:r>
              <a:rPr lang="cs-CZ" dirty="0" smtClean="0"/>
              <a:t>ČÍSLO PROJEKTU:</a:t>
            </a:r>
          </a:p>
          <a:p>
            <a:pPr fontAlgn="base"/>
            <a:r>
              <a:rPr lang="cs-CZ" dirty="0" smtClean="0"/>
              <a:t>CZ.1.07/1.4.00/21.3130</a:t>
            </a: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3648" y="332656"/>
            <a:ext cx="5407152" cy="1045464"/>
          </a:xfrm>
          <a:prstGeom prst="rect">
            <a:avLst/>
          </a:prstGeom>
        </p:spPr>
      </p:pic>
    </p:spTree>
  </p:cSld>
  <p:clrMapOvr>
    <a:masterClrMapping/>
  </p:clrMapOvr>
  <p:transition advTm="15000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fontAlgn="base"/>
            <a:r>
              <a:rPr lang="cs-CZ" dirty="0" smtClean="0"/>
              <a:t>ANOTACE:</a:t>
            </a:r>
          </a:p>
          <a:p>
            <a:pPr fontAlgn="base"/>
            <a:r>
              <a:rPr lang="cs-CZ" dirty="0" smtClean="0"/>
              <a:t>Prezentace je určena pro žáky 3. tříd, slouží k seznámení se základními pojmy a procvičení práce s textem</a:t>
            </a:r>
          </a:p>
          <a:p>
            <a:pPr fontAlgn="base"/>
            <a:r>
              <a:rPr lang="cs-CZ" dirty="0" smtClean="0"/>
              <a:t>OČEKÁVANÝ VÝSTUP:</a:t>
            </a:r>
          </a:p>
          <a:p>
            <a:pPr fontAlgn="base"/>
            <a:r>
              <a:rPr lang="cs-CZ" dirty="0" smtClean="0"/>
              <a:t>Žák  se orientuje v textu, umí vyhledat potřebné informace</a:t>
            </a:r>
          </a:p>
          <a:p>
            <a:pPr fontAlgn="base"/>
            <a:r>
              <a:rPr lang="cs-CZ" dirty="0" smtClean="0"/>
              <a:t>KLÍČOVÁ SLOVA:</a:t>
            </a:r>
          </a:p>
          <a:p>
            <a:pPr fontAlgn="base"/>
            <a:r>
              <a:rPr lang="cs-CZ" dirty="0" smtClean="0"/>
              <a:t>Obnovitelné zdroje energie, vodní elektrárna, sluneční elektrárna, větrná elektrárna, biomasa, </a:t>
            </a:r>
            <a:r>
              <a:rPr lang="cs-CZ" dirty="0" err="1" smtClean="0"/>
              <a:t>biopalivo</a:t>
            </a:r>
            <a:endParaRPr lang="cs-CZ" dirty="0" smtClean="0"/>
          </a:p>
          <a:p>
            <a:pPr fontAlgn="base"/>
            <a:r>
              <a:rPr lang="cs-CZ" dirty="0" smtClean="0"/>
              <a:t>DRUH INTERAKTIVITY:</a:t>
            </a:r>
          </a:p>
          <a:p>
            <a:pPr fontAlgn="base"/>
            <a:r>
              <a:rPr lang="cs-CZ" dirty="0" smtClean="0"/>
              <a:t>Práce s textem</a:t>
            </a:r>
          </a:p>
          <a:p>
            <a:pPr fontAlgn="base"/>
            <a:r>
              <a:rPr lang="cs-CZ" dirty="0" smtClean="0"/>
              <a:t>CÍLOVÁ SKUPINA:</a:t>
            </a:r>
          </a:p>
          <a:p>
            <a:pPr fontAlgn="base"/>
            <a:r>
              <a:rPr lang="cs-CZ" dirty="0" smtClean="0"/>
              <a:t>Žák</a:t>
            </a:r>
          </a:p>
          <a:p>
            <a:pPr fontAlgn="base"/>
            <a:r>
              <a:rPr lang="cs-CZ" dirty="0" smtClean="0"/>
              <a:t>STUPEŇ A TYP VZDĚLÁNÍ:</a:t>
            </a:r>
          </a:p>
          <a:p>
            <a:pPr fontAlgn="base"/>
            <a:r>
              <a:rPr lang="cs-CZ" dirty="0" smtClean="0"/>
              <a:t>Základní vzdělávání – první stupeň</a:t>
            </a:r>
          </a:p>
          <a:p>
            <a:pPr fontAlgn="base"/>
            <a:r>
              <a:rPr lang="cs-CZ" dirty="0" smtClean="0"/>
              <a:t>TYPICKÁ VĚKOVÁ SKUPINA</a:t>
            </a:r>
          </a:p>
          <a:p>
            <a:pPr fontAlgn="base"/>
            <a:r>
              <a:rPr lang="cs-CZ" dirty="0" smtClean="0"/>
              <a:t>Od 3.ročníku</a:t>
            </a: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9632" y="332656"/>
            <a:ext cx="5407152" cy="1045464"/>
          </a:xfrm>
          <a:prstGeom prst="rect">
            <a:avLst/>
          </a:prstGeom>
        </p:spPr>
      </p:pic>
    </p:spTree>
  </p:cSld>
  <p:clrMapOvr>
    <a:masterClrMapping/>
  </p:clrMapOvr>
  <p:transition advTm="15000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Obnovitelný zdroj energie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Obnovitelný zdroj energie</a:t>
            </a:r>
            <a:r>
              <a:rPr lang="cs-CZ" dirty="0"/>
              <a:t> je zdroj, v </a:t>
            </a:r>
            <a:r>
              <a:rPr lang="cs-CZ" dirty="0" smtClean="0"/>
              <a:t>jejichž </a:t>
            </a:r>
            <a:r>
              <a:rPr lang="cs-CZ" dirty="0"/>
              <a:t>čerpání lze teoreticky pokračovat další tisíce až miliardy let. Toto označení se používá pro některé vybrané, na Zemi přístupné formy </a:t>
            </a:r>
            <a:r>
              <a:rPr lang="cs-CZ" dirty="0" smtClean="0"/>
              <a:t>energie.</a:t>
            </a:r>
          </a:p>
          <a:p>
            <a:r>
              <a:rPr lang="cs-CZ" dirty="0" smtClean="0"/>
              <a:t>Lidstvo </a:t>
            </a:r>
            <a:r>
              <a:rPr lang="cs-CZ" dirty="0"/>
              <a:t>je čerpá ve formách např. sluneční </a:t>
            </a:r>
            <a:r>
              <a:rPr lang="cs-CZ" dirty="0" smtClean="0"/>
              <a:t>záření,</a:t>
            </a:r>
            <a:r>
              <a:rPr lang="cs-CZ" dirty="0"/>
              <a:t> větrné energie, vodní energie,  biomasy a dalších.</a:t>
            </a: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Vodní elektrárny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82752" cy="4525963"/>
          </a:xfrm>
        </p:spPr>
        <p:txBody>
          <a:bodyPr>
            <a:normAutofit fontScale="55000" lnSpcReduction="20000"/>
          </a:bodyPr>
          <a:lstStyle/>
          <a:p>
            <a:r>
              <a:rPr lang="cs-CZ" dirty="0" smtClean="0"/>
              <a:t>Energie vody je historicky nejstarším využívaným zdrojem energie a využívá se zejména k výrobě elektrické energie. </a:t>
            </a:r>
          </a:p>
          <a:p>
            <a:r>
              <a:rPr lang="cs-CZ" dirty="0" smtClean="0"/>
              <a:t>Ta může být použita k vlastní spotřebě výrobce např. k osvětlení, vytápění objektů, k ohřevu vody nebo může být využívána lokálně více odběrateli (v případě vyšších výkonů). </a:t>
            </a:r>
          </a:p>
          <a:p>
            <a:r>
              <a:rPr lang="cs-CZ" dirty="0" smtClean="0"/>
              <a:t>U větších zařízení je možné dodávat vyrobenou elektrickou energii do veřejné rozvodné sítě.</a:t>
            </a:r>
          </a:p>
          <a:p>
            <a:r>
              <a:rPr lang="cs-CZ" dirty="0" smtClean="0"/>
              <a:t> Pro výrobu elektrické energie má v současnosti z technického hlediska největší význam mechanická energie vody. </a:t>
            </a:r>
          </a:p>
          <a:p>
            <a:r>
              <a:rPr lang="cs-CZ" dirty="0" smtClean="0"/>
              <a:t>V České republice jsou možnosti využití energie vody omezené vzhledem k přírodním podmínkám.</a:t>
            </a:r>
          </a:p>
          <a:p>
            <a:endParaRPr lang="cs-CZ" dirty="0"/>
          </a:p>
        </p:txBody>
      </p:sp>
      <p:pic>
        <p:nvPicPr>
          <p:cNvPr id="5" name="Zástupný symbol pro obsah 4" descr="http://upload.wikimedia.org/wikipedia/commons/0/06/Orlik-prehradni_hraz.jpg"/>
          <p:cNvPicPr>
            <a:picLocks noGrp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4178300" y="2542778"/>
            <a:ext cx="3521075" cy="264080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1858" y="260648"/>
            <a:ext cx="7242048" cy="1143000"/>
          </a:xfrm>
        </p:spPr>
        <p:txBody>
          <a:bodyPr/>
          <a:lstStyle/>
          <a:p>
            <a:r>
              <a:rPr lang="cs-CZ" dirty="0" smtClean="0"/>
              <a:t>Jak fungují?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5" name="Zástupný symbol pro obsah 4" descr="Soubor:Hydroelectric dam-letters.svg"/>
          <p:cNvPicPr>
            <a:picLocks noGrp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4283968" y="3501008"/>
            <a:ext cx="3521075" cy="23882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Obdélník 5"/>
          <p:cNvSpPr/>
          <p:nvPr/>
        </p:nvSpPr>
        <p:spPr>
          <a:xfrm>
            <a:off x="332692" y="1556791"/>
            <a:ext cx="3951276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Vodní </a:t>
            </a:r>
            <a:r>
              <a:rPr lang="cs-CZ" dirty="0" smtClean="0"/>
              <a:t>elektrárny fungují tomto principu. 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Na vodní tok navazuje vtokový objekt (jez, přehrada), který soustřeďuje průtok a zvyšuje spád vodního toku.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Voda </a:t>
            </a:r>
            <a:r>
              <a:rPr lang="cs-CZ" dirty="0" smtClean="0"/>
              <a:t>je přivedena přivaděčem přes česle (hrubé a jemné), které zadržují mechanické nečistoty, do strojovny. 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Tam se hydraulická energie vody v turbíně mění na mechanickou. 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Mechanická energie z turbíny je přes hřídel přenášena do generátoru, kde se mění na elektrickou energii.</a:t>
            </a:r>
            <a:endParaRPr lang="cs-CZ" dirty="0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anchor="t">
            <a:normAutofit fontScale="90000"/>
          </a:bodyPr>
          <a:lstStyle/>
          <a:p>
            <a:r>
              <a:rPr lang="cs-CZ" dirty="0" smtClean="0"/>
              <a:t>Výhody a nevýhody vodní elektrárny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0" y="1600200"/>
            <a:ext cx="4038600" cy="4525963"/>
          </a:xfrm>
        </p:spPr>
        <p:txBody>
          <a:bodyPr>
            <a:normAutofit fontScale="62500" lnSpcReduction="20000"/>
          </a:bodyPr>
          <a:lstStyle/>
          <a:p>
            <a:r>
              <a:rPr lang="cs-CZ" dirty="0"/>
              <a:t>Energie vodních toků se počítá k obnovitelným zdrojům - nelze ji vyčerpat. Zároveň její provoz minimálně znečišťuje okolí.</a:t>
            </a:r>
            <a:br>
              <a:rPr lang="cs-CZ" dirty="0"/>
            </a:br>
            <a:r>
              <a:rPr lang="cs-CZ" dirty="0"/>
              <a:t>Při výrobě nejsou produkovány žádné škodlivé emise. </a:t>
            </a:r>
          </a:p>
          <a:p>
            <a:r>
              <a:rPr lang="cs-CZ" dirty="0" smtClean="0"/>
              <a:t>Přehradní </a:t>
            </a:r>
            <a:r>
              <a:rPr lang="cs-CZ" dirty="0"/>
              <a:t>hráz dokáže zabránit i menším povodním, velké katastrofální povodně však ovlivňuje velmi málo.</a:t>
            </a:r>
          </a:p>
          <a:p>
            <a:r>
              <a:rPr lang="cs-CZ" dirty="0" smtClean="0"/>
              <a:t>Přehradní </a:t>
            </a:r>
            <a:r>
              <a:rPr lang="cs-CZ" dirty="0"/>
              <a:t>jezera mohou sloužit i pro jiné další účely, zejména pro rekreační účely nebo jako zdroje pitné či užitkové vody čili pro vodohospodářské účely, často bývají vhodné i pro říční </a:t>
            </a:r>
            <a:r>
              <a:rPr lang="cs-CZ" dirty="0" smtClean="0"/>
              <a:t>rybolov.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s-CZ" dirty="0"/>
              <a:t>U</a:t>
            </a:r>
            <a:r>
              <a:rPr lang="cs-CZ" dirty="0" smtClean="0"/>
              <a:t> </a:t>
            </a:r>
            <a:r>
              <a:rPr lang="cs-CZ" dirty="0"/>
              <a:t>přehradních nádrží značná cena a čas výstavby a nutnost zatopení velkého </a:t>
            </a:r>
            <a:r>
              <a:rPr lang="cs-CZ" dirty="0" smtClean="0"/>
              <a:t>území.</a:t>
            </a:r>
            <a:endParaRPr lang="cs-CZ" dirty="0"/>
          </a:p>
          <a:p>
            <a:r>
              <a:rPr lang="cs-CZ" dirty="0"/>
              <a:t>Z</a:t>
            </a:r>
            <a:r>
              <a:rPr lang="cs-CZ" dirty="0" smtClean="0"/>
              <a:t>ávislost </a:t>
            </a:r>
            <a:r>
              <a:rPr lang="cs-CZ" dirty="0"/>
              <a:t>na stabilním průtoku </a:t>
            </a:r>
            <a:r>
              <a:rPr lang="cs-CZ" dirty="0" smtClean="0"/>
              <a:t>vody.</a:t>
            </a:r>
            <a:endParaRPr lang="cs-CZ" dirty="0"/>
          </a:p>
          <a:p>
            <a:r>
              <a:rPr lang="cs-CZ" dirty="0"/>
              <a:t>P</a:t>
            </a:r>
            <a:r>
              <a:rPr lang="cs-CZ" dirty="0" smtClean="0"/>
              <a:t>řehradní </a:t>
            </a:r>
            <a:r>
              <a:rPr lang="cs-CZ" dirty="0"/>
              <a:t>hráze a jezy brání běžnému lodnímu provozu na řece, je nutno vybudovat systém plavebních komor resp. </a:t>
            </a:r>
            <a:r>
              <a:rPr lang="cs-CZ" dirty="0"/>
              <a:t>z</a:t>
            </a:r>
            <a:r>
              <a:rPr lang="cs-CZ" dirty="0" smtClean="0"/>
              <a:t>dymadel.</a:t>
            </a:r>
            <a:endParaRPr lang="cs-CZ" dirty="0"/>
          </a:p>
          <a:p>
            <a:r>
              <a:rPr lang="cs-CZ" dirty="0"/>
              <a:t>P</a:t>
            </a:r>
            <a:r>
              <a:rPr lang="cs-CZ" dirty="0" smtClean="0"/>
              <a:t>řehradní </a:t>
            </a:r>
            <a:r>
              <a:rPr lang="cs-CZ" dirty="0"/>
              <a:t>hráze a vyšší jezy brání tahu ryb, je nutno vybudovat systém cest pro </a:t>
            </a:r>
            <a:r>
              <a:rPr lang="cs-CZ" dirty="0" smtClean="0"/>
              <a:t>ryby.</a:t>
            </a:r>
            <a:endParaRPr lang="cs-CZ" dirty="0"/>
          </a:p>
          <a:p>
            <a:r>
              <a:rPr lang="cs-CZ" dirty="0"/>
              <a:t>R</a:t>
            </a:r>
            <a:r>
              <a:rPr lang="cs-CZ" dirty="0" smtClean="0"/>
              <a:t>iziko havárie.</a:t>
            </a:r>
            <a:endParaRPr lang="cs-CZ" dirty="0"/>
          </a:p>
          <a:p>
            <a:endParaRPr lang="cs-CZ" dirty="0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Sluneční elektrárna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754760" cy="5069160"/>
          </a:xfrm>
        </p:spPr>
        <p:txBody>
          <a:bodyPr>
            <a:normAutofit fontScale="55000" lnSpcReduction="20000"/>
          </a:bodyPr>
          <a:lstStyle/>
          <a:p>
            <a:r>
              <a:rPr lang="cs-CZ" dirty="0" smtClean="0"/>
              <a:t>Většina </a:t>
            </a:r>
            <a:r>
              <a:rPr lang="cs-CZ" dirty="0"/>
              <a:t>obnovitelných zdrojů má svůj původ v energii slunečního záření. </a:t>
            </a:r>
            <a:endParaRPr lang="cs-CZ" dirty="0" smtClean="0"/>
          </a:p>
          <a:p>
            <a:r>
              <a:rPr lang="cs-CZ" b="1" dirty="0" smtClean="0"/>
              <a:t>Sluneční </a:t>
            </a:r>
            <a:r>
              <a:rPr lang="cs-CZ" b="1" dirty="0"/>
              <a:t>elektrárna</a:t>
            </a:r>
            <a:r>
              <a:rPr lang="cs-CZ" dirty="0"/>
              <a:t> je technické zařízení, kterým se přeměňuje energie ze slunečního záření na energii elektrickou.</a:t>
            </a:r>
            <a:endParaRPr lang="cs-CZ" dirty="0" smtClean="0"/>
          </a:p>
          <a:p>
            <a:r>
              <a:rPr lang="cs-CZ" dirty="0" smtClean="0"/>
              <a:t>Sluneční </a:t>
            </a:r>
            <a:r>
              <a:rPr lang="cs-CZ" dirty="0" smtClean="0"/>
              <a:t>energie se u nás využívá méně i </a:t>
            </a:r>
            <a:r>
              <a:rPr lang="cs-CZ" dirty="0"/>
              <a:t>přesto, že celková doba slunečního svitu (bez oblačnosti) je u nás od 1400 do 1700 hod/rok.  </a:t>
            </a:r>
            <a:endParaRPr lang="cs-CZ" dirty="0" smtClean="0"/>
          </a:p>
          <a:p>
            <a:r>
              <a:rPr lang="cs-CZ" dirty="0" smtClean="0"/>
              <a:t>Energie </a:t>
            </a:r>
            <a:r>
              <a:rPr lang="cs-CZ" dirty="0"/>
              <a:t>dopadající kolmo na 1m2 plochy je 800 až 1000 Wh. Slunce ročně vyzáří k Zemi asi 900 biliard kilowatthodin. To je 10 000krát víc energie, než v současnosti potřebuje celá naše planeta. Z těchto čísel je vidět, že při dobré účinnosti solárního systému lze získat z poměrně malé plochy (podstatně menší než je střecha rodinného domku) poměrně velký výkon.</a:t>
            </a:r>
          </a:p>
        </p:txBody>
      </p:sp>
      <p:pic>
        <p:nvPicPr>
          <p:cNvPr id="5" name="Zástupný symbol pro obsah 4" descr="http://upload.wikimedia.org/wikipedia/commons/3/31/Str%C3%A1%C5%BE_panely.jpg"/>
          <p:cNvPicPr>
            <a:picLocks noGrp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16016" y="1772816"/>
            <a:ext cx="4038600" cy="2692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Větrné elektrárny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pPr>
              <a:buNone/>
            </a:pP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dirty="0" smtClean="0"/>
              <a:t>Dále </a:t>
            </a:r>
            <a:r>
              <a:rPr lang="cs-CZ" sz="1800" dirty="0"/>
              <a:t>se ve světě </a:t>
            </a:r>
            <a:r>
              <a:rPr lang="cs-CZ" sz="1800" dirty="0" smtClean="0"/>
              <a:t>využívá větrných </a:t>
            </a:r>
            <a:r>
              <a:rPr lang="cs-CZ" sz="1800" dirty="0"/>
              <a:t>elektráren</a:t>
            </a:r>
            <a:r>
              <a:rPr lang="cs-CZ" sz="1800" dirty="0" smtClean="0"/>
              <a:t>.</a:t>
            </a:r>
          </a:p>
          <a:p>
            <a:pPr>
              <a:buNone/>
            </a:pPr>
            <a:r>
              <a:rPr lang="cs-CZ" sz="1800" dirty="0" smtClean="0"/>
              <a:t>    </a:t>
            </a:r>
            <a:r>
              <a:rPr lang="cs-CZ" sz="1800" dirty="0" smtClean="0"/>
              <a:t>Energie </a:t>
            </a:r>
            <a:r>
              <a:rPr lang="cs-CZ" sz="1800" dirty="0"/>
              <a:t>větru patří k historicky nejstarším využívaným zdrojům energie</a:t>
            </a:r>
            <a:r>
              <a:rPr lang="cs-CZ" sz="1800" dirty="0" smtClean="0"/>
              <a:t>.</a:t>
            </a:r>
          </a:p>
          <a:p>
            <a:pPr>
              <a:buNone/>
            </a:pPr>
            <a:r>
              <a:rPr lang="cs-CZ" sz="1800" dirty="0" smtClean="0"/>
              <a:t>    </a:t>
            </a:r>
            <a:r>
              <a:rPr lang="cs-CZ" sz="1800" dirty="0" smtClean="0"/>
              <a:t>V </a:t>
            </a:r>
            <a:r>
              <a:rPr lang="cs-CZ" sz="1800" dirty="0"/>
              <a:t>České republice jsou možnosti využití energie </a:t>
            </a:r>
            <a:r>
              <a:rPr lang="cs-CZ" sz="1800" dirty="0" smtClean="0"/>
              <a:t>větru </a:t>
            </a:r>
            <a:r>
              <a:rPr lang="cs-CZ" sz="1800" dirty="0"/>
              <a:t>vzhledem k přírodním podmínkám </a:t>
            </a:r>
            <a:r>
              <a:rPr lang="cs-CZ" sz="1800" dirty="0" smtClean="0"/>
              <a:t>dosti </a:t>
            </a:r>
            <a:r>
              <a:rPr lang="cs-CZ" sz="1800" dirty="0"/>
              <a:t>omezené. Vhodné lokality pro využití větrné energie jsou většinou ve vyšších nadmořských výškách, kde vítr dosahuje vyšších rychlostí (nad 5m/s).</a:t>
            </a:r>
          </a:p>
        </p:txBody>
      </p:sp>
      <p:pic>
        <p:nvPicPr>
          <p:cNvPr id="5" name="Zástupný symbol pro obsah 4" descr="http://upload.wikimedia.org/wikipedia/commons/b/b4/Guantanamo_Bay_windmills.jpg"/>
          <p:cNvPicPr>
            <a:picLocks noGrp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4211960" y="1916832"/>
            <a:ext cx="3521075" cy="378681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Výhody a nevýhody větrných elektráren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42792" cy="4525963"/>
          </a:xfrm>
        </p:spPr>
        <p:txBody>
          <a:bodyPr>
            <a:normAutofit fontScale="85000" lnSpcReduction="20000"/>
          </a:bodyPr>
          <a:lstStyle/>
          <a:p>
            <a:r>
              <a:rPr lang="cs-CZ" sz="3000" dirty="0" smtClean="0"/>
              <a:t>Výhody: </a:t>
            </a:r>
            <a:endParaRPr lang="cs-CZ" dirty="0"/>
          </a:p>
          <a:p>
            <a:r>
              <a:rPr lang="cs-CZ" dirty="0" smtClean="0"/>
              <a:t>- větrná </a:t>
            </a:r>
            <a:r>
              <a:rPr lang="cs-CZ" dirty="0"/>
              <a:t>energie je </a:t>
            </a: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dirty="0" smtClean="0"/>
              <a:t>     obnovitelným </a:t>
            </a:r>
            <a:r>
              <a:rPr lang="cs-CZ" dirty="0"/>
              <a:t>a </a:t>
            </a:r>
            <a:r>
              <a:rPr lang="cs-CZ" dirty="0" smtClean="0"/>
              <a:t>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</a:t>
            </a:r>
            <a:r>
              <a:rPr lang="cs-CZ" dirty="0" smtClean="0"/>
              <a:t>nevyčerpatelným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</a:t>
            </a:r>
            <a:r>
              <a:rPr lang="cs-CZ" dirty="0" smtClean="0"/>
              <a:t>zdrojem energie,</a:t>
            </a:r>
            <a:r>
              <a:rPr lang="cs-CZ" dirty="0"/>
              <a:t> 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   - při </a:t>
            </a:r>
            <a:r>
              <a:rPr lang="cs-CZ" dirty="0"/>
              <a:t>vlastní spotřebě </a:t>
            </a: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</a:t>
            </a:r>
            <a:r>
              <a:rPr lang="cs-CZ" dirty="0" smtClean="0"/>
              <a:t>elektrické </a:t>
            </a:r>
            <a:r>
              <a:rPr lang="cs-CZ" dirty="0"/>
              <a:t>energie se </a:t>
            </a:r>
            <a:r>
              <a:rPr lang="cs-CZ" dirty="0" smtClean="0"/>
              <a:t>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</a:t>
            </a:r>
            <a:r>
              <a:rPr lang="cs-CZ" dirty="0" smtClean="0"/>
              <a:t>vyhneme  přenosovým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</a:t>
            </a:r>
            <a:r>
              <a:rPr lang="cs-CZ" dirty="0" smtClean="0"/>
              <a:t>ztrátám,</a:t>
            </a:r>
            <a:r>
              <a:rPr lang="cs-CZ" dirty="0"/>
              <a:t> 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   - při </a:t>
            </a:r>
            <a:r>
              <a:rPr lang="cs-CZ" dirty="0"/>
              <a:t>výrobě nejsou 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</a:t>
            </a:r>
            <a:r>
              <a:rPr lang="cs-CZ" dirty="0" smtClean="0"/>
              <a:t>produkovány </a:t>
            </a:r>
            <a:r>
              <a:rPr lang="cs-CZ" dirty="0"/>
              <a:t>žádné 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</a:t>
            </a:r>
            <a:r>
              <a:rPr lang="cs-CZ" dirty="0" smtClean="0"/>
              <a:t>škodlivé emise.</a:t>
            </a:r>
            <a:r>
              <a:rPr lang="cs-CZ" dirty="0"/>
              <a:t> 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921584" cy="4525963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Nevýhody: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2600" dirty="0"/>
              <a:t>-poměrně vysoká </a:t>
            </a:r>
            <a:r>
              <a:rPr lang="cs-CZ" sz="2600" dirty="0" smtClean="0"/>
              <a:t>hlučnost, </a:t>
            </a:r>
            <a:r>
              <a:rPr lang="cs-CZ" sz="2600" dirty="0" smtClean="0"/>
              <a:t/>
            </a:r>
            <a:br>
              <a:rPr lang="cs-CZ" sz="2600" dirty="0" smtClean="0"/>
            </a:br>
            <a:r>
              <a:rPr lang="cs-CZ" sz="2600" dirty="0"/>
              <a:t>-</a:t>
            </a:r>
            <a:r>
              <a:rPr lang="cs-CZ" sz="2600" dirty="0" smtClean="0"/>
              <a:t>nestabilní </a:t>
            </a:r>
            <a:r>
              <a:rPr lang="cs-CZ" sz="2600" dirty="0" smtClean="0"/>
              <a:t>zdroj.</a:t>
            </a:r>
            <a:endParaRPr lang="cs-CZ" dirty="0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Biomasa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>
              <a:buNone/>
            </a:pPr>
            <a:r>
              <a:rPr lang="cs-CZ" dirty="0" smtClean="0"/>
              <a:t/>
            </a:r>
            <a:br>
              <a:rPr lang="cs-CZ" dirty="0" smtClean="0"/>
            </a:br>
            <a:r>
              <a:rPr lang="cs-CZ" sz="2400" b="1" dirty="0"/>
              <a:t>Biomasa</a:t>
            </a:r>
            <a:r>
              <a:rPr lang="cs-CZ" sz="2400" dirty="0"/>
              <a:t> je souhrn látek tvořících těla všech organismů, jak rostlin, bakterií, </a:t>
            </a:r>
            <a:r>
              <a:rPr lang="cs-CZ" sz="2400" dirty="0" smtClean="0"/>
              <a:t>sinic a</a:t>
            </a:r>
            <a:r>
              <a:rPr lang="cs-CZ" sz="2400" dirty="0"/>
              <a:t> hub, tak i živočichů. Tímto pojmem často označujeme rostlinnou biomasu využitelnou pro energetické účely. Energie biomasy má svůj prapůvod ve slunečním záření a fotosyntéze, proto se jedná o obnovitelný zdroj energie.</a:t>
            </a:r>
            <a:endParaRPr lang="cs-CZ" sz="2900" dirty="0" smtClean="0"/>
          </a:p>
          <a:p>
            <a:pPr>
              <a:buNone/>
            </a:pPr>
            <a:r>
              <a:rPr lang="cs-CZ" sz="2900" b="1" dirty="0" smtClean="0"/>
              <a:t>   </a:t>
            </a:r>
            <a:r>
              <a:rPr lang="cs-CZ" sz="2600" b="1" dirty="0" smtClean="0"/>
              <a:t>Biopaliva</a:t>
            </a:r>
            <a:r>
              <a:rPr lang="cs-CZ" sz="2600" dirty="0"/>
              <a:t> jsou paliva vzniklá cílenou výrobou či přípravou z biomasy a biologického odpadu. Představují jeden ze způsobů využití biomasy.</a:t>
            </a:r>
            <a:endParaRPr lang="cs-CZ" sz="2600" dirty="0" smtClean="0"/>
          </a:p>
          <a:p>
            <a:pPr>
              <a:buNone/>
            </a:pPr>
            <a:r>
              <a:rPr lang="cs-CZ" sz="2600" dirty="0"/>
              <a:t> </a:t>
            </a:r>
            <a:r>
              <a:rPr lang="cs-CZ" sz="2600" dirty="0" smtClean="0"/>
              <a:t>   </a:t>
            </a:r>
            <a:r>
              <a:rPr lang="cs-CZ" sz="2600" dirty="0" smtClean="0"/>
              <a:t>Pro </a:t>
            </a:r>
            <a:r>
              <a:rPr lang="cs-CZ" sz="2600" dirty="0"/>
              <a:t>energetické využití jsou vhodné hlavně </a:t>
            </a:r>
            <a:r>
              <a:rPr lang="cs-CZ" sz="2600" dirty="0" smtClean="0"/>
              <a:t>dřevnaté </a:t>
            </a:r>
            <a:r>
              <a:rPr lang="cs-CZ" sz="2600" dirty="0"/>
              <a:t>a vláknité tkáně a obaly (dřevo, stonky, listy). </a:t>
            </a:r>
            <a:r>
              <a:rPr lang="cs-CZ" sz="2600" dirty="0" smtClean="0"/>
              <a:t/>
            </a:r>
            <a:br>
              <a:rPr lang="cs-CZ" sz="2600" dirty="0" smtClean="0"/>
            </a:br>
            <a:r>
              <a:rPr lang="cs-CZ" sz="2600" dirty="0" smtClean="0"/>
              <a:t>Emise </a:t>
            </a:r>
            <a:r>
              <a:rPr lang="cs-CZ" sz="2600" dirty="0"/>
              <a:t>z biomasy jsou výrazně nižší než z fosilních </a:t>
            </a:r>
            <a:r>
              <a:rPr lang="cs-CZ" sz="2600" dirty="0" smtClean="0"/>
              <a:t>paliv.</a:t>
            </a:r>
          </a:p>
          <a:p>
            <a:pPr>
              <a:buNone/>
            </a:pPr>
            <a:r>
              <a:rPr lang="cs-CZ" sz="2600" dirty="0" smtClean="0"/>
              <a:t>    </a:t>
            </a:r>
            <a:r>
              <a:rPr lang="cs-CZ" sz="2600" dirty="0" smtClean="0"/>
              <a:t>Energie </a:t>
            </a:r>
            <a:r>
              <a:rPr lang="cs-CZ" sz="2600" dirty="0"/>
              <a:t>obsažená v biomase </a:t>
            </a:r>
            <a:r>
              <a:rPr lang="cs-CZ" sz="2600" dirty="0" smtClean="0"/>
              <a:t>je </a:t>
            </a:r>
            <a:r>
              <a:rPr lang="cs-CZ" sz="2600" dirty="0"/>
              <a:t>srovnatelná se severočeským hnědým uhlím</a:t>
            </a:r>
            <a:r>
              <a:rPr lang="cs-CZ" sz="2600" dirty="0" smtClean="0"/>
              <a:t>.</a:t>
            </a:r>
          </a:p>
          <a:p>
            <a:pPr>
              <a:buNone/>
            </a:pPr>
            <a:r>
              <a:rPr lang="cs-CZ" sz="2600" dirty="0" smtClean="0"/>
              <a:t>    </a:t>
            </a:r>
            <a:r>
              <a:rPr lang="cs-CZ" sz="2600" dirty="0" smtClean="0"/>
              <a:t>Sklizená </a:t>
            </a:r>
            <a:r>
              <a:rPr lang="cs-CZ" sz="2600" dirty="0"/>
              <a:t>nebo zbytková biomasa je pro spalování upravována na různé typy biopaliva: </a:t>
            </a:r>
            <a:r>
              <a:rPr lang="cs-CZ" sz="2600" dirty="0" smtClean="0"/>
              <a:t>štěpky, </a:t>
            </a:r>
            <a:r>
              <a:rPr lang="cs-CZ" sz="2600" dirty="0"/>
              <a:t>pelety, brikety, balíky.</a:t>
            </a: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Biopaliva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b="1" dirty="0" err="1" smtClean="0"/>
              <a:t>Biopaliva</a:t>
            </a:r>
            <a:r>
              <a:rPr lang="cs-CZ" dirty="0" smtClean="0"/>
              <a:t> jsou paliva vzniklá cílenou výrobou či přípravou z biomasy a biologického odpadu. Představují jeden ze způsobů využití biomasy.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Bionafta vyrobená ze sojového oleje</a:t>
            </a:r>
          </a:p>
          <a:p>
            <a:endParaRPr lang="cs-CZ" sz="1800" dirty="0"/>
          </a:p>
        </p:txBody>
      </p:sp>
      <p:pic>
        <p:nvPicPr>
          <p:cNvPr id="6" name="Obrázek 5" descr="http://upload.wikimedia.org/wikipedia/commons/f/f1/Bequer-B100-SOJA-SOYBEAM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16016" y="2708920"/>
            <a:ext cx="2232248" cy="31091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Výhody a nevýhody zpracování biomasy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Výhody</a:t>
            </a:r>
          </a:p>
          <a:p>
            <a:r>
              <a:rPr lang="cs-CZ" dirty="0" smtClean="0"/>
              <a:t>Popel ze spalování biomasy je použitelný jako hnojivo.</a:t>
            </a:r>
          </a:p>
          <a:p>
            <a:r>
              <a:rPr lang="cs-CZ" dirty="0" smtClean="0"/>
              <a:t>Emise z biomasy jsou výrazně nižší než z fosilních paliv.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sz="2400" dirty="0" smtClean="0"/>
              <a:t>Nevýhody</a:t>
            </a:r>
          </a:p>
          <a:p>
            <a:r>
              <a:rPr lang="cs-CZ" sz="2400" dirty="0" smtClean="0"/>
              <a:t>Pěstování </a:t>
            </a:r>
            <a:r>
              <a:rPr lang="cs-CZ" sz="2400" dirty="0"/>
              <a:t>„energetických plodin“ jako kukuřice nebo řepka zahrnuje rozsáhlé uvolňování </a:t>
            </a:r>
            <a:r>
              <a:rPr lang="cs-CZ" sz="2400" dirty="0" smtClean="0"/>
              <a:t>oxidu dusného</a:t>
            </a:r>
            <a:r>
              <a:rPr lang="cs-CZ" sz="2400" dirty="0"/>
              <a:t>, který je cca 300× horší skleníkový plyn než CO</a:t>
            </a:r>
            <a:r>
              <a:rPr lang="cs-CZ" sz="2400" baseline="-25000" dirty="0"/>
              <a:t>2</a:t>
            </a:r>
            <a:r>
              <a:rPr lang="cs-CZ" sz="2400" dirty="0"/>
              <a:t>. V</a:t>
            </a:r>
            <a:r>
              <a:rPr lang="cs-CZ" sz="2400" dirty="0" smtClean="0"/>
              <a:t>ede tedy k vyšší produkci skleníkových </a:t>
            </a:r>
            <a:r>
              <a:rPr lang="cs-CZ" sz="2400" dirty="0"/>
              <a:t>plynů než z fosilních </a:t>
            </a:r>
            <a:r>
              <a:rPr lang="cs-CZ" sz="2400" dirty="0" smtClean="0"/>
              <a:t>paliv</a:t>
            </a:r>
          </a:p>
          <a:p>
            <a:r>
              <a:rPr lang="cs-CZ" sz="2400" dirty="0"/>
              <a:t>Energie získaná ze spalování biomasy rostoucí v určité oblasti je až 50× menší než energie získaná ze solárních panelů, které by v této oblasti (o stejné rozloze) byly instalovány.</a:t>
            </a: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jsme se naučili?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sz="2400" dirty="0" smtClean="0"/>
              <a:t>Co je obnovitelný zdroj energie?</a:t>
            </a:r>
          </a:p>
          <a:p>
            <a:r>
              <a:rPr lang="cs-CZ" sz="2400" dirty="0" smtClean="0"/>
              <a:t>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</a:t>
            </a:r>
          </a:p>
          <a:p>
            <a:r>
              <a:rPr lang="cs-CZ" sz="2400" dirty="0" smtClean="0"/>
              <a:t>Které druhy elektráren využívají obnovitelné zdroje?</a:t>
            </a:r>
          </a:p>
          <a:p>
            <a:r>
              <a:rPr lang="cs-CZ" sz="2400" dirty="0" smtClean="0"/>
              <a:t>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.</a:t>
            </a:r>
          </a:p>
          <a:p>
            <a:r>
              <a:rPr lang="cs-CZ" sz="2400" dirty="0" smtClean="0"/>
              <a:t>Co rozumíš pojmem </a:t>
            </a:r>
            <a:r>
              <a:rPr lang="cs-CZ" sz="2400" u="sng" dirty="0" smtClean="0"/>
              <a:t>biomasa?</a:t>
            </a:r>
          </a:p>
          <a:p>
            <a:r>
              <a:rPr lang="cs-CZ" sz="2400" dirty="0" smtClean="0"/>
              <a:t>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</a:t>
            </a:r>
          </a:p>
          <a:p>
            <a:r>
              <a:rPr lang="cs-CZ" dirty="0" smtClean="0"/>
              <a:t>Který obnovitelný zdroj energie je podle tebe pro výrobu elektřiny nejvýhodnější a proč?</a:t>
            </a:r>
          </a:p>
          <a:p>
            <a:r>
              <a:rPr lang="cs-CZ" dirty="0" smtClean="0"/>
              <a:t>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hlinkClick r:id="rId2"/>
              </a:rPr>
              <a:t>http://upload.wikimedia.org/wikipedia/commons/b/b4/Guantanamo_Bay_windmills.jpg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http://upload.wikimedia.org/wikipedia/commons/3/31/Str%C3%A1%C5%BE_panely.jpg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http://upload.wikimedia.org/wikipedia/commons/f/f1/Bequer-B100-SOJA-SOYBEAM.jpg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http://upload.wikimedia.org/wikipedia/commons/0/06/Orlik-prehradni_hraz.jpg</a:t>
            </a:r>
            <a:endParaRPr lang="cs-CZ" dirty="0" smtClean="0"/>
          </a:p>
          <a:p>
            <a:pPr lvl="0"/>
            <a:r>
              <a:rPr lang="cs-CZ" dirty="0"/>
              <a:t>[cit. </a:t>
            </a:r>
            <a:r>
              <a:rPr lang="cs-CZ" dirty="0" smtClean="0"/>
              <a:t>2012-02-06]. </a:t>
            </a:r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303</TotalTime>
  <Words>517</Words>
  <Application>Microsoft Office PowerPoint</Application>
  <PresentationFormat>Předvádění na obrazovce (4:3)</PresentationFormat>
  <Paragraphs>101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Bohatý</vt:lpstr>
      <vt:lpstr>Prezentace aplikace PowerPoint</vt:lpstr>
      <vt:lpstr>Prezentace aplikace PowerPoint</vt:lpstr>
      <vt:lpstr>Obnovitelný zdroj energie</vt:lpstr>
      <vt:lpstr>Vodní elektrárny</vt:lpstr>
      <vt:lpstr>Jak fungují?</vt:lpstr>
      <vt:lpstr>Výhody a nevýhody vodní elektrárny</vt:lpstr>
      <vt:lpstr>Sluneční elektrárna</vt:lpstr>
      <vt:lpstr>Větrné elektrárny</vt:lpstr>
      <vt:lpstr>Výhody a nevýhody větrných elektráren</vt:lpstr>
      <vt:lpstr>Biomasa</vt:lpstr>
      <vt:lpstr>Biopaliva</vt:lpstr>
      <vt:lpstr>Výhody a nevýhody zpracování biomasy</vt:lpstr>
      <vt:lpstr>Co jsme se naučili?</vt:lpstr>
      <vt:lpstr>Zdroje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ZŠ Tišice</dc:creator>
  <cp:lastModifiedBy>User</cp:lastModifiedBy>
  <cp:revision>18</cp:revision>
  <dcterms:created xsi:type="dcterms:W3CDTF">2012-06-28T08:32:00Z</dcterms:created>
  <dcterms:modified xsi:type="dcterms:W3CDTF">2012-06-29T13:11:32Z</dcterms:modified>
</cp:coreProperties>
</file>