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0" r:id="rId1"/>
  </p:sldMasterIdLst>
  <p:sldIdLst>
    <p:sldId id="260" r:id="rId2"/>
    <p:sldId id="259" r:id="rId3"/>
    <p:sldId id="257" r:id="rId4"/>
    <p:sldId id="258" r:id="rId5"/>
    <p:sldId id="262" r:id="rId6"/>
    <p:sldId id="263" r:id="rId7"/>
    <p:sldId id="261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 algn="l">
              <a:defRPr/>
            </a:pPr>
            <a:r>
              <a:rPr lang="en-US" sz="2400" dirty="0"/>
              <a:t>Procentuální složení vzduchu</a:t>
            </a:r>
          </a:p>
        </c:rich>
      </c:tx>
      <c:layout>
        <c:manualLayout>
          <c:xMode val="edge"/>
          <c:yMode val="edge"/>
          <c:x val="8.5817962336584581E-3"/>
          <c:y val="1.4109543384068442E-2"/>
        </c:manualLayout>
      </c:layout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1.5531654279309774E-2"/>
          <c:y val="0.17471688330926202"/>
          <c:w val="0.6383591599066023"/>
          <c:h val="0.81922943308508567"/>
        </c:manualLayout>
      </c:layout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Procentuální složení vzduchu</c:v>
                </c:pt>
              </c:strCache>
            </c:strRef>
          </c:tx>
          <c:dPt>
            <c:idx val="0"/>
            <c:bubble3D val="0"/>
            <c:explosion val="1"/>
          </c:dPt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List1!$A$2:$A$4</c:f>
              <c:strCache>
                <c:ptCount val="3"/>
                <c:pt idx="0">
                  <c:v>Dusík N2</c:v>
                </c:pt>
                <c:pt idx="1">
                  <c:v>Kyslík O2</c:v>
                </c:pt>
                <c:pt idx="2">
                  <c:v>Ostatní plyné složky (zejména oxid uhličitý a argon)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0.78</c:v>
                </c:pt>
                <c:pt idx="1">
                  <c:v>0.21000000000000008</c:v>
                </c:pt>
                <c:pt idx="2">
                  <c:v>1.0000000000000007E-2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</c:plotArea>
    <c:legend>
      <c:legendPos val="r"/>
      <c:legendEntry>
        <c:idx val="2"/>
        <c:txPr>
          <a:bodyPr/>
          <a:lstStyle/>
          <a:p>
            <a:pPr>
              <a:defRPr sz="1800"/>
            </a:pPr>
            <a:endParaRPr lang="cs-CZ"/>
          </a:p>
        </c:txPr>
      </c:legendEntry>
      <c:layout>
        <c:manualLayout>
          <c:xMode val="edge"/>
          <c:yMode val="edge"/>
          <c:x val="0.67950468155265653"/>
          <c:y val="0.20804029975474042"/>
          <c:w val="0.31716438222999938"/>
          <c:h val="0.52547336334830841"/>
        </c:manualLayout>
      </c:layout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0DA51-C2E5-408A-8504-0C83EDDEDAF4}" type="datetimeFigureOut">
              <a:rPr lang="en-US" smtClean="0"/>
              <a:pPr/>
              <a:t>1/2/2012</a:t>
            </a:fld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28CE7-68F5-41DF-B820-82E57A425462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0E929-0EC6-4DC7-B070-1E5B1B36C163}" type="datetimeFigureOut">
              <a:rPr lang="cs-CZ" smtClean="0"/>
              <a:pPr/>
              <a:t>2.1.2012</a:t>
            </a:fld>
            <a:endParaRPr lang="cs-CZ" dirty="0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9E35D-96E1-414C-ABDB-D061FACFF5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0E929-0EC6-4DC7-B070-1E5B1B36C163}" type="datetimeFigureOut">
              <a:rPr lang="cs-CZ" smtClean="0"/>
              <a:pPr/>
              <a:t>2.1.2012</a:t>
            </a:fld>
            <a:endParaRPr lang="cs-CZ" dirty="0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9E35D-96E1-414C-ABDB-D061FACFF5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0E929-0EC6-4DC7-B070-1E5B1B36C163}" type="datetimeFigureOut">
              <a:rPr lang="cs-CZ" smtClean="0"/>
              <a:pPr/>
              <a:t>2.1.2012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9E35D-96E1-414C-ABDB-D061FACFF5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0E929-0EC6-4DC7-B070-1E5B1B36C163}" type="datetimeFigureOut">
              <a:rPr lang="cs-CZ" smtClean="0"/>
              <a:pPr/>
              <a:t>2.1.2012</a:t>
            </a:fld>
            <a:endParaRPr lang="cs-CZ" dirty="0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9E35D-96E1-414C-ABDB-D061FACFF5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0E929-0EC6-4DC7-B070-1E5B1B36C163}" type="datetimeFigureOut">
              <a:rPr lang="cs-CZ" smtClean="0"/>
              <a:pPr/>
              <a:t>2.1.2012</a:t>
            </a:fld>
            <a:endParaRPr lang="cs-CZ" dirty="0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9E35D-96E1-414C-ABDB-D061FACFF5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ertific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6"/>
          </p:nvPr>
        </p:nvSpPr>
        <p:spPr>
          <a:xfrm>
            <a:off x="533400" y="3619500"/>
            <a:ext cx="7848600" cy="838200"/>
          </a:xfrm>
        </p:spPr>
        <p:txBody>
          <a:bodyPr anchor="b" anchorCtr="0">
            <a:noAutofit/>
          </a:bodyPr>
          <a:lstStyle>
            <a:lvl1pPr marL="0" indent="0" algn="l">
              <a:spcBef>
                <a:spcPts val="0"/>
              </a:spcBef>
              <a:buFontTx/>
              <a:buNone/>
              <a:defRPr sz="4800" kern="1200" cap="all" baseline="0">
                <a:solidFill>
                  <a:schemeClr val="tx1"/>
                </a:solidFill>
                <a:effectLst>
                  <a:outerShdw blurRad="94454" dist="50800" dir="2700000" algn="tl" rotWithShape="0">
                    <a:srgbClr val="000000">
                      <a:alpha val="36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990600" y="4343400"/>
            <a:ext cx="7391400" cy="914400"/>
          </a:xfrm>
        </p:spPr>
        <p:txBody>
          <a:bodyPr>
            <a:noAutofit/>
          </a:bodyPr>
          <a:lstStyle>
            <a:lvl1pPr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4"/>
          </p:nvPr>
        </p:nvSpPr>
        <p:spPr>
          <a:xfrm>
            <a:off x="990600" y="1476375"/>
            <a:ext cx="5410200" cy="352425"/>
          </a:xfrm>
        </p:spPr>
        <p:txBody>
          <a:bodyPr anchor="b" anchorCtr="0"/>
          <a:lstStyle>
            <a:lvl1pPr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990600" y="5819777"/>
            <a:ext cx="7391400" cy="304799"/>
          </a:xfrm>
        </p:spPr>
        <p:txBody>
          <a:bodyPr>
            <a:noAutofit/>
          </a:bodyPr>
          <a:lstStyle>
            <a:lvl1pPr>
              <a:buFontTx/>
              <a:buNone/>
              <a:defRPr sz="12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Rectangle 1"/>
          <p:cNvSpPr>
            <a:spLocks noGrp="1"/>
          </p:cNvSpPr>
          <p:nvPr>
            <p:ph type="title"/>
          </p:nvPr>
        </p:nvSpPr>
        <p:spPr>
          <a:xfrm>
            <a:off x="990600" y="609599"/>
            <a:ext cx="8153400" cy="989013"/>
          </a:xfrm>
        </p:spPr>
        <p:txBody>
          <a:bodyPr anchor="ctr" anchorCtr="0">
            <a:normAutofit/>
          </a:bodyPr>
          <a:lstStyle>
            <a:lvl1pPr algn="l">
              <a:defRPr sz="4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047750" y="5808662"/>
            <a:ext cx="5334000" cy="1588"/>
          </a:xfrm>
          <a:prstGeom prst="line">
            <a:avLst/>
          </a:prstGeom>
          <a:noFill/>
          <a:ln w="6350" cap="rnd" cmpd="sng" algn="ctr">
            <a:solidFill>
              <a:schemeClr val="tx1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0E929-0EC6-4DC7-B070-1E5B1B36C163}" type="datetimeFigureOut">
              <a:rPr lang="cs-CZ" smtClean="0"/>
              <a:pPr/>
              <a:t>2.1.2012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9E35D-96E1-414C-ABDB-D061FACFF5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70E929-0EC6-4DC7-B070-1E5B1B36C163}" type="datetimeFigureOut">
              <a:rPr lang="cs-CZ" smtClean="0"/>
              <a:pPr/>
              <a:t>2.1.2012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9E35D-96E1-414C-ABDB-D061FACFF5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/>
            </a:gs>
            <a:gs pos="35000">
              <a:schemeClr val="bg1"/>
            </a:gs>
            <a:gs pos="100000">
              <a:schemeClr val="accent5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8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12" name="clouds.png"/>
            <p:cNvPicPr>
              <a:picLocks noChangeAspect="1"/>
            </p:cNvPicPr>
            <p:nvPr/>
          </p:nvPicPr>
          <p:blipFill>
            <a:blip r:embed="rId11" cstate="print">
              <a:duotone>
                <a:schemeClr val="accent5"/>
                <a:srgbClr val="FFFFFF"/>
              </a:duotone>
            </a:blip>
            <a:srcRect b="6067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Rectangle 7"/>
            <p:cNvSpPr/>
            <p:nvPr userDrawn="1"/>
          </p:nvSpPr>
          <p:spPr>
            <a:xfrm>
              <a:off x="0" y="0"/>
              <a:ext cx="9144000" cy="6858000"/>
            </a:xfrm>
            <a:prstGeom prst="rect">
              <a:avLst/>
            </a:prstGeom>
            <a:noFill/>
            <a:ln w="12700" cap="rnd" cmpd="sng" algn="ctr">
              <a:gradFill>
                <a:gsLst>
                  <a:gs pos="0">
                    <a:schemeClr val="accent5"/>
                  </a:gs>
                  <a:gs pos="67000">
                    <a:schemeClr val="bg1"/>
                  </a:gs>
                  <a:gs pos="100000">
                    <a:schemeClr val="accent3"/>
                  </a:gs>
                </a:gsLst>
                <a:lin ang="5400000" scaled="1"/>
              </a:gradFill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28650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70E929-0EC6-4DC7-B070-1E5B1B36C163}" type="datetimeFigureOut">
              <a:rPr lang="cs-CZ" smtClean="0"/>
              <a:pPr/>
              <a:t>2.1.2012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28650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28650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9E35D-96E1-414C-ABDB-D061FACFF5F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</p:sldLayoutIdLst>
  <p:transition>
    <p:pull/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1556172" cy="1332032"/>
          </a:xfrm>
          <a:prstGeom prst="rect">
            <a:avLst/>
          </a:prstGeom>
          <a:noFill/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589240"/>
            <a:ext cx="7772400" cy="9109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ANOTACE: Materiál je určen pro žáky 8. ročníku a slouží k výkladu nového učiva.</a:t>
            </a:r>
          </a:p>
          <a:p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3400425" cy="657225"/>
          </a:xfrm>
          <a:prstGeom prst="rect">
            <a:avLst/>
          </a:prstGeom>
          <a:solidFill>
            <a:srgbClr val="FFFFFF"/>
          </a:solidFill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156176" y="260648"/>
            <a:ext cx="243310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VY_32_INOVACE_CH.8A.06-10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755576" y="1700808"/>
            <a:ext cx="763284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ZŠ Štětí, Ostrovní 300</a:t>
            </a:r>
            <a:br>
              <a:rPr lang="cs-CZ" sz="2400" dirty="0" smtClean="0"/>
            </a:br>
            <a:r>
              <a:rPr lang="cs-CZ" sz="2400" dirty="0" smtClean="0"/>
              <a:t>Autor: Mgr. Tereza Hrabkovská</a:t>
            </a:r>
            <a:br>
              <a:rPr lang="cs-CZ" sz="2400" dirty="0" smtClean="0"/>
            </a:br>
            <a:r>
              <a:rPr lang="cs-CZ" sz="2400" dirty="0" smtClean="0"/>
              <a:t>Název materiálu: VY_32_INOVACE_CH.8.A.06_VZDUCH</a:t>
            </a:r>
          </a:p>
          <a:p>
            <a:pPr algn="ctr"/>
            <a:r>
              <a:rPr lang="cs-CZ" sz="2400" dirty="0" smtClean="0"/>
              <a:t>Název: Vzduch</a:t>
            </a:r>
            <a:br>
              <a:rPr lang="cs-CZ" sz="2400" dirty="0" smtClean="0"/>
            </a:br>
            <a:r>
              <a:rPr lang="cs-CZ" sz="2400" dirty="0" smtClean="0"/>
              <a:t>Číslo operačního programu: CZ.1.07/1.4.00/21.1693</a:t>
            </a:r>
            <a:br>
              <a:rPr lang="cs-CZ" sz="2400" dirty="0" smtClean="0"/>
            </a:br>
            <a:r>
              <a:rPr lang="cs-CZ" sz="2400" dirty="0" smtClean="0"/>
              <a:t>Název projektu: PRIMA ŠKOLA</a:t>
            </a:r>
          </a:p>
          <a:p>
            <a:pPr algn="ctr"/>
            <a:r>
              <a:rPr lang="cs-CZ" sz="2400" dirty="0" smtClean="0"/>
              <a:t>Vzdělávací oblast/obor: Člověk a příroda/Chemie</a:t>
            </a:r>
          </a:p>
          <a:p>
            <a:pPr algn="ctr"/>
            <a:r>
              <a:rPr lang="cs-CZ" sz="2400" dirty="0" smtClean="0"/>
              <a:t>Tematický okruh/téma: Vzduch/Vzduch</a:t>
            </a:r>
            <a:endParaRPr lang="cs-CZ" sz="2400" dirty="0" smtClean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/>
              <a:t>Vytvořeno: 29. 10. 2011</a:t>
            </a:r>
            <a:endParaRPr lang="cs-CZ" sz="2400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91264" cy="6048672"/>
          </a:xfrm>
        </p:spPr>
        <p:txBody>
          <a:bodyPr/>
          <a:lstStyle/>
          <a:p>
            <a:pPr>
              <a:spcBef>
                <a:spcPts val="2800"/>
              </a:spcBef>
            </a:pPr>
            <a:r>
              <a:rPr lang="cs-CZ" sz="4000" dirty="0" smtClean="0"/>
              <a:t>Zamyslete se nad již probranou látkou a pokuste se definovat, co je to vzduch?</a:t>
            </a:r>
          </a:p>
          <a:p>
            <a:pPr>
              <a:spcBef>
                <a:spcPts val="2800"/>
              </a:spcBef>
            </a:pPr>
            <a:r>
              <a:rPr lang="cs-CZ" sz="4000" dirty="0" smtClean="0"/>
              <a:t>Jaké skupenství je ve vzduchu obsažené?</a:t>
            </a:r>
          </a:p>
          <a:p>
            <a:pPr>
              <a:spcBef>
                <a:spcPts val="2800"/>
              </a:spcBef>
            </a:pPr>
            <a:r>
              <a:rPr lang="cs-CZ" sz="4000" dirty="0" smtClean="0"/>
              <a:t>K čemu je vzduch potřebný?</a:t>
            </a:r>
          </a:p>
          <a:p>
            <a:pPr>
              <a:spcBef>
                <a:spcPts val="2800"/>
              </a:spcBef>
            </a:pPr>
            <a:r>
              <a:rPr lang="cs-CZ" sz="4000" dirty="0" smtClean="0"/>
              <a:t>Jaké má vzduch vlastnosti?</a:t>
            </a:r>
          </a:p>
          <a:p>
            <a:pPr>
              <a:spcBef>
                <a:spcPts val="1800"/>
              </a:spcBef>
            </a:pPr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u="sng" dirty="0" smtClean="0"/>
              <a:t>Vzduch</a:t>
            </a:r>
            <a:endParaRPr lang="cs-CZ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196752"/>
          <a:ext cx="8568952" cy="5400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Význam vzduchu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544616"/>
          </a:xfrm>
        </p:spPr>
        <p:txBody>
          <a:bodyPr>
            <a:normAutofit/>
          </a:bodyPr>
          <a:lstStyle/>
          <a:p>
            <a:r>
              <a:rPr lang="cs-CZ" dirty="0" smtClean="0"/>
              <a:t>Má </a:t>
            </a:r>
            <a:r>
              <a:rPr lang="cs-CZ" u="sng" dirty="0" smtClean="0"/>
              <a:t>vliv</a:t>
            </a:r>
            <a:r>
              <a:rPr lang="cs-CZ" dirty="0" smtClean="0"/>
              <a:t> na všechny </a:t>
            </a:r>
            <a:r>
              <a:rPr lang="cs-CZ" u="sng" dirty="0" smtClean="0"/>
              <a:t>chemické</a:t>
            </a:r>
            <a:r>
              <a:rPr lang="cs-CZ" dirty="0" smtClean="0"/>
              <a:t> </a:t>
            </a:r>
            <a:r>
              <a:rPr lang="cs-CZ" u="sng" dirty="0" smtClean="0"/>
              <a:t>proměny</a:t>
            </a:r>
            <a:r>
              <a:rPr lang="cs-CZ" dirty="0" smtClean="0"/>
              <a:t> v přírodě i v živých organismech. </a:t>
            </a:r>
          </a:p>
          <a:p>
            <a:r>
              <a:rPr lang="cs-CZ" dirty="0" smtClean="0"/>
              <a:t>Tepelná kapacita vzduchu </a:t>
            </a:r>
            <a:r>
              <a:rPr lang="cs-CZ" u="sng" dirty="0" smtClean="0"/>
              <a:t>udržuje</a:t>
            </a:r>
            <a:r>
              <a:rPr lang="cs-CZ" dirty="0" smtClean="0"/>
              <a:t> na Zemi </a:t>
            </a:r>
            <a:r>
              <a:rPr lang="cs-CZ" u="sng" dirty="0" smtClean="0"/>
              <a:t>přijatelnou teplotu</a:t>
            </a:r>
            <a:r>
              <a:rPr lang="cs-CZ" dirty="0" smtClean="0"/>
              <a:t> pro život.</a:t>
            </a:r>
          </a:p>
          <a:p>
            <a:r>
              <a:rPr lang="cs-CZ" dirty="0" smtClean="0"/>
              <a:t>Důležitá </a:t>
            </a:r>
            <a:r>
              <a:rPr lang="cs-CZ" u="sng" dirty="0" smtClean="0"/>
              <a:t>průmyslová</a:t>
            </a:r>
            <a:r>
              <a:rPr lang="cs-CZ" dirty="0" smtClean="0"/>
              <a:t> </a:t>
            </a:r>
            <a:r>
              <a:rPr lang="cs-CZ" u="sng" dirty="0" smtClean="0"/>
              <a:t>surovina</a:t>
            </a:r>
            <a:r>
              <a:rPr lang="cs-CZ" dirty="0" smtClean="0"/>
              <a:t>, ze které se získává především kyslík, dusík a argon.</a:t>
            </a:r>
          </a:p>
          <a:p>
            <a:r>
              <a:rPr lang="cs-CZ" dirty="0" smtClean="0"/>
              <a:t>Kyslík je pro člověka důležitou chemickou látkou. </a:t>
            </a:r>
          </a:p>
          <a:p>
            <a:r>
              <a:rPr lang="cs-CZ" dirty="0" smtClean="0"/>
              <a:t>Člověk vydrží bez vody několik dní, bez potravy až několik týdnů, ale bez kyslíku pouze několik minut. </a:t>
            </a:r>
          </a:p>
          <a:p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Terča\AppData\Local\Microsoft\Windows\Temporary Internet Files\Content.IE5\D38MQKBJ\MP900437205[1].jpg"/>
          <p:cNvPicPr>
            <a:picLocks noChangeAspect="1" noChangeArrowheads="1"/>
          </p:cNvPicPr>
          <p:nvPr/>
        </p:nvPicPr>
        <p:blipFill>
          <a:blip r:embed="rId2" cstate="print">
            <a:lum bright="40000"/>
          </a:blip>
          <a:srcRect/>
          <a:stretch>
            <a:fillRect/>
          </a:stretch>
        </p:blipFill>
        <p:spPr bwMode="auto">
          <a:xfrm>
            <a:off x="0" y="0"/>
            <a:ext cx="9180512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5976664" cy="706090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Čistota ovzduší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472608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Rozvoj průmyslové výroby a dopravy zvyšuje znečišťování ovzduší. </a:t>
            </a:r>
          </a:p>
          <a:p>
            <a:pPr>
              <a:spcBef>
                <a:spcPts val="1800"/>
              </a:spcBef>
            </a:pPr>
            <a:r>
              <a:rPr lang="cs-CZ" dirty="0" smtClean="0"/>
              <a:t>Spalováním uhlí vzniká dým, který obsahuje látky pevné i zdraví škodlivé látky plynné. </a:t>
            </a:r>
          </a:p>
          <a:p>
            <a:pPr>
              <a:spcBef>
                <a:spcPts val="1800"/>
              </a:spcBef>
            </a:pPr>
            <a:r>
              <a:rPr lang="cs-CZ" dirty="0" smtClean="0"/>
              <a:t>Výfukové plyny, které produkují motorová vozidla obsahují hodně jedovatých látek. Ovzduší znečišťuje i prach, který víří automobily.</a:t>
            </a:r>
          </a:p>
          <a:p>
            <a:pPr>
              <a:spcBef>
                <a:spcPts val="1800"/>
              </a:spcBef>
            </a:pPr>
            <a:r>
              <a:rPr lang="cs-CZ" dirty="0" smtClean="0"/>
              <a:t>Velice škodlivý pro člověka je dým z cigaret.</a:t>
            </a:r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91264" cy="5577483"/>
          </a:xfrm>
        </p:spPr>
        <p:txBody>
          <a:bodyPr/>
          <a:lstStyle/>
          <a:p>
            <a:pPr marL="0" indent="0">
              <a:buNone/>
            </a:pPr>
            <a:r>
              <a:rPr lang="cs-CZ" sz="3600" u="sng" dirty="0" smtClean="0"/>
              <a:t>Provádějí různá opatřeni pro zachování čistoty ovzduší:</a:t>
            </a:r>
          </a:p>
          <a:p>
            <a:pPr>
              <a:buNone/>
            </a:pPr>
            <a:endParaRPr lang="cs-CZ" sz="3600" u="sng" dirty="0" smtClean="0"/>
          </a:p>
          <a:p>
            <a:pPr marL="804863" lvl="1" indent="-442913">
              <a:buFont typeface="Wingdings" pitchFamily="2" charset="2"/>
              <a:buChar char="Ø"/>
            </a:pPr>
            <a:r>
              <a:rPr lang="cs-CZ" sz="3200" dirty="0" smtClean="0"/>
              <a:t>průmyslové závody - vlastní čističky</a:t>
            </a:r>
          </a:p>
          <a:p>
            <a:pPr marL="804863" lvl="1" indent="-442913">
              <a:buFont typeface="Wingdings" pitchFamily="2" charset="2"/>
              <a:buChar char="Ø"/>
            </a:pPr>
            <a:r>
              <a:rPr lang="cs-CZ" sz="3200" dirty="0" smtClean="0"/>
              <a:t>automobilový průmysl -nové konstrukce motorů, katalyzátor </a:t>
            </a:r>
          </a:p>
          <a:p>
            <a:pPr marL="804863" lvl="1" indent="-442913">
              <a:buFont typeface="Wingdings" pitchFamily="2" charset="2"/>
              <a:buChar char="Ø"/>
            </a:pPr>
            <a:r>
              <a:rPr lang="cs-CZ" sz="3200" dirty="0" smtClean="0"/>
              <a:t>výroba paliv -látky obsahující olovo nahrazovány méně škodlivými látkami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733256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Napadá tě jiné opatření proti znečištění vzduchu?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437112"/>
            <a:ext cx="5688632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Kyslík O</a:t>
            </a:r>
            <a:r>
              <a:rPr lang="cs-CZ" baseline="-25000" dirty="0" smtClean="0"/>
              <a:t>2 </a:t>
            </a:r>
            <a:r>
              <a:rPr lang="cs-CZ" dirty="0" smtClean="0"/>
              <a:t>(Oxygenium)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35280" cy="2952328"/>
          </a:xfrm>
        </p:spPr>
        <p:txBody>
          <a:bodyPr>
            <a:noAutofit/>
          </a:bodyPr>
          <a:lstStyle/>
          <a:p>
            <a:r>
              <a:rPr lang="cs-CZ" dirty="0" smtClean="0"/>
              <a:t>Málo reaktivní plynná látka bez zápachu.</a:t>
            </a:r>
          </a:p>
          <a:p>
            <a:r>
              <a:rPr lang="cs-CZ" dirty="0" smtClean="0"/>
              <a:t>Hlavní složka složení vzduchu.</a:t>
            </a:r>
          </a:p>
          <a:p>
            <a:r>
              <a:rPr lang="cs-CZ" dirty="0" smtClean="0"/>
              <a:t>Kapalný dusík se získává destilací zkapalněného vzduchu.</a:t>
            </a:r>
          </a:p>
        </p:txBody>
      </p:sp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6732240" y="4509120"/>
          <a:ext cx="2160240" cy="20282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ChemSketch" r:id="rId3" imgW="935640" imgH="877680" progId="ACD.ChemSketch.20">
                  <p:embed/>
                </p:oleObj>
              </mc:Choice>
              <mc:Fallback>
                <p:oleObj name="ChemSketch" r:id="rId3" imgW="935640" imgH="877680" progId="ACD.ChemSketch.20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32240" y="4509120"/>
                        <a:ext cx="2160240" cy="20282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>
          <a:xfrm>
            <a:off x="323528" y="634678"/>
            <a:ext cx="5688632" cy="634082"/>
          </a:xfrm>
          <a:prstGeom prst="rect">
            <a:avLst/>
          </a:prstGeom>
        </p:spPr>
        <p:txBody>
          <a:bodyPr vert="horz" rtlCol="0" anchor="ctr">
            <a:noAutofit/>
          </a:bodyPr>
          <a:lstStyle/>
          <a:p>
            <a:pPr algn="ctr">
              <a:spcBef>
                <a:spcPct val="0"/>
              </a:spcBef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Dusík </a:t>
            </a:r>
            <a:r>
              <a:rPr lang="cs-CZ" sz="3200" dirty="0" smtClean="0"/>
              <a:t>N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 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(Nitrogenium)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23528" y="5229200"/>
            <a:ext cx="8435280" cy="1448544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Plynná látka bez barvy a zápachu.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Druhá hlavní složka složení vzduchu.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7128024" y="116632"/>
          <a:ext cx="1908472" cy="1759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ChemSketch" r:id="rId5" imgW="935640" imgH="862560" progId="ACD.ChemSketch.20">
                  <p:embed/>
                </p:oleObj>
              </mc:Choice>
              <mc:Fallback>
                <p:oleObj name="ChemSketch" r:id="rId5" imgW="935640" imgH="862560" progId="ACD.ChemSketch.20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28024" y="116632"/>
                        <a:ext cx="1908472" cy="1759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392488"/>
          </a:xfrm>
        </p:spPr>
        <p:txBody>
          <a:bodyPr/>
          <a:lstStyle/>
          <a:p>
            <a:r>
              <a:rPr lang="cs-CZ" dirty="0" smtClean="0"/>
              <a:t>Na začátku prezentace se děti snaží odpovídat na otázky týkající se nového tématu.</a:t>
            </a:r>
          </a:p>
          <a:p>
            <a:r>
              <a:rPr lang="cs-CZ" dirty="0" smtClean="0"/>
              <a:t>Vysvětlíme význam vzduchu pro člověka.</a:t>
            </a:r>
          </a:p>
          <a:p>
            <a:r>
              <a:rPr lang="cs-CZ" dirty="0" smtClean="0"/>
              <a:t>Uvedeme faktory, které znečišťují ovzduší a vysvětlíme důsledky tohoto znečištění.</a:t>
            </a:r>
          </a:p>
          <a:p>
            <a:r>
              <a:rPr lang="cs-CZ" dirty="0" smtClean="0"/>
              <a:t>Dále zmíníme opatření proti znečištění vzduchu, děti se pokusí vyjmenovat další opatření.</a:t>
            </a:r>
          </a:p>
          <a:p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</a:t>
            </a:r>
            <a:r>
              <a:rPr lang="cs-CZ" dirty="0" smtClean="0"/>
              <a:t>o</a:t>
            </a:r>
            <a:r>
              <a:rPr lang="en-US" dirty="0" smtClean="0"/>
              <a:t>u</a:t>
            </a:r>
            <a:r>
              <a:rPr lang="cs-CZ" dirty="0" smtClean="0"/>
              <a:t>ž</a:t>
            </a:r>
            <a:r>
              <a:rPr lang="en-US" dirty="0" smtClean="0"/>
              <a:t>it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cs-CZ" dirty="0" smtClean="0"/>
              <a:t>z</a:t>
            </a:r>
            <a:r>
              <a:rPr lang="en-US" dirty="0" err="1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Kliparty Office [online]. 2011 [cit. </a:t>
            </a:r>
            <a:r>
              <a:rPr lang="cs-CZ" smtClean="0"/>
              <a:t>2011-10-29]. </a:t>
            </a:r>
            <a:r>
              <a:rPr lang="cs-CZ" dirty="0"/>
              <a:t>Dostupné z www: </a:t>
            </a:r>
            <a:r>
              <a:rPr lang="en-US" dirty="0"/>
              <a:t>&lt;</a:t>
            </a:r>
            <a:r>
              <a:rPr lang="cs-CZ" dirty="0"/>
              <a:t>http://office.microsoft.com/cs-cz/</a:t>
            </a:r>
            <a:r>
              <a:rPr lang="en-US" dirty="0"/>
              <a:t>&gt;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Ilustrace</a:t>
            </a:r>
            <a:r>
              <a:rPr lang="cs-CZ" dirty="0"/>
              <a:t>: fotogalerie </a:t>
            </a:r>
            <a:r>
              <a:rPr lang="cs-CZ" dirty="0" smtClean="0"/>
              <a:t>autora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1082151"/>
      </p:ext>
    </p:extLst>
  </p:cSld>
  <p:clrMapOvr>
    <a:masterClrMapping/>
  </p:clrMapOvr>
  <p:transition>
    <p:pull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CertCompCourse</Template>
  <TotalTime>308</TotalTime>
  <Words>352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ChemSketch</vt:lpstr>
      <vt:lpstr>Prezentace aplikace PowerPoint</vt:lpstr>
      <vt:lpstr>Prezentace aplikace PowerPoint</vt:lpstr>
      <vt:lpstr>Vzduch</vt:lpstr>
      <vt:lpstr>Význam vzduchu</vt:lpstr>
      <vt:lpstr>Čistota ovzduší</vt:lpstr>
      <vt:lpstr>Prezentace aplikace PowerPoint</vt:lpstr>
      <vt:lpstr>Kyslík O2 (Oxygenium)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Vzduch</dc:title>
  <dc:creator>Terča</dc:creator>
  <cp:lastModifiedBy>Terezka</cp:lastModifiedBy>
  <cp:revision>37</cp:revision>
  <dcterms:created xsi:type="dcterms:W3CDTF">2011-10-29T15:42:59Z</dcterms:created>
  <dcterms:modified xsi:type="dcterms:W3CDTF">2012-01-02T18:30:50Z</dcterms:modified>
</cp:coreProperties>
</file>