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3" r:id="rId2"/>
    <p:sldId id="256" r:id="rId3"/>
    <p:sldId id="257" r:id="rId4"/>
    <p:sldId id="258" r:id="rId5"/>
    <p:sldId id="262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5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856C1C-4024-4B1A-A6F0-6EC261BDA53B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A8A6F7-3A13-4BF4-9CE1-BC0A0BC435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7496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8A6F7-3A13-4BF4-9CE1-BC0A0BC435A3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958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20.8.2011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PowerPoint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5532883"/>
              </p:ext>
            </p:extLst>
          </p:nvPr>
        </p:nvGraphicFramePr>
        <p:xfrm>
          <a:off x="2286000" y="1714500"/>
          <a:ext cx="4570413" cy="3427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Prezentace" r:id="rId3" imgW="4570501" imgH="3427618" progId="PowerPoint.Show.12">
                  <p:embed/>
                </p:oleObj>
              </mc:Choice>
              <mc:Fallback>
                <p:oleObj name="Prezentace" r:id="rId3" imgW="4570501" imgH="3427618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86000" y="1714500"/>
                        <a:ext cx="4570413" cy="34274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47316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10000"/>
            </a:schemeClr>
          </a:solidFill>
        </p:spPr>
        <p:txBody>
          <a:bodyPr>
            <a:normAutofit/>
          </a:bodyPr>
          <a:lstStyle/>
          <a:p>
            <a:r>
              <a:rPr lang="cs-CZ" sz="4800" b="1" dirty="0" smtClean="0">
                <a:solidFill>
                  <a:schemeClr val="bg1"/>
                </a:solidFill>
              </a:rPr>
              <a:t>MNOHOČLENY – SČÍTÁNÍ </a:t>
            </a:r>
            <a:endParaRPr lang="cs-CZ" sz="4800" b="1" dirty="0">
              <a:solidFill>
                <a:schemeClr val="bg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b="1" dirty="0" smtClean="0"/>
              <a:t>(6a + 4b) + (8a – 6b + 5) =</a:t>
            </a:r>
          </a:p>
          <a:p>
            <a:pPr marL="0" indent="0">
              <a:buNone/>
            </a:pPr>
            <a:r>
              <a:rPr lang="cs-CZ" sz="2200" i="1" dirty="0" smtClean="0"/>
              <a:t>SČÍTÁNÍ DVOJČLENU A TROJČLENU</a:t>
            </a:r>
          </a:p>
          <a:p>
            <a:pPr marL="0" indent="0">
              <a:buNone/>
            </a:pPr>
            <a:endParaRPr lang="cs-CZ" sz="2200" i="1" dirty="0"/>
          </a:p>
          <a:p>
            <a:pPr marL="0" indent="0">
              <a:buNone/>
            </a:pPr>
            <a:endParaRPr lang="cs-CZ" sz="2200" i="1" dirty="0" smtClean="0"/>
          </a:p>
          <a:p>
            <a:pPr marL="0" indent="0">
              <a:buNone/>
            </a:pPr>
            <a:r>
              <a:rPr lang="cs-CZ" b="1" dirty="0" smtClean="0"/>
              <a:t>(7x – 4z</a:t>
            </a:r>
            <a:r>
              <a:rPr lang="cs-CZ" b="1" baseline="30000" dirty="0" smtClean="0"/>
              <a:t>2 </a:t>
            </a:r>
            <a:r>
              <a:rPr lang="cs-CZ" b="1" dirty="0" smtClean="0"/>
              <a:t>+ 5z) + (6x + 7z)=</a:t>
            </a:r>
          </a:p>
          <a:p>
            <a:pPr marL="0" indent="0">
              <a:buNone/>
            </a:pPr>
            <a:r>
              <a:rPr lang="cs-CZ" sz="2000" i="1" dirty="0" smtClean="0"/>
              <a:t>SČÍTÁNÍ TROJČLENU A DVOJČLENU</a:t>
            </a:r>
          </a:p>
          <a:p>
            <a:pPr marL="0" indent="0">
              <a:buNone/>
            </a:pPr>
            <a:endParaRPr lang="cs-CZ" sz="2000" i="1" dirty="0"/>
          </a:p>
          <a:p>
            <a:pPr marL="0" indent="0">
              <a:buNone/>
            </a:pPr>
            <a:endParaRPr lang="cs-CZ" sz="2200" i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spcBef>
                <a:spcPts val="0"/>
              </a:spcBef>
              <a:buNone/>
            </a:pPr>
            <a:r>
              <a:rPr lang="cs-CZ" sz="3000" dirty="0" smtClean="0"/>
              <a:t>Prezentace </a:t>
            </a:r>
            <a:r>
              <a:rPr lang="cs-CZ" sz="3000" smtClean="0"/>
              <a:t>je zaměřená </a:t>
            </a:r>
            <a:r>
              <a:rPr lang="cs-CZ" sz="3000" dirty="0" smtClean="0"/>
              <a:t>na výklad a procvičení sčítání mnohočlenů.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1400" dirty="0" smtClean="0"/>
              <a:t>Autor: Mgr. Věra Benáková, 2. ZŠ Dobříš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56821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10000"/>
            </a:schemeClr>
          </a:solidFill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bg1"/>
                </a:solidFill>
              </a:rPr>
              <a:t>S Č Í T Á N Í</a:t>
            </a:r>
            <a:endParaRPr lang="cs-CZ" sz="5400" b="1" dirty="0">
              <a:solidFill>
                <a:schemeClr val="bg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sz="2800" b="1" dirty="0" smtClean="0"/>
              <a:t>+5 = 5;  +3a = 3a;  +6x</a:t>
            </a:r>
            <a:r>
              <a:rPr lang="cs-CZ" sz="2800" b="1" baseline="30000" dirty="0" smtClean="0"/>
              <a:t>2</a:t>
            </a:r>
            <a:r>
              <a:rPr lang="cs-CZ" sz="2800" b="1" dirty="0" smtClean="0"/>
              <a:t> = 6x</a:t>
            </a:r>
            <a:r>
              <a:rPr lang="cs-CZ" sz="2800" b="1" baseline="30000" dirty="0" smtClean="0"/>
              <a:t>2</a:t>
            </a:r>
          </a:p>
          <a:p>
            <a:pPr marL="0" indent="0" algn="ctr">
              <a:buNone/>
            </a:pPr>
            <a:r>
              <a:rPr lang="cs-CZ" sz="2400" b="1" dirty="0"/>
              <a:t> </a:t>
            </a:r>
            <a:r>
              <a:rPr lang="cs-CZ" sz="2400" dirty="0" smtClean="0"/>
              <a:t>OPERÁTOR „+“ PÍŠEME JEN TAM, KDE JE TO NEZBYTNĚ NUTNÉ.</a:t>
            </a:r>
          </a:p>
          <a:p>
            <a:pPr marL="0" indent="0" algn="ctr">
              <a:buNone/>
            </a:pPr>
            <a:endParaRPr lang="cs-CZ" sz="2400" dirty="0" smtClean="0"/>
          </a:p>
          <a:p>
            <a:pPr marL="0" indent="0" algn="ctr">
              <a:buNone/>
            </a:pPr>
            <a:r>
              <a:rPr lang="cs-CZ" sz="4000" b="1" u="sng" dirty="0" smtClean="0"/>
              <a:t>„+“ PŘED ZÁVORKOU NENÍ NUTNÉ!  </a:t>
            </a:r>
          </a:p>
          <a:p>
            <a:pPr marL="0" indent="0" algn="ctr">
              <a:buNone/>
            </a:pPr>
            <a:endParaRPr lang="cs-CZ" sz="4000" b="1" u="sng" dirty="0" smtClean="0"/>
          </a:p>
          <a:p>
            <a:pPr marL="0" indent="0" algn="ctr">
              <a:buNone/>
            </a:pPr>
            <a:r>
              <a:rPr lang="cs-CZ" sz="4000" b="1" dirty="0" smtClean="0"/>
              <a:t>+(6a - 4b + 6c) = 6a - 4b + 6c</a:t>
            </a:r>
          </a:p>
          <a:p>
            <a:pPr marL="0" indent="0" algn="ctr">
              <a:buNone/>
            </a:pPr>
            <a:endParaRPr lang="cs-CZ" sz="4000" b="1" u="sng" dirty="0"/>
          </a:p>
        </p:txBody>
      </p:sp>
    </p:spTree>
    <p:extLst>
      <p:ext uri="{BB962C8B-B14F-4D97-AF65-F5344CB8AC3E}">
        <p14:creationId xmlns:p14="http://schemas.microsoft.com/office/powerpoint/2010/main" val="4013751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10000"/>
            </a:schemeClr>
          </a:solidFill>
        </p:spPr>
        <p:txBody>
          <a:bodyPr/>
          <a:lstStyle/>
          <a:p>
            <a:r>
              <a:rPr lang="cs-CZ" b="1" spc="300" dirty="0" smtClean="0">
                <a:solidFill>
                  <a:schemeClr val="bg1"/>
                </a:solidFill>
              </a:rPr>
              <a:t>POSTUP PŘI SČÍTÁNÍ</a:t>
            </a:r>
            <a:endParaRPr lang="cs-CZ" b="1" spc="300" dirty="0">
              <a:solidFill>
                <a:schemeClr val="bg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400" b="1" dirty="0" smtClean="0"/>
              <a:t>+(4a</a:t>
            </a:r>
            <a:r>
              <a:rPr lang="cs-CZ" sz="2400" b="1" baseline="30000" dirty="0" smtClean="0"/>
              <a:t>3</a:t>
            </a:r>
            <a:r>
              <a:rPr lang="cs-CZ" sz="2400" b="1" dirty="0" smtClean="0"/>
              <a:t> + 3a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– 5a) + (2a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– 4a) =</a:t>
            </a:r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= 4a</a:t>
            </a:r>
            <a:r>
              <a:rPr lang="cs-CZ" sz="2400" b="1" baseline="30000" dirty="0" smtClean="0"/>
              <a:t>3</a:t>
            </a:r>
            <a:r>
              <a:rPr lang="cs-CZ" sz="2400" b="1" dirty="0" smtClean="0"/>
              <a:t> </a:t>
            </a:r>
            <a:r>
              <a:rPr lang="cs-CZ" sz="2400" b="1" dirty="0"/>
              <a:t>+ 3a</a:t>
            </a:r>
            <a:r>
              <a:rPr lang="cs-CZ" sz="2400" b="1" baseline="30000" dirty="0"/>
              <a:t>2</a:t>
            </a:r>
            <a:r>
              <a:rPr lang="cs-CZ" sz="2400" b="1" dirty="0"/>
              <a:t> – </a:t>
            </a:r>
            <a:r>
              <a:rPr lang="cs-CZ" sz="2400" b="1" dirty="0" smtClean="0"/>
              <a:t>5a </a:t>
            </a:r>
            <a:r>
              <a:rPr lang="cs-CZ" sz="2400" b="1" dirty="0"/>
              <a:t>+ </a:t>
            </a:r>
            <a:r>
              <a:rPr lang="cs-CZ" sz="2400" b="1" dirty="0" smtClean="0"/>
              <a:t>2a</a:t>
            </a:r>
            <a:r>
              <a:rPr lang="cs-CZ" sz="2400" b="1" baseline="30000" dirty="0" smtClean="0"/>
              <a:t>2</a:t>
            </a:r>
            <a:r>
              <a:rPr lang="cs-CZ" sz="2400" b="1" dirty="0" smtClean="0"/>
              <a:t> </a:t>
            </a:r>
            <a:r>
              <a:rPr lang="cs-CZ" sz="2400" b="1" dirty="0"/>
              <a:t>– </a:t>
            </a:r>
            <a:r>
              <a:rPr lang="cs-CZ" sz="2400" b="1" dirty="0" smtClean="0"/>
              <a:t>4a </a:t>
            </a:r>
            <a:r>
              <a:rPr lang="cs-CZ" sz="2400" b="1" dirty="0"/>
              <a:t>=</a:t>
            </a:r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r>
              <a:rPr lang="cs-CZ" sz="3200" b="1" dirty="0" smtClean="0"/>
              <a:t>   </a:t>
            </a:r>
            <a:r>
              <a:rPr lang="cs-CZ" sz="3200" b="1" u="sng" dirty="0" smtClean="0"/>
              <a:t>= 4a</a:t>
            </a:r>
            <a:r>
              <a:rPr lang="cs-CZ" sz="3200" b="1" u="sng" baseline="30000" dirty="0" smtClean="0"/>
              <a:t>3</a:t>
            </a:r>
            <a:r>
              <a:rPr lang="cs-CZ" sz="3200" b="1" u="sng" dirty="0" smtClean="0"/>
              <a:t> + 5a</a:t>
            </a:r>
            <a:r>
              <a:rPr lang="cs-CZ" sz="3200" b="1" u="sng" baseline="30000" dirty="0" smtClean="0"/>
              <a:t>2</a:t>
            </a:r>
            <a:r>
              <a:rPr lang="cs-CZ" sz="3200" b="1" u="sng" dirty="0" smtClean="0"/>
              <a:t> – 9a </a:t>
            </a:r>
            <a:endParaRPr lang="cs-CZ" sz="3200" b="1" u="sng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solidFill>
            <a:schemeClr val="bg2">
              <a:lumMod val="75000"/>
            </a:schemeClr>
          </a:solidFill>
        </p:spPr>
        <p:txBody>
          <a:bodyPr/>
          <a:lstStyle/>
          <a:p>
            <a:r>
              <a:rPr lang="cs-CZ" dirty="0" smtClean="0"/>
              <a:t>Odstraníme závorky.</a:t>
            </a:r>
          </a:p>
          <a:p>
            <a:pPr>
              <a:spcBef>
                <a:spcPts val="0"/>
              </a:spcBef>
            </a:pPr>
            <a:endParaRPr lang="cs-CZ" dirty="0" smtClean="0"/>
          </a:p>
          <a:p>
            <a:pPr>
              <a:spcBef>
                <a:spcPts val="0"/>
              </a:spcBef>
            </a:pPr>
            <a:r>
              <a:rPr lang="cs-CZ" dirty="0" smtClean="0"/>
              <a:t>Sečteme členy, které mají stejné proměnné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/>
              <a:t> </a:t>
            </a:r>
            <a:r>
              <a:rPr lang="cs-CZ" dirty="0" smtClean="0"/>
              <a:t>    ve stejných mocninách.</a:t>
            </a:r>
            <a:endParaRPr lang="cs-CZ" dirty="0"/>
          </a:p>
        </p:txBody>
      </p:sp>
      <p:sp>
        <p:nvSpPr>
          <p:cNvPr id="3" name="Levá jednoduchá závorka 2"/>
          <p:cNvSpPr/>
          <p:nvPr/>
        </p:nvSpPr>
        <p:spPr>
          <a:xfrm rot="16200000">
            <a:off x="2069723" y="2402886"/>
            <a:ext cx="324037" cy="1368153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Levá jednoduchá závorka 9"/>
          <p:cNvSpPr/>
          <p:nvPr/>
        </p:nvSpPr>
        <p:spPr>
          <a:xfrm rot="16200000">
            <a:off x="2860289" y="2317066"/>
            <a:ext cx="171638" cy="1368153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145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10000"/>
            </a:schemeClr>
          </a:solidFill>
        </p:spPr>
        <p:txBody>
          <a:bodyPr>
            <a:normAutofit/>
          </a:bodyPr>
          <a:lstStyle/>
          <a:p>
            <a:r>
              <a:rPr lang="cs-CZ" sz="5400" b="1" spc="300" dirty="0" smtClean="0">
                <a:solidFill>
                  <a:schemeClr val="bg1"/>
                </a:solidFill>
              </a:rPr>
              <a:t>PROCVIČÍME</a:t>
            </a:r>
            <a:endParaRPr lang="cs-CZ" sz="5400" b="1" spc="300" dirty="0">
              <a:solidFill>
                <a:schemeClr val="bg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(2 – a) + ( 5a – 3) + (- 4a – 7) + (2a + 3) -2 =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</a:t>
            </a:r>
            <a:r>
              <a:rPr lang="cs-CZ" dirty="0" smtClean="0"/>
              <a:t>= 2 – </a:t>
            </a:r>
            <a:r>
              <a:rPr lang="cs-CZ" u="sng" dirty="0" smtClean="0"/>
              <a:t>a</a:t>
            </a:r>
            <a:r>
              <a:rPr lang="cs-CZ" dirty="0" smtClean="0"/>
              <a:t> + </a:t>
            </a:r>
            <a:r>
              <a:rPr lang="cs-CZ" u="sng" dirty="0" smtClean="0"/>
              <a:t>5a</a:t>
            </a:r>
            <a:r>
              <a:rPr lang="cs-CZ" dirty="0" smtClean="0"/>
              <a:t> – 3 – </a:t>
            </a:r>
            <a:r>
              <a:rPr lang="cs-CZ" u="sng" dirty="0" smtClean="0"/>
              <a:t>4a</a:t>
            </a:r>
            <a:r>
              <a:rPr lang="cs-CZ" dirty="0" smtClean="0"/>
              <a:t> – 7 + </a:t>
            </a:r>
            <a:r>
              <a:rPr lang="cs-CZ" u="sng" dirty="0" smtClean="0"/>
              <a:t>2a</a:t>
            </a:r>
            <a:r>
              <a:rPr lang="cs-CZ" dirty="0" smtClean="0"/>
              <a:t> + 3 – 2 = </a:t>
            </a:r>
            <a:r>
              <a:rPr lang="cs-CZ" b="1" u="sng" dirty="0" smtClean="0"/>
              <a:t>2a – 7 </a:t>
            </a:r>
          </a:p>
          <a:p>
            <a:pPr marL="0" indent="0">
              <a:buNone/>
            </a:pPr>
            <a:endParaRPr lang="cs-CZ" b="1" u="sng" dirty="0"/>
          </a:p>
          <a:p>
            <a:r>
              <a:rPr lang="cs-CZ" b="1" dirty="0" smtClean="0"/>
              <a:t>(2 – 2x + 3y) + (2 – 2x – 2y) + (- 3x – 2y – 5) =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</a:t>
            </a:r>
            <a:r>
              <a:rPr lang="cs-CZ" sz="2800" b="1" dirty="0" smtClean="0"/>
              <a:t>= </a:t>
            </a:r>
            <a:r>
              <a:rPr lang="cs-CZ" sz="2800" dirty="0" smtClean="0"/>
              <a:t>2 – </a:t>
            </a:r>
            <a:r>
              <a:rPr lang="cs-CZ" sz="2800" u="sng" dirty="0" smtClean="0"/>
              <a:t>2x</a:t>
            </a:r>
            <a:r>
              <a:rPr lang="cs-CZ" sz="2800" dirty="0" smtClean="0"/>
              <a:t> + </a:t>
            </a:r>
            <a:r>
              <a:rPr lang="cs-CZ" sz="2800" u="wavy" dirty="0" smtClean="0"/>
              <a:t>3y</a:t>
            </a:r>
            <a:r>
              <a:rPr lang="cs-CZ" sz="2800" dirty="0" smtClean="0"/>
              <a:t> + 2 – </a:t>
            </a:r>
            <a:r>
              <a:rPr lang="cs-CZ" sz="2800" u="sng" dirty="0" smtClean="0"/>
              <a:t>2x</a:t>
            </a:r>
            <a:r>
              <a:rPr lang="cs-CZ" sz="2800" dirty="0" smtClean="0"/>
              <a:t> – </a:t>
            </a:r>
            <a:r>
              <a:rPr lang="cs-CZ" sz="2800" u="wavy" dirty="0" smtClean="0"/>
              <a:t>2y </a:t>
            </a:r>
            <a:r>
              <a:rPr lang="cs-CZ" sz="2800" dirty="0" smtClean="0"/>
              <a:t>– </a:t>
            </a:r>
            <a:r>
              <a:rPr lang="cs-CZ" sz="2800" u="sng" dirty="0" smtClean="0"/>
              <a:t>3x </a:t>
            </a:r>
            <a:r>
              <a:rPr lang="cs-CZ" sz="2800" dirty="0" smtClean="0"/>
              <a:t>– </a:t>
            </a:r>
            <a:r>
              <a:rPr lang="cs-CZ" sz="2800" u="wavy" dirty="0" smtClean="0"/>
              <a:t>2y</a:t>
            </a:r>
            <a:r>
              <a:rPr lang="cs-CZ" sz="2800" dirty="0" smtClean="0"/>
              <a:t> – 5 = </a:t>
            </a:r>
            <a:r>
              <a:rPr lang="cs-CZ" b="1" u="sng" dirty="0" smtClean="0"/>
              <a:t>- 7x – y – 1  </a:t>
            </a:r>
          </a:p>
          <a:p>
            <a:pPr marL="0" indent="0">
              <a:buNone/>
            </a:pPr>
            <a:endParaRPr lang="cs-CZ" b="1" u="sng" dirty="0"/>
          </a:p>
          <a:p>
            <a:r>
              <a:rPr lang="cs-CZ" b="1" dirty="0" smtClean="0"/>
              <a:t>(1,2 + 0,9k) + (1 + 0,9k) + (- 1,8k – 3,2) =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</a:t>
            </a:r>
            <a:r>
              <a:rPr lang="cs-CZ" dirty="0" smtClean="0"/>
              <a:t>= 1,2 + </a:t>
            </a:r>
            <a:r>
              <a:rPr lang="cs-CZ" u="sng" dirty="0" smtClean="0"/>
              <a:t>0,9k</a:t>
            </a:r>
            <a:r>
              <a:rPr lang="cs-CZ" dirty="0" smtClean="0"/>
              <a:t> + 1 + </a:t>
            </a:r>
            <a:r>
              <a:rPr lang="cs-CZ" u="sng" dirty="0" smtClean="0"/>
              <a:t>0,9k</a:t>
            </a:r>
            <a:r>
              <a:rPr lang="cs-CZ" dirty="0" smtClean="0"/>
              <a:t> – </a:t>
            </a:r>
            <a:r>
              <a:rPr lang="cs-CZ" u="sng" dirty="0" smtClean="0"/>
              <a:t>1,8k</a:t>
            </a:r>
            <a:r>
              <a:rPr lang="cs-CZ" dirty="0" smtClean="0"/>
              <a:t> – 3,2 = </a:t>
            </a:r>
            <a:r>
              <a:rPr lang="cs-CZ" b="1" u="sng" dirty="0" smtClean="0"/>
              <a:t>- 1</a:t>
            </a:r>
          </a:p>
          <a:p>
            <a:pPr marL="0" indent="0">
              <a:buNone/>
            </a:pPr>
            <a:endParaRPr lang="cs-CZ" sz="2800" b="1" u="sng" dirty="0"/>
          </a:p>
          <a:p>
            <a:pPr marL="0" indent="0">
              <a:buNone/>
            </a:pP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672047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10000"/>
            </a:schemeClr>
          </a:solidFill>
        </p:spPr>
        <p:txBody>
          <a:bodyPr/>
          <a:lstStyle/>
          <a:p>
            <a:r>
              <a:rPr lang="cs-CZ" spc="300" dirty="0" smtClean="0">
                <a:solidFill>
                  <a:schemeClr val="bg1"/>
                </a:solidFill>
              </a:rPr>
              <a:t>JEŠTĚ PROCVIČÍME</a:t>
            </a:r>
            <a:endParaRPr lang="cs-CZ" spc="300" dirty="0">
              <a:solidFill>
                <a:schemeClr val="bg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sz="11200" b="1" dirty="0" smtClean="0"/>
              <a:t>(0,6ab + 0,4bc – 3ac) + (-0,6bc – 0,2ab – 1,4ac -5)=  </a:t>
            </a:r>
          </a:p>
          <a:p>
            <a:pPr marL="0" indent="0">
              <a:buNone/>
            </a:pPr>
            <a:r>
              <a:rPr lang="cs-CZ" sz="11200" b="1" dirty="0" smtClean="0"/>
              <a:t>= 0,6ab </a:t>
            </a:r>
            <a:r>
              <a:rPr lang="cs-CZ" sz="11200" b="1" dirty="0"/>
              <a:t>+ 0,4bc – </a:t>
            </a:r>
            <a:r>
              <a:rPr lang="cs-CZ" sz="11200" b="1" dirty="0" smtClean="0"/>
              <a:t>3ac -0,6bc </a:t>
            </a:r>
            <a:r>
              <a:rPr lang="cs-CZ" sz="11200" b="1" dirty="0"/>
              <a:t>– 0,2ab – 1,4ac -</a:t>
            </a:r>
            <a:r>
              <a:rPr lang="cs-CZ" sz="11200" b="1" dirty="0" smtClean="0"/>
              <a:t>5 =</a:t>
            </a:r>
            <a:endParaRPr lang="cs-CZ" sz="11200" b="1" dirty="0"/>
          </a:p>
          <a:p>
            <a:pPr marL="0" indent="0">
              <a:buNone/>
            </a:pPr>
            <a:endParaRPr lang="cs-CZ" sz="11200" b="1" dirty="0" smtClean="0"/>
          </a:p>
          <a:p>
            <a:pPr marL="0" indent="0">
              <a:buNone/>
            </a:pPr>
            <a:endParaRPr lang="cs-CZ" sz="11200" b="1" dirty="0"/>
          </a:p>
          <a:p>
            <a:pPr marL="0" indent="0">
              <a:buNone/>
            </a:pPr>
            <a:r>
              <a:rPr lang="cs-CZ" sz="11200" b="1" dirty="0" smtClean="0"/>
              <a:t>= </a:t>
            </a:r>
            <a:r>
              <a:rPr lang="cs-CZ" sz="11200" b="1" u="sng" dirty="0" smtClean="0"/>
              <a:t>0,4ab – 4,4ac - 0,2bc – 5  </a:t>
            </a:r>
          </a:p>
          <a:p>
            <a:pPr marL="0" indent="0">
              <a:buNone/>
            </a:pPr>
            <a:endParaRPr lang="cs-CZ" sz="11200" b="1" u="sng" dirty="0" smtClean="0"/>
          </a:p>
          <a:p>
            <a:pPr marL="0" indent="0">
              <a:buNone/>
            </a:pPr>
            <a:endParaRPr lang="cs-CZ" sz="11200" b="1" u="sng" dirty="0"/>
          </a:p>
          <a:p>
            <a:pPr marL="0" indent="0">
              <a:buNone/>
            </a:pPr>
            <a:r>
              <a:rPr lang="cs-CZ" sz="11200" b="1" dirty="0" smtClean="0"/>
              <a:t>(3a</a:t>
            </a:r>
            <a:r>
              <a:rPr lang="cs-CZ" sz="11200" b="1" baseline="30000" dirty="0" smtClean="0"/>
              <a:t>3</a:t>
            </a:r>
            <a:r>
              <a:rPr lang="cs-CZ" sz="11200" b="1" dirty="0" smtClean="0"/>
              <a:t> + 4a</a:t>
            </a:r>
            <a:r>
              <a:rPr lang="cs-CZ" sz="11200" b="1" baseline="30000" dirty="0" smtClean="0"/>
              <a:t>2 </a:t>
            </a:r>
            <a:r>
              <a:rPr lang="cs-CZ" sz="11200" b="1" dirty="0" smtClean="0"/>
              <a:t>+ 6a – 7) + (a</a:t>
            </a:r>
            <a:r>
              <a:rPr lang="cs-CZ" sz="11200" b="1" baseline="30000" dirty="0" smtClean="0"/>
              <a:t>3</a:t>
            </a:r>
            <a:r>
              <a:rPr lang="cs-CZ" sz="11200" b="1" dirty="0" smtClean="0"/>
              <a:t> – 3a</a:t>
            </a:r>
            <a:r>
              <a:rPr lang="cs-CZ" sz="11200" b="1" baseline="30000" dirty="0" smtClean="0"/>
              <a:t>2</a:t>
            </a:r>
            <a:r>
              <a:rPr lang="cs-CZ" sz="11200" b="1" dirty="0" smtClean="0"/>
              <a:t> + 4) + (-6a</a:t>
            </a:r>
            <a:r>
              <a:rPr lang="cs-CZ" sz="11200" b="1" baseline="30000" dirty="0" smtClean="0"/>
              <a:t>3</a:t>
            </a:r>
            <a:r>
              <a:rPr lang="cs-CZ" sz="11200" b="1" dirty="0" smtClean="0"/>
              <a:t> – 5a + 5) =  </a:t>
            </a:r>
          </a:p>
          <a:p>
            <a:pPr marL="0" indent="0">
              <a:buNone/>
            </a:pPr>
            <a:r>
              <a:rPr lang="cs-CZ" sz="11200" b="1" dirty="0" smtClean="0"/>
              <a:t> = </a:t>
            </a:r>
            <a:r>
              <a:rPr lang="cs-CZ" sz="11200" b="1" u="sng" dirty="0" smtClean="0"/>
              <a:t>3a</a:t>
            </a:r>
            <a:r>
              <a:rPr lang="cs-CZ" sz="11200" b="1" u="sng" baseline="30000" dirty="0" smtClean="0"/>
              <a:t>3</a:t>
            </a:r>
            <a:r>
              <a:rPr lang="cs-CZ" sz="11200" b="1" dirty="0" smtClean="0"/>
              <a:t> </a:t>
            </a:r>
            <a:r>
              <a:rPr lang="cs-CZ" sz="11200" b="1" dirty="0"/>
              <a:t>+ </a:t>
            </a:r>
            <a:r>
              <a:rPr lang="cs-CZ" sz="11200" b="1" u="wavy" dirty="0"/>
              <a:t>4a</a:t>
            </a:r>
            <a:r>
              <a:rPr lang="cs-CZ" sz="11200" b="1" u="wavy" baseline="30000" dirty="0"/>
              <a:t>2</a:t>
            </a:r>
            <a:r>
              <a:rPr lang="cs-CZ" sz="11200" b="1" baseline="30000" dirty="0"/>
              <a:t> </a:t>
            </a:r>
            <a:r>
              <a:rPr lang="cs-CZ" sz="11200" b="1" dirty="0"/>
              <a:t>+ </a:t>
            </a:r>
            <a:r>
              <a:rPr lang="cs-CZ" sz="11200" b="1" u="dbl" dirty="0"/>
              <a:t>6a</a:t>
            </a:r>
            <a:r>
              <a:rPr lang="cs-CZ" sz="11200" b="1" dirty="0"/>
              <a:t> – </a:t>
            </a:r>
            <a:r>
              <a:rPr lang="cs-CZ" sz="11200" b="1" dirty="0" smtClean="0"/>
              <a:t>7 </a:t>
            </a:r>
            <a:r>
              <a:rPr lang="cs-CZ" sz="11200" b="1" u="sng" dirty="0"/>
              <a:t>+ </a:t>
            </a:r>
            <a:r>
              <a:rPr lang="cs-CZ" sz="11200" b="1" u="sng" dirty="0" smtClean="0"/>
              <a:t>a</a:t>
            </a:r>
            <a:r>
              <a:rPr lang="cs-CZ" sz="11200" b="1" u="sng" baseline="30000" dirty="0" smtClean="0"/>
              <a:t>3</a:t>
            </a:r>
            <a:r>
              <a:rPr lang="cs-CZ" sz="11200" b="1" u="sng" dirty="0" smtClean="0"/>
              <a:t> </a:t>
            </a:r>
            <a:r>
              <a:rPr lang="cs-CZ" sz="11200" b="1" dirty="0"/>
              <a:t>– </a:t>
            </a:r>
            <a:r>
              <a:rPr lang="cs-CZ" sz="11200" b="1" u="wavy" dirty="0"/>
              <a:t>3a</a:t>
            </a:r>
            <a:r>
              <a:rPr lang="cs-CZ" sz="11200" b="1" u="wavy" baseline="30000" dirty="0"/>
              <a:t>2</a:t>
            </a:r>
            <a:r>
              <a:rPr lang="cs-CZ" sz="11200" b="1" dirty="0"/>
              <a:t> + </a:t>
            </a:r>
            <a:r>
              <a:rPr lang="cs-CZ" sz="11200" b="1" dirty="0" smtClean="0"/>
              <a:t>4  </a:t>
            </a:r>
            <a:r>
              <a:rPr lang="cs-CZ" sz="11200" b="1" u="sng" dirty="0" smtClean="0"/>
              <a:t>- 6a</a:t>
            </a:r>
            <a:r>
              <a:rPr lang="cs-CZ" sz="11200" b="1" u="sng" baseline="30000" dirty="0" smtClean="0"/>
              <a:t>3</a:t>
            </a:r>
            <a:r>
              <a:rPr lang="cs-CZ" sz="11200" b="1" u="sng" dirty="0" smtClean="0"/>
              <a:t> </a:t>
            </a:r>
            <a:r>
              <a:rPr lang="cs-CZ" sz="11200" b="1" dirty="0"/>
              <a:t>– </a:t>
            </a:r>
            <a:r>
              <a:rPr lang="cs-CZ" sz="11200" b="1" u="dbl" dirty="0"/>
              <a:t>5a</a:t>
            </a:r>
            <a:r>
              <a:rPr lang="cs-CZ" sz="11200" b="1" dirty="0"/>
              <a:t> </a:t>
            </a:r>
            <a:r>
              <a:rPr lang="cs-CZ" sz="11200" b="1" dirty="0" smtClean="0"/>
              <a:t> + 5 =  </a:t>
            </a:r>
          </a:p>
          <a:p>
            <a:pPr marL="0" indent="0">
              <a:buNone/>
            </a:pPr>
            <a:r>
              <a:rPr lang="cs-CZ" sz="11200" b="1" dirty="0" smtClean="0"/>
              <a:t> = -</a:t>
            </a:r>
            <a:r>
              <a:rPr lang="cs-CZ" sz="11200" b="1" u="sng" dirty="0" smtClean="0"/>
              <a:t> 2a</a:t>
            </a:r>
            <a:r>
              <a:rPr lang="cs-CZ" sz="11200" b="1" u="sng" baseline="30000" dirty="0" smtClean="0"/>
              <a:t>3</a:t>
            </a:r>
            <a:r>
              <a:rPr lang="cs-CZ" sz="11200" b="1" u="sng" dirty="0" smtClean="0"/>
              <a:t> + a</a:t>
            </a:r>
            <a:r>
              <a:rPr lang="cs-CZ" sz="11200" b="1" u="sng" baseline="30000" dirty="0" smtClean="0"/>
              <a:t>2 </a:t>
            </a:r>
            <a:r>
              <a:rPr lang="cs-CZ" sz="11200" b="1" u="sng" dirty="0" smtClean="0"/>
              <a:t>+ a – 2 </a:t>
            </a:r>
            <a:endParaRPr lang="cs-CZ" sz="11200" b="1" u="sng" dirty="0"/>
          </a:p>
          <a:p>
            <a:pPr marL="0" indent="0">
              <a:buNone/>
            </a:pPr>
            <a:endParaRPr lang="cs-CZ" sz="11200" b="1" dirty="0" smtClean="0"/>
          </a:p>
          <a:p>
            <a:pPr marL="0" indent="0">
              <a:buNone/>
            </a:pPr>
            <a:r>
              <a:rPr lang="cs-CZ" sz="11200" b="1" dirty="0" smtClean="0"/>
              <a:t> </a:t>
            </a:r>
          </a:p>
          <a:p>
            <a:pPr marL="0" indent="0">
              <a:buNone/>
            </a:pPr>
            <a:endParaRPr lang="cs-CZ" sz="2800" b="1" dirty="0"/>
          </a:p>
        </p:txBody>
      </p:sp>
      <p:sp>
        <p:nvSpPr>
          <p:cNvPr id="7" name="Levá jednoduchá závorka 6"/>
          <p:cNvSpPr/>
          <p:nvPr/>
        </p:nvSpPr>
        <p:spPr>
          <a:xfrm rot="16200000">
            <a:off x="2861810" y="746702"/>
            <a:ext cx="540060" cy="4176464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Levá jednoduchá závorka 7"/>
          <p:cNvSpPr/>
          <p:nvPr/>
        </p:nvSpPr>
        <p:spPr>
          <a:xfrm rot="16200000">
            <a:off x="3176845" y="1871827"/>
            <a:ext cx="270029" cy="1656184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Levá jednoduchá závorka 8"/>
          <p:cNvSpPr/>
          <p:nvPr/>
        </p:nvSpPr>
        <p:spPr>
          <a:xfrm rot="16200000">
            <a:off x="4756212" y="1092930"/>
            <a:ext cx="360042" cy="3303985"/>
          </a:xfrm>
          <a:prstGeom prst="lef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5161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10000"/>
            </a:schemeClr>
          </a:solidFill>
        </p:spPr>
        <p:txBody>
          <a:bodyPr>
            <a:normAutofit/>
          </a:bodyPr>
          <a:lstStyle/>
          <a:p>
            <a:r>
              <a:rPr lang="cs-CZ" sz="5400" b="1" spc="300" dirty="0" smtClean="0">
                <a:solidFill>
                  <a:schemeClr val="bg1"/>
                </a:solidFill>
              </a:rPr>
              <a:t>VYPOČÍTEJ SÁM</a:t>
            </a:r>
            <a:endParaRPr lang="cs-CZ" sz="5400" b="1" spc="300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b="1" dirty="0" smtClean="0"/>
              <a:t>(3a + 2b) + (3a + 1) + ( 4b – 6) – 7 =  </a:t>
            </a:r>
          </a:p>
          <a:p>
            <a:pPr marL="0" indent="0">
              <a:buNone/>
            </a:pPr>
            <a:endParaRPr lang="cs-CZ" sz="4000" b="1" dirty="0"/>
          </a:p>
          <a:p>
            <a:pPr marL="0" indent="0">
              <a:buNone/>
            </a:pPr>
            <a:r>
              <a:rPr lang="cs-CZ" b="1" u="sng" dirty="0" smtClean="0"/>
              <a:t>Zvol správný výsledek: </a:t>
            </a:r>
          </a:p>
          <a:p>
            <a:pPr>
              <a:buFont typeface="Wingdings" pitchFamily="2" charset="2"/>
              <a:buChar char="v"/>
            </a:pPr>
            <a:r>
              <a:rPr lang="cs-CZ" sz="4000" b="1" dirty="0" smtClean="0"/>
              <a:t> 6a + 6b – 10</a:t>
            </a:r>
          </a:p>
          <a:p>
            <a:pPr>
              <a:buFont typeface="Wingdings" pitchFamily="2" charset="2"/>
              <a:buChar char="v"/>
            </a:pPr>
            <a:r>
              <a:rPr lang="cs-CZ" sz="4000" b="1" dirty="0"/>
              <a:t> </a:t>
            </a:r>
            <a:r>
              <a:rPr lang="cs-CZ" sz="4000" b="1" dirty="0" smtClean="0"/>
              <a:t>6a + 6b – 12</a:t>
            </a:r>
          </a:p>
          <a:p>
            <a:pPr>
              <a:buFont typeface="Wingdings" pitchFamily="2" charset="2"/>
              <a:buChar char="v"/>
            </a:pPr>
            <a:r>
              <a:rPr lang="cs-CZ" sz="4000" b="1" dirty="0"/>
              <a:t> </a:t>
            </a:r>
            <a:r>
              <a:rPr lang="cs-CZ" sz="4000" b="1" dirty="0" smtClean="0"/>
              <a:t>6a + 6b – 11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510824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10000"/>
            </a:schemeClr>
          </a:solidFill>
        </p:spPr>
        <p:txBody>
          <a:bodyPr>
            <a:normAutofit/>
          </a:bodyPr>
          <a:lstStyle/>
          <a:p>
            <a:r>
              <a:rPr lang="cs-CZ" sz="5400" b="1" spc="300" dirty="0" smtClean="0">
                <a:solidFill>
                  <a:schemeClr val="bg1"/>
                </a:solidFill>
              </a:rPr>
              <a:t>VYPOČÍTEJ SÁM</a:t>
            </a:r>
            <a:endParaRPr lang="cs-CZ" sz="5400" b="1" spc="300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(5xy – 3xy</a:t>
            </a:r>
            <a:r>
              <a:rPr lang="cs-CZ" sz="2800" b="1" baseline="30000" dirty="0" smtClean="0"/>
              <a:t>2</a:t>
            </a:r>
            <a:r>
              <a:rPr lang="cs-CZ" sz="2800" b="1" dirty="0" smtClean="0"/>
              <a:t> – 8 x</a:t>
            </a:r>
            <a:r>
              <a:rPr lang="cs-CZ" sz="2800" b="1" baseline="30000" dirty="0" smtClean="0"/>
              <a:t>2</a:t>
            </a:r>
            <a:r>
              <a:rPr lang="cs-CZ" sz="2800" b="1" dirty="0" smtClean="0"/>
              <a:t>y) + ( 2xy + 5xy</a:t>
            </a:r>
            <a:r>
              <a:rPr lang="cs-CZ" sz="2800" b="1" baseline="30000" dirty="0" smtClean="0"/>
              <a:t>2</a:t>
            </a:r>
            <a:r>
              <a:rPr lang="cs-CZ" sz="2800" b="1" dirty="0" smtClean="0"/>
              <a:t>) + (6x</a:t>
            </a:r>
            <a:r>
              <a:rPr lang="cs-CZ" sz="2800" b="1" baseline="30000" dirty="0" smtClean="0"/>
              <a:t>2</a:t>
            </a:r>
            <a:r>
              <a:rPr lang="cs-CZ" sz="2800" b="1" dirty="0" smtClean="0"/>
              <a:t>y – 7xy) =  </a:t>
            </a:r>
          </a:p>
          <a:p>
            <a:pPr marL="0" indent="0">
              <a:buNone/>
            </a:pPr>
            <a:endParaRPr lang="cs-CZ" sz="2800" b="1" dirty="0" smtClean="0"/>
          </a:p>
          <a:p>
            <a:pPr marL="0" indent="0">
              <a:buNone/>
            </a:pPr>
            <a:endParaRPr lang="cs-CZ" sz="2800" b="1" dirty="0"/>
          </a:p>
          <a:p>
            <a:pPr marL="0" indent="0">
              <a:buNone/>
            </a:pPr>
            <a:r>
              <a:rPr lang="cs-CZ" sz="2800" b="1" u="sng" dirty="0" smtClean="0"/>
              <a:t>Správná odpověď je: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 smtClean="0"/>
              <a:t>  2xy</a:t>
            </a:r>
            <a:r>
              <a:rPr lang="cs-CZ" sz="2800" b="1" baseline="30000" dirty="0" smtClean="0"/>
              <a:t>2</a:t>
            </a:r>
            <a:r>
              <a:rPr lang="cs-CZ" sz="2800" b="1" dirty="0"/>
              <a:t> </a:t>
            </a:r>
            <a:r>
              <a:rPr lang="cs-CZ" sz="2800" b="1" dirty="0" smtClean="0"/>
              <a:t>+ 2x</a:t>
            </a:r>
            <a:r>
              <a:rPr lang="cs-CZ" sz="2800" b="1" baseline="30000" dirty="0" smtClean="0"/>
              <a:t>2</a:t>
            </a:r>
            <a:r>
              <a:rPr lang="cs-CZ" sz="2800" b="1" dirty="0" smtClean="0"/>
              <a:t>y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/>
              <a:t> </a:t>
            </a:r>
            <a:r>
              <a:rPr lang="cs-CZ" sz="2800" b="1" dirty="0" smtClean="0"/>
              <a:t> 3xy + 2xy</a:t>
            </a:r>
            <a:r>
              <a:rPr lang="cs-CZ" sz="2800" b="1" baseline="30000" dirty="0" smtClean="0"/>
              <a:t>2</a:t>
            </a:r>
            <a:r>
              <a:rPr lang="cs-CZ" sz="2800" b="1" dirty="0" smtClean="0"/>
              <a:t> </a:t>
            </a:r>
            <a:r>
              <a:rPr lang="cs-CZ" sz="2800" b="1" dirty="0"/>
              <a:t>+ </a:t>
            </a:r>
            <a:r>
              <a:rPr lang="cs-CZ" sz="2800" b="1" dirty="0" smtClean="0"/>
              <a:t>2x</a:t>
            </a:r>
            <a:r>
              <a:rPr lang="cs-CZ" sz="2800" b="1" baseline="30000" dirty="0" smtClean="0"/>
              <a:t>2</a:t>
            </a:r>
            <a:r>
              <a:rPr lang="cs-CZ" sz="2800" b="1" dirty="0" smtClean="0"/>
              <a:t>y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/>
              <a:t> </a:t>
            </a:r>
            <a:r>
              <a:rPr lang="cs-CZ" sz="2800" b="1" dirty="0" smtClean="0"/>
              <a:t> 5xy + </a:t>
            </a:r>
            <a:r>
              <a:rPr lang="cs-CZ" sz="2800" b="1" dirty="0"/>
              <a:t>2xy</a:t>
            </a:r>
            <a:r>
              <a:rPr lang="cs-CZ" sz="2800" b="1" baseline="30000" dirty="0"/>
              <a:t>2</a:t>
            </a:r>
            <a:r>
              <a:rPr lang="cs-CZ" sz="2800" b="1" dirty="0"/>
              <a:t> + 2x</a:t>
            </a:r>
            <a:r>
              <a:rPr lang="cs-CZ" sz="2800" b="1" baseline="30000" dirty="0"/>
              <a:t>2</a:t>
            </a:r>
            <a:r>
              <a:rPr lang="cs-CZ" sz="2800" b="1" dirty="0"/>
              <a:t>y</a:t>
            </a:r>
          </a:p>
          <a:p>
            <a:pPr>
              <a:buFont typeface="Wingdings" pitchFamily="2" charset="2"/>
              <a:buChar char="Ø"/>
            </a:pPr>
            <a:r>
              <a:rPr lang="cs-CZ" sz="2800" b="1" dirty="0" smtClean="0"/>
              <a:t>  2xy</a:t>
            </a:r>
            <a:r>
              <a:rPr lang="cs-CZ" sz="2800" b="1" baseline="30000" dirty="0" smtClean="0"/>
              <a:t>2</a:t>
            </a:r>
            <a:r>
              <a:rPr lang="cs-CZ" sz="2800" b="1" dirty="0" smtClean="0"/>
              <a:t> – 2x</a:t>
            </a:r>
            <a:r>
              <a:rPr lang="cs-CZ" sz="2800" b="1" baseline="30000" dirty="0" smtClean="0"/>
              <a:t>2</a:t>
            </a:r>
            <a:r>
              <a:rPr lang="cs-CZ" sz="2800" b="1" dirty="0" smtClean="0"/>
              <a:t>y</a:t>
            </a:r>
          </a:p>
          <a:p>
            <a:pPr marL="0" indent="0">
              <a:buNone/>
            </a:pP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4108704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490</Words>
  <Application>Microsoft Office PowerPoint</Application>
  <PresentationFormat>Předvádění na obrazovce (4:3)</PresentationFormat>
  <Paragraphs>74</Paragraphs>
  <Slides>8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sady Office</vt:lpstr>
      <vt:lpstr>Prezentace aplikace Microsoft PowerPoint</vt:lpstr>
      <vt:lpstr>Prezentace aplikace PowerPoint</vt:lpstr>
      <vt:lpstr>MNOHOČLENY – SČÍTÁNÍ </vt:lpstr>
      <vt:lpstr>S Č Í T Á N Í</vt:lpstr>
      <vt:lpstr>POSTUP PŘI SČÍTÁNÍ</vt:lpstr>
      <vt:lpstr>PROCVIČÍME</vt:lpstr>
      <vt:lpstr>JEŠTĚ PROCVIČÍME</vt:lpstr>
      <vt:lpstr>VYPOČÍTEJ SÁM</vt:lpstr>
      <vt:lpstr>VYPOČÍTEJ SÁM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MNOHOČLENY – SČÍTÁNÍ A ODČÍTÁNÍ</dc:title>
  <dc:creator>OEM</dc:creator>
  <cp:lastModifiedBy>OEM</cp:lastModifiedBy>
  <cp:revision>22</cp:revision>
  <dcterms:created xsi:type="dcterms:W3CDTF">2011-07-13T15:32:34Z</dcterms:created>
  <dcterms:modified xsi:type="dcterms:W3CDTF">2011-08-20T13:31:25Z</dcterms:modified>
</cp:coreProperties>
</file>