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3" r:id="rId2"/>
    <p:sldId id="256" r:id="rId3"/>
    <p:sldId id="257" r:id="rId4"/>
    <p:sldId id="258" r:id="rId5"/>
    <p:sldId id="262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5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4D15EA-E098-44B9-ADDD-B3810C0DAC88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C198A8-28B2-4B81-A8AE-5610D33C7E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98448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C198A8-28B2-4B81-A8AE-5610D33C7ECC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89485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20.8.2011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17279281"/>
              </p:ext>
            </p:extLst>
          </p:nvPr>
        </p:nvGraphicFramePr>
        <p:xfrm>
          <a:off x="2286000" y="1714500"/>
          <a:ext cx="4570413" cy="34274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Prezentace" r:id="rId3" imgW="4570501" imgH="3427618" progId="PowerPoint.Show.12">
                  <p:embed/>
                </p:oleObj>
              </mc:Choice>
              <mc:Fallback>
                <p:oleObj name="Prezentace" r:id="rId3" imgW="4570501" imgH="3427618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286000" y="1714500"/>
                        <a:ext cx="4570413" cy="34274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136230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</a:rPr>
              <a:t>MNOHOČLENY - ODČÍTÁNÍ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(6a + 4b) – (8a – 6b +5) =  </a:t>
            </a:r>
          </a:p>
          <a:p>
            <a:pPr marL="0" indent="0">
              <a:buNone/>
            </a:pPr>
            <a:r>
              <a:rPr lang="cs-CZ" sz="1800" i="1" dirty="0" smtClean="0"/>
              <a:t>ODČÍTÁNÍ TROJČLENU OD DVOJČLENU</a:t>
            </a:r>
            <a:endParaRPr lang="cs-CZ" sz="1800" i="1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(7x – 4z</a:t>
            </a:r>
            <a:r>
              <a:rPr lang="cs-CZ" b="1" baseline="30000" dirty="0" smtClean="0"/>
              <a:t>2</a:t>
            </a:r>
            <a:r>
              <a:rPr lang="cs-CZ" b="1" dirty="0" smtClean="0"/>
              <a:t> + 5z) – (6x + 7z) = </a:t>
            </a:r>
          </a:p>
          <a:p>
            <a:pPr marL="0" indent="0">
              <a:buNone/>
            </a:pPr>
            <a:r>
              <a:rPr lang="cs-CZ" sz="1800" i="1" dirty="0" smtClean="0"/>
              <a:t>ODČÍTÁNÍ DVOJČLENU OD TROJČLENU</a:t>
            </a:r>
            <a:endParaRPr lang="cs-CZ" sz="1800" i="1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Prezentace </a:t>
            </a:r>
            <a:r>
              <a:rPr lang="cs-CZ" b="1" smtClean="0"/>
              <a:t>je zaměřená </a:t>
            </a:r>
            <a:r>
              <a:rPr lang="cs-CZ" b="1" dirty="0" smtClean="0"/>
              <a:t>na výklad a procvičení odčítání mnohočlenů.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sz="1400" dirty="0" smtClean="0"/>
              <a:t>Autor: Mgr. Věra Benáková, 2. ZŠ Dobříš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654640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6000" b="1" spc="300" dirty="0" smtClean="0">
                <a:solidFill>
                  <a:schemeClr val="bg1"/>
                </a:solidFill>
              </a:rPr>
              <a:t>OPAČNÝ MNOHOČLEN</a:t>
            </a:r>
            <a:endParaRPr lang="cs-CZ" sz="6000" b="1" spc="300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solidFill>
                <a:schemeClr val="accent4">
                  <a:lumMod val="20000"/>
                  <a:lumOff val="80000"/>
                </a:schemeClr>
              </a:solidFill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cs-CZ" u="sng" dirty="0" smtClean="0"/>
                  <a:t>Opačná čísla:</a:t>
                </a:r>
              </a:p>
              <a:p>
                <a:pPr marL="0" indent="0">
                  <a:buNone/>
                </a:pPr>
                <a:r>
                  <a:rPr lang="cs-CZ" dirty="0" smtClean="0"/>
                  <a:t>5 a -5;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3 </m:t>
                        </m:r>
                      </m:den>
                    </m:f>
                  </m:oMath>
                </a14:m>
                <a:r>
                  <a:rPr lang="cs-CZ" dirty="0" smtClean="0"/>
                  <a:t> a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 ;</m:t>
                    </m:r>
                  </m:oMath>
                </a14:m>
                <a:r>
                  <a:rPr lang="cs-CZ" dirty="0" smtClean="0"/>
                  <a:t> 1,2 a -1,2</a:t>
                </a: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u="sng" dirty="0" smtClean="0"/>
                  <a:t>Opačné výrazy:</a:t>
                </a:r>
                <a:endParaRPr lang="cs-CZ" u="sng" dirty="0"/>
              </a:p>
              <a:p>
                <a:pPr marL="0" indent="0">
                  <a:buNone/>
                </a:pPr>
                <a:r>
                  <a:rPr lang="cs-CZ" dirty="0" smtClean="0"/>
                  <a:t> 2x a -2x;    3xy a -3xy  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b="1" dirty="0" smtClean="0"/>
                  <a:t>Sečtu-li opačná čísla, výrazy i mnohočleny, dostanu číslo 0.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 rotWithShape="1">
                <a:blip r:embed="rId2"/>
                <a:stretch>
                  <a:fillRect l="-3017" t="-21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/>
              <a:t>Opačný mnohočlen utvoříme tak, že změníme v daném mnohočlenu znaménka všech členů.</a:t>
            </a:r>
          </a:p>
          <a:p>
            <a:pPr marL="0" indent="0">
              <a:buNone/>
            </a:pPr>
            <a:endParaRPr lang="cs-CZ" b="1" u="sng" dirty="0" smtClean="0"/>
          </a:p>
          <a:p>
            <a:pPr marL="0" indent="0">
              <a:buNone/>
            </a:pPr>
            <a:r>
              <a:rPr lang="cs-CZ" i="1" u="sng" dirty="0" smtClean="0"/>
              <a:t>Mnohočlen:</a:t>
            </a:r>
          </a:p>
          <a:p>
            <a:pPr marL="0" indent="0" algn="ctr">
              <a:buNone/>
            </a:pPr>
            <a:r>
              <a:rPr lang="cs-CZ" b="1" dirty="0" smtClean="0"/>
              <a:t>6a +  2ab - 3b – 4  </a:t>
            </a:r>
          </a:p>
          <a:p>
            <a:pPr marL="0" indent="0" algn="ctr">
              <a:buNone/>
            </a:pPr>
            <a:endParaRPr lang="cs-CZ" b="1" dirty="0"/>
          </a:p>
          <a:p>
            <a:pPr marL="0" indent="0">
              <a:buNone/>
            </a:pPr>
            <a:r>
              <a:rPr lang="cs-CZ" i="1" u="sng" dirty="0" smtClean="0"/>
              <a:t>Opačný mnohočlen: 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- 6a – 2ab + 3b + 4</a:t>
            </a:r>
          </a:p>
        </p:txBody>
      </p:sp>
    </p:spTree>
    <p:extLst>
      <p:ext uri="{BB962C8B-B14F-4D97-AF65-F5344CB8AC3E}">
        <p14:creationId xmlns:p14="http://schemas.microsoft.com/office/powerpoint/2010/main" val="281862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bg1"/>
                </a:solidFill>
              </a:rPr>
              <a:t>POSTUP PŘI ODČÍTÁNÍ</a:t>
            </a:r>
            <a:endParaRPr lang="cs-CZ" sz="60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(4x – 3y + 5) – (5x – 2y +6)= 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 = </a:t>
            </a:r>
            <a:r>
              <a:rPr lang="cs-CZ" sz="2400" b="1" u="dbl" dirty="0" smtClean="0"/>
              <a:t>4x</a:t>
            </a:r>
            <a:r>
              <a:rPr lang="cs-CZ" sz="2400" b="1" dirty="0" smtClean="0"/>
              <a:t> – </a:t>
            </a:r>
            <a:r>
              <a:rPr lang="cs-CZ" sz="2400" b="1" u="dotted" dirty="0" smtClean="0"/>
              <a:t>3y</a:t>
            </a:r>
            <a:r>
              <a:rPr lang="cs-CZ" sz="2400" b="1" dirty="0" smtClean="0"/>
              <a:t> + 5 – </a:t>
            </a:r>
            <a:r>
              <a:rPr lang="cs-CZ" sz="2400" b="1" u="dbl" dirty="0" smtClean="0"/>
              <a:t>5x </a:t>
            </a:r>
            <a:r>
              <a:rPr lang="cs-CZ" sz="2400" b="1" dirty="0" smtClean="0"/>
              <a:t>+ </a:t>
            </a:r>
            <a:r>
              <a:rPr lang="cs-CZ" sz="2400" b="1" u="dotted" dirty="0" smtClean="0"/>
              <a:t>2y </a:t>
            </a:r>
            <a:r>
              <a:rPr lang="cs-CZ" sz="2400" b="1" dirty="0" smtClean="0"/>
              <a:t>– 6 =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  =  </a:t>
            </a:r>
            <a:r>
              <a:rPr lang="cs-CZ" sz="2400" b="1" u="sng" dirty="0" smtClean="0"/>
              <a:t>-  x – y – 1 </a:t>
            </a:r>
            <a:endParaRPr lang="cs-CZ" sz="2400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628800"/>
            <a:ext cx="4038600" cy="4525963"/>
          </a:xfrm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/>
              <a:t>Závorky odstraníme vytvořením opačného mnohočlenu</a:t>
            </a:r>
          </a:p>
          <a:p>
            <a:pPr marL="0" indent="0">
              <a:buNone/>
            </a:pPr>
            <a:r>
              <a:rPr lang="cs-CZ" b="1" dirty="0" smtClean="0"/>
              <a:t>   </a:t>
            </a:r>
            <a:r>
              <a:rPr lang="cs-CZ" sz="2000" i="1" dirty="0"/>
              <a:t>(mínus před závorkou znamená</a:t>
            </a:r>
            <a:endParaRPr lang="cs-CZ" sz="2000" b="1" dirty="0" smtClean="0"/>
          </a:p>
          <a:p>
            <a:pPr marL="0" indent="0">
              <a:buNone/>
            </a:pPr>
            <a:r>
              <a:rPr lang="cs-CZ" sz="2000" i="1" dirty="0" smtClean="0"/>
              <a:t>    změnit všechna znaménka uvnitř).  </a:t>
            </a:r>
          </a:p>
          <a:p>
            <a:r>
              <a:rPr lang="cs-CZ" b="1" dirty="0" smtClean="0"/>
              <a:t>Sečteme všechny členy, které mají stejné proměnné ve stejných mocninách.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775523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5400" b="1" spc="300" dirty="0" smtClean="0">
                <a:solidFill>
                  <a:schemeClr val="bg1"/>
                </a:solidFill>
              </a:rPr>
              <a:t>PROCVIČÍME</a:t>
            </a:r>
            <a:endParaRPr lang="cs-CZ" sz="5400" b="1" spc="300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20000"/>
              <a:lumOff val="80000"/>
            </a:schemeClr>
          </a:solidFill>
        </p:spPr>
        <p:txBody>
          <a:bodyPr>
            <a:normAutofit fontScale="92500"/>
          </a:bodyPr>
          <a:lstStyle/>
          <a:p>
            <a:r>
              <a:rPr lang="cs-CZ" b="1" dirty="0" smtClean="0"/>
              <a:t>6x + (-3x) – (-5 – x) - 8 + (2x – 4) – (4x – 5) =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</a:t>
            </a:r>
            <a:r>
              <a:rPr lang="cs-CZ" dirty="0" smtClean="0"/>
              <a:t>= </a:t>
            </a:r>
            <a:r>
              <a:rPr lang="cs-CZ" u="sng" dirty="0" smtClean="0"/>
              <a:t>6x</a:t>
            </a:r>
            <a:r>
              <a:rPr lang="cs-CZ" dirty="0" smtClean="0"/>
              <a:t> – </a:t>
            </a:r>
            <a:r>
              <a:rPr lang="cs-CZ" u="sng" dirty="0" smtClean="0"/>
              <a:t>3x</a:t>
            </a:r>
            <a:r>
              <a:rPr lang="cs-CZ" dirty="0" smtClean="0"/>
              <a:t> + 5 + </a:t>
            </a:r>
            <a:r>
              <a:rPr lang="cs-CZ" u="sng" dirty="0" smtClean="0"/>
              <a:t>x</a:t>
            </a:r>
            <a:r>
              <a:rPr lang="cs-CZ" dirty="0" smtClean="0"/>
              <a:t> - 8 + </a:t>
            </a:r>
            <a:r>
              <a:rPr lang="cs-CZ" u="sng" dirty="0" smtClean="0"/>
              <a:t>2x</a:t>
            </a:r>
            <a:r>
              <a:rPr lang="cs-CZ" dirty="0" smtClean="0"/>
              <a:t> – 4 – </a:t>
            </a:r>
            <a:r>
              <a:rPr lang="cs-CZ" u="sng" dirty="0" smtClean="0"/>
              <a:t>4x</a:t>
            </a:r>
            <a:r>
              <a:rPr lang="cs-CZ" dirty="0" smtClean="0"/>
              <a:t> + 5 </a:t>
            </a:r>
            <a:r>
              <a:rPr lang="cs-CZ" b="1" dirty="0" smtClean="0"/>
              <a:t>= </a:t>
            </a:r>
            <a:r>
              <a:rPr lang="cs-CZ" b="1" u="sng" dirty="0" smtClean="0"/>
              <a:t>2x – 2</a:t>
            </a:r>
          </a:p>
          <a:p>
            <a:pPr marL="0" indent="0">
              <a:buNone/>
            </a:pPr>
            <a:endParaRPr lang="cs-CZ" b="1" u="sng" dirty="0"/>
          </a:p>
          <a:p>
            <a:r>
              <a:rPr lang="cs-CZ" b="1" dirty="0" smtClean="0"/>
              <a:t>(-3a – 2b) – (-4a + 3b + 4) – (2a – 3b + 6) + 7 =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</a:t>
            </a:r>
            <a:r>
              <a:rPr lang="cs-CZ" sz="2600" dirty="0" smtClean="0"/>
              <a:t>=</a:t>
            </a:r>
            <a:r>
              <a:rPr lang="cs-CZ" sz="2600" b="1" dirty="0" smtClean="0"/>
              <a:t> </a:t>
            </a:r>
            <a:r>
              <a:rPr lang="cs-CZ" sz="2600" dirty="0" smtClean="0"/>
              <a:t>- </a:t>
            </a:r>
            <a:r>
              <a:rPr lang="cs-CZ" sz="2600" u="sng" dirty="0" smtClean="0"/>
              <a:t>3a</a:t>
            </a:r>
            <a:r>
              <a:rPr lang="cs-CZ" sz="2600" dirty="0" smtClean="0"/>
              <a:t> – </a:t>
            </a:r>
            <a:r>
              <a:rPr lang="cs-CZ" sz="2600" u="wavy" dirty="0" smtClean="0"/>
              <a:t>2b </a:t>
            </a:r>
            <a:r>
              <a:rPr lang="cs-CZ" sz="2600" dirty="0" smtClean="0"/>
              <a:t>+ </a:t>
            </a:r>
            <a:r>
              <a:rPr lang="cs-CZ" sz="2600" u="sng" dirty="0" smtClean="0"/>
              <a:t>4a </a:t>
            </a:r>
            <a:r>
              <a:rPr lang="cs-CZ" sz="2600" dirty="0" smtClean="0"/>
              <a:t>– </a:t>
            </a:r>
            <a:r>
              <a:rPr lang="cs-CZ" sz="2600" u="wavy" dirty="0" smtClean="0"/>
              <a:t>3b</a:t>
            </a:r>
            <a:r>
              <a:rPr lang="cs-CZ" sz="2600" dirty="0" smtClean="0"/>
              <a:t> – 4 – </a:t>
            </a:r>
            <a:r>
              <a:rPr lang="cs-CZ" sz="2600" u="sng" dirty="0" smtClean="0"/>
              <a:t>2a</a:t>
            </a:r>
            <a:r>
              <a:rPr lang="cs-CZ" sz="2600" dirty="0" smtClean="0"/>
              <a:t> + </a:t>
            </a:r>
            <a:r>
              <a:rPr lang="cs-CZ" sz="2600" u="wavy" dirty="0" smtClean="0"/>
              <a:t>3b</a:t>
            </a:r>
            <a:r>
              <a:rPr lang="cs-CZ" sz="2600" dirty="0" smtClean="0"/>
              <a:t> – 6 + 7 =</a:t>
            </a:r>
            <a:r>
              <a:rPr lang="cs-CZ" b="1" dirty="0" smtClean="0"/>
              <a:t> -</a:t>
            </a:r>
            <a:r>
              <a:rPr lang="cs-CZ" b="1" u="sng" dirty="0" smtClean="0"/>
              <a:t> a – 2b – </a:t>
            </a:r>
            <a:r>
              <a:rPr lang="cs-CZ" b="1" u="sng" smtClean="0"/>
              <a:t>3  </a:t>
            </a:r>
          </a:p>
          <a:p>
            <a:pPr marL="0" indent="0">
              <a:buNone/>
            </a:pPr>
            <a:endParaRPr lang="cs-CZ" b="1" u="sng" dirty="0" smtClean="0"/>
          </a:p>
          <a:p>
            <a:r>
              <a:rPr lang="cs-CZ" b="1" dirty="0" smtClean="0"/>
              <a:t>- 1,4x – (+ 1,8x – 2,4) – 1,6x – (- 2x + 1,2) =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= </a:t>
            </a:r>
            <a:r>
              <a:rPr lang="cs-CZ" dirty="0" smtClean="0"/>
              <a:t>- </a:t>
            </a:r>
            <a:r>
              <a:rPr lang="cs-CZ" u="sng" dirty="0" smtClean="0"/>
              <a:t>1,4x</a:t>
            </a:r>
            <a:r>
              <a:rPr lang="cs-CZ" dirty="0" smtClean="0"/>
              <a:t> – </a:t>
            </a:r>
            <a:r>
              <a:rPr lang="cs-CZ" u="sng" dirty="0" smtClean="0"/>
              <a:t>1,8x</a:t>
            </a:r>
            <a:r>
              <a:rPr lang="cs-CZ" dirty="0" smtClean="0"/>
              <a:t> + 2,4 – </a:t>
            </a:r>
            <a:r>
              <a:rPr lang="cs-CZ" u="sng" dirty="0" smtClean="0"/>
              <a:t>1,6x</a:t>
            </a:r>
            <a:r>
              <a:rPr lang="cs-CZ" dirty="0" smtClean="0"/>
              <a:t> + </a:t>
            </a:r>
            <a:r>
              <a:rPr lang="cs-CZ" u="sng" dirty="0" smtClean="0"/>
              <a:t>2x </a:t>
            </a:r>
            <a:r>
              <a:rPr lang="cs-CZ" dirty="0" smtClean="0"/>
              <a:t>– 1,2 =</a:t>
            </a:r>
            <a:r>
              <a:rPr lang="cs-CZ" b="1" dirty="0" smtClean="0"/>
              <a:t> </a:t>
            </a:r>
            <a:r>
              <a:rPr lang="cs-CZ" b="1" u="sng" dirty="0" smtClean="0"/>
              <a:t>- 2,8x + 1,2 </a:t>
            </a:r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146682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</a:rPr>
              <a:t>JEŠTĚ PROCVIČÍME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b="1" dirty="0" smtClean="0"/>
              <a:t>(4a – b) – ( 2a + 3b – 8) – (- 3a + 4b – 5) – 7 =</a:t>
            </a:r>
          </a:p>
          <a:p>
            <a:pPr marL="0" indent="0">
              <a:buNone/>
            </a:pPr>
            <a:r>
              <a:rPr lang="cs-CZ" b="1" dirty="0" smtClean="0"/>
              <a:t> = </a:t>
            </a:r>
            <a:r>
              <a:rPr lang="cs-CZ" b="1" u="sng" dirty="0" smtClean="0"/>
              <a:t>4a</a:t>
            </a:r>
            <a:r>
              <a:rPr lang="cs-CZ" b="1" dirty="0" smtClean="0"/>
              <a:t> – </a:t>
            </a:r>
            <a:r>
              <a:rPr lang="cs-CZ" b="1" u="wavy" dirty="0" smtClean="0"/>
              <a:t>b</a:t>
            </a:r>
            <a:r>
              <a:rPr lang="cs-CZ" b="1" dirty="0" smtClean="0"/>
              <a:t> – </a:t>
            </a:r>
            <a:r>
              <a:rPr lang="cs-CZ" b="1" u="sng" dirty="0" smtClean="0"/>
              <a:t>2a </a:t>
            </a:r>
            <a:r>
              <a:rPr lang="cs-CZ" b="1" dirty="0" smtClean="0"/>
              <a:t>– </a:t>
            </a:r>
            <a:r>
              <a:rPr lang="cs-CZ" b="1" u="wavy" dirty="0" smtClean="0"/>
              <a:t>3b</a:t>
            </a:r>
            <a:r>
              <a:rPr lang="cs-CZ" b="1" dirty="0" smtClean="0"/>
              <a:t> + 8 + </a:t>
            </a:r>
            <a:r>
              <a:rPr lang="cs-CZ" b="1" u="sng" dirty="0" smtClean="0"/>
              <a:t>3a</a:t>
            </a:r>
            <a:r>
              <a:rPr lang="cs-CZ" b="1" dirty="0" smtClean="0"/>
              <a:t> – </a:t>
            </a:r>
            <a:r>
              <a:rPr lang="cs-CZ" b="1" u="wavy" dirty="0" smtClean="0"/>
              <a:t>4b</a:t>
            </a:r>
            <a:r>
              <a:rPr lang="cs-CZ" b="1" dirty="0" smtClean="0"/>
              <a:t> + 5 – 7 =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= </a:t>
            </a:r>
            <a:r>
              <a:rPr lang="cs-CZ" b="1" u="sng" dirty="0" smtClean="0"/>
              <a:t>5a – 8b + 6  </a:t>
            </a:r>
          </a:p>
          <a:p>
            <a:pPr marL="0" indent="0">
              <a:buNone/>
            </a:pPr>
            <a:r>
              <a:rPr lang="cs-CZ" sz="2000" i="1" dirty="0" smtClean="0"/>
              <a:t>Je-li v příkladu více závorek, nejdříve odstraníme kulaté, potom hranaté.</a:t>
            </a:r>
            <a:endParaRPr lang="cs-CZ" sz="2000" i="1" dirty="0"/>
          </a:p>
          <a:p>
            <a:r>
              <a:rPr lang="cs-CZ" b="1" dirty="0" smtClean="0"/>
              <a:t>(3x + 2y) – </a:t>
            </a:r>
            <a:r>
              <a:rPr lang="en-US" b="1" dirty="0" smtClean="0"/>
              <a:t>[</a:t>
            </a:r>
            <a:r>
              <a:rPr lang="cs-CZ" b="1" dirty="0" smtClean="0"/>
              <a:t>2x – (y – 3) + (3x – y) + 5</a:t>
            </a:r>
            <a:r>
              <a:rPr lang="en-US" b="1" dirty="0" smtClean="0"/>
              <a:t>]</a:t>
            </a:r>
            <a:r>
              <a:rPr lang="cs-CZ" b="1" dirty="0" smtClean="0"/>
              <a:t> = </a:t>
            </a:r>
          </a:p>
          <a:p>
            <a:pPr marL="0" indent="0">
              <a:buNone/>
            </a:pPr>
            <a:r>
              <a:rPr lang="cs-CZ" b="1" dirty="0" smtClean="0"/>
              <a:t>= 3x + 2y – </a:t>
            </a:r>
            <a:r>
              <a:rPr lang="en-US" b="1" dirty="0" smtClean="0"/>
              <a:t>[</a:t>
            </a:r>
            <a:r>
              <a:rPr lang="cs-CZ" b="1" dirty="0" smtClean="0"/>
              <a:t>2x – y + 3 + 3x – y + 5</a:t>
            </a:r>
            <a:r>
              <a:rPr lang="en-US" b="1" dirty="0" smtClean="0"/>
              <a:t> ]</a:t>
            </a:r>
            <a:r>
              <a:rPr lang="cs-CZ" b="1" dirty="0" smtClean="0"/>
              <a:t> =</a:t>
            </a:r>
          </a:p>
          <a:p>
            <a:pPr marL="0" indent="0">
              <a:buNone/>
            </a:pPr>
            <a:r>
              <a:rPr lang="cs-CZ" b="1" dirty="0" smtClean="0"/>
              <a:t>= </a:t>
            </a:r>
            <a:r>
              <a:rPr lang="cs-CZ" b="1" u="sng" dirty="0" smtClean="0"/>
              <a:t>3x </a:t>
            </a:r>
            <a:r>
              <a:rPr lang="cs-CZ" b="1" dirty="0" smtClean="0"/>
              <a:t>+ </a:t>
            </a:r>
            <a:r>
              <a:rPr lang="cs-CZ" b="1" u="wavy" dirty="0" smtClean="0"/>
              <a:t>2y</a:t>
            </a:r>
            <a:r>
              <a:rPr lang="cs-CZ" b="1" dirty="0" smtClean="0"/>
              <a:t> – </a:t>
            </a:r>
            <a:r>
              <a:rPr lang="cs-CZ" b="1" u="sng" dirty="0" smtClean="0"/>
              <a:t>2x</a:t>
            </a:r>
            <a:r>
              <a:rPr lang="cs-CZ" b="1" dirty="0" smtClean="0"/>
              <a:t> + </a:t>
            </a:r>
            <a:r>
              <a:rPr lang="cs-CZ" b="1" u="wavy" dirty="0" smtClean="0"/>
              <a:t>y</a:t>
            </a:r>
            <a:r>
              <a:rPr lang="cs-CZ" b="1" dirty="0" smtClean="0"/>
              <a:t> – 3 – </a:t>
            </a:r>
            <a:r>
              <a:rPr lang="cs-CZ" b="1" u="sng" dirty="0" smtClean="0"/>
              <a:t>3x</a:t>
            </a:r>
            <a:r>
              <a:rPr lang="cs-CZ" b="1" dirty="0" smtClean="0"/>
              <a:t> + </a:t>
            </a:r>
            <a:r>
              <a:rPr lang="cs-CZ" b="1" u="wavy" dirty="0" smtClean="0"/>
              <a:t>y</a:t>
            </a:r>
            <a:r>
              <a:rPr lang="cs-CZ" b="1" dirty="0" smtClean="0"/>
              <a:t> – 5 =</a:t>
            </a:r>
          </a:p>
          <a:p>
            <a:pPr marL="0" indent="0">
              <a:buNone/>
            </a:pPr>
            <a:r>
              <a:rPr lang="cs-CZ" b="1" dirty="0" smtClean="0"/>
              <a:t>= </a:t>
            </a:r>
            <a:r>
              <a:rPr lang="cs-CZ" b="1" u="sng" dirty="0" smtClean="0"/>
              <a:t>- 2x + 4y - 8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662970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</a:rPr>
              <a:t>VYPOČÍTEJ SÁM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(4a – b) – ( 2a + 3b – 8) – ( - 3a - 4b +5) + 4 =  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 </a:t>
            </a:r>
            <a:r>
              <a:rPr lang="cs-CZ" b="1" u="sng" dirty="0" smtClean="0"/>
              <a:t>Zvol správný výsledek:</a:t>
            </a:r>
          </a:p>
          <a:p>
            <a:pPr>
              <a:buFont typeface="Wingdings" pitchFamily="2" charset="2"/>
              <a:buChar char="Ø"/>
            </a:pPr>
            <a:r>
              <a:rPr lang="cs-CZ" b="1" dirty="0"/>
              <a:t> </a:t>
            </a:r>
            <a:r>
              <a:rPr lang="cs-CZ" b="1" dirty="0" smtClean="0"/>
              <a:t>4a – 7</a:t>
            </a:r>
          </a:p>
          <a:p>
            <a:pPr>
              <a:buFont typeface="Wingdings" pitchFamily="2" charset="2"/>
              <a:buChar char="Ø"/>
            </a:pPr>
            <a:r>
              <a:rPr lang="cs-CZ" b="1" dirty="0"/>
              <a:t> </a:t>
            </a:r>
            <a:r>
              <a:rPr lang="cs-CZ" b="1" dirty="0" smtClean="0"/>
              <a:t>5a + 8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 5a + 7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 5a + 2b + 7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710490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</a:rPr>
              <a:t>VYPOČÍTEJ SÁM</a:t>
            </a:r>
            <a:endParaRPr lang="cs-CZ" sz="5400" b="1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cs-CZ" b="1" dirty="0" smtClean="0"/>
                  <a:t>(5a</a:t>
                </a:r>
                <a:r>
                  <a:rPr lang="cs-CZ" b="1" baseline="30000" dirty="0" smtClean="0"/>
                  <a:t>2</a:t>
                </a:r>
                <a:r>
                  <a:rPr lang="cs-CZ" b="1" dirty="0" smtClean="0"/>
                  <a:t>b + 3a</a:t>
                </a:r>
                <a:r>
                  <a:rPr lang="cs-CZ" b="1" baseline="30000" dirty="0" smtClean="0"/>
                  <a:t>2</a:t>
                </a:r>
                <a:r>
                  <a:rPr lang="cs-CZ" b="1" dirty="0" smtClean="0"/>
                  <a:t> – 6b</a:t>
                </a:r>
                <a:r>
                  <a:rPr lang="cs-CZ" b="1" baseline="30000" dirty="0" smtClean="0"/>
                  <a:t>2</a:t>
                </a:r>
                <a:r>
                  <a:rPr lang="cs-CZ" b="1" dirty="0" smtClean="0"/>
                  <a:t> – 7ab</a:t>
                </a:r>
                <a:r>
                  <a:rPr lang="cs-CZ" b="1" baseline="30000" dirty="0" smtClean="0"/>
                  <a:t>2</a:t>
                </a:r>
                <a:r>
                  <a:rPr lang="cs-CZ" b="1" dirty="0" smtClean="0"/>
                  <a:t>) – (3a</a:t>
                </a:r>
                <a:r>
                  <a:rPr lang="cs-CZ" b="1" baseline="30000" dirty="0" smtClean="0"/>
                  <a:t>2</a:t>
                </a:r>
                <a:r>
                  <a:rPr lang="cs-CZ" b="1" dirty="0" smtClean="0"/>
                  <a:t>b + 3a</a:t>
                </a:r>
                <a:r>
                  <a:rPr lang="cs-CZ" b="1" baseline="30000" dirty="0" smtClean="0"/>
                  <a:t>2</a:t>
                </a:r>
                <a:r>
                  <a:rPr lang="cs-CZ" b="1" dirty="0" smtClean="0"/>
                  <a:t> – 4ab</a:t>
                </a:r>
                <a:r>
                  <a:rPr lang="cs-CZ" b="1" baseline="30000" dirty="0" smtClean="0"/>
                  <a:t>2</a:t>
                </a:r>
                <a:r>
                  <a:rPr lang="cs-CZ" b="1" dirty="0" smtClean="0"/>
                  <a:t>) = </a:t>
                </a:r>
              </a:p>
              <a:p>
                <a:pPr marL="0" indent="0">
                  <a:buNone/>
                </a:pPr>
                <a:endParaRPr lang="cs-CZ" b="1" dirty="0"/>
              </a:p>
              <a:p>
                <a:pPr marL="0" indent="0">
                  <a:buNone/>
                </a:pPr>
                <a:endParaRPr lang="cs-CZ" b="1" dirty="0" smtClean="0"/>
              </a:p>
              <a:p>
                <a:pPr marL="0" indent="0">
                  <a:buNone/>
                </a:pPr>
                <a:r>
                  <a:rPr lang="cs-CZ" b="1" u="sng" dirty="0" smtClean="0"/>
                  <a:t>Správný výsledek je:</a:t>
                </a:r>
              </a:p>
              <a:p>
                <a:pPr>
                  <a:buFont typeface="Wingdings" pitchFamily="2" charset="2"/>
                  <a:buChar char="v"/>
                </a:pPr>
                <a:r>
                  <a:rPr lang="cs-CZ" b="1" dirty="0"/>
                  <a:t> </a:t>
                </a:r>
                <a:r>
                  <a:rPr lang="cs-CZ" b="1" dirty="0" smtClean="0"/>
                  <a:t>2a</a:t>
                </a:r>
                <a:r>
                  <a:rPr lang="cs-CZ" b="1" baseline="30000" dirty="0" smtClean="0"/>
                  <a:t>2</a:t>
                </a:r>
                <a:r>
                  <a:rPr lang="cs-CZ" b="1" dirty="0" smtClean="0"/>
                  <a:t>b + </a:t>
                </a:r>
                <a:r>
                  <a:rPr lang="cs-CZ" b="1" dirty="0"/>
                  <a:t>3ab</a:t>
                </a:r>
                <a:r>
                  <a:rPr lang="cs-CZ" b="1" baseline="30000" dirty="0"/>
                  <a:t>2</a:t>
                </a:r>
                <a:r>
                  <a:rPr lang="cs-CZ" b="1" dirty="0"/>
                  <a:t> </a:t>
                </a:r>
                <a:r>
                  <a:rPr lang="cs-CZ" b="1" dirty="0" smtClean="0"/>
                  <a:t>– 6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</a:rPr>
                          <m:t>𝒃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b="1" dirty="0" smtClean="0"/>
                  <a:t> </a:t>
                </a:r>
              </a:p>
              <a:p>
                <a:pPr>
                  <a:buFont typeface="Wingdings" pitchFamily="2" charset="2"/>
                  <a:buChar char="v"/>
                </a:pPr>
                <a:r>
                  <a:rPr lang="cs-CZ" b="1" dirty="0"/>
                  <a:t> 2a</a:t>
                </a:r>
                <a:r>
                  <a:rPr lang="cs-CZ" b="1" baseline="30000" dirty="0"/>
                  <a:t>2</a:t>
                </a:r>
                <a:r>
                  <a:rPr lang="cs-CZ" b="1" dirty="0"/>
                  <a:t>b – 3ab</a:t>
                </a:r>
                <a:r>
                  <a:rPr lang="cs-CZ" b="1" baseline="30000" dirty="0"/>
                  <a:t>2</a:t>
                </a:r>
                <a:r>
                  <a:rPr lang="cs-CZ" b="1" dirty="0"/>
                  <a:t> – 6b</a:t>
                </a:r>
              </a:p>
              <a:p>
                <a:pPr>
                  <a:buFont typeface="Wingdings" pitchFamily="2" charset="2"/>
                  <a:buChar char="v"/>
                </a:pPr>
                <a:r>
                  <a:rPr lang="cs-CZ" b="1" smtClean="0"/>
                  <a:t> 4a</a:t>
                </a:r>
                <a:r>
                  <a:rPr lang="cs-CZ" b="1" baseline="30000" smtClean="0"/>
                  <a:t>2</a:t>
                </a:r>
                <a:r>
                  <a:rPr lang="cs-CZ" b="1" smtClean="0"/>
                  <a:t> </a:t>
                </a:r>
                <a:r>
                  <a:rPr lang="cs-CZ" b="1" dirty="0" smtClean="0"/>
                  <a:t>+ 2a</a:t>
                </a:r>
                <a:r>
                  <a:rPr lang="cs-CZ" b="1" baseline="30000" dirty="0" smtClean="0"/>
                  <a:t>2</a:t>
                </a:r>
                <a:r>
                  <a:rPr lang="cs-CZ" b="1" dirty="0" smtClean="0"/>
                  <a:t>b </a:t>
                </a:r>
                <a:r>
                  <a:rPr lang="cs-CZ" b="1" dirty="0"/>
                  <a:t>– 3ab</a:t>
                </a:r>
                <a:r>
                  <a:rPr lang="cs-CZ" b="1" baseline="30000" dirty="0"/>
                  <a:t>2</a:t>
                </a:r>
                <a:r>
                  <a:rPr lang="cs-CZ" b="1" dirty="0"/>
                  <a:t> – </a:t>
                </a:r>
                <a:r>
                  <a:rPr lang="cs-CZ" b="1" dirty="0" smtClean="0"/>
                  <a:t>6b</a:t>
                </a:r>
                <a:endParaRPr lang="cs-CZ" b="1" u="sng" baseline="30000" dirty="0" smtClean="0"/>
              </a:p>
              <a:p>
                <a:pPr>
                  <a:buFont typeface="Wingdings" pitchFamily="2" charset="2"/>
                  <a:buChar char="v"/>
                </a:pPr>
                <a:r>
                  <a:rPr lang="cs-CZ" b="1" dirty="0" smtClean="0"/>
                  <a:t> 2a</a:t>
                </a:r>
                <a:r>
                  <a:rPr lang="cs-CZ" b="1" baseline="30000" dirty="0" smtClean="0"/>
                  <a:t>2</a:t>
                </a:r>
                <a:r>
                  <a:rPr lang="cs-CZ" b="1" dirty="0" smtClean="0"/>
                  <a:t>b – 3ab</a:t>
                </a:r>
                <a:r>
                  <a:rPr lang="cs-CZ" b="1" baseline="30000" dirty="0" smtClean="0"/>
                  <a:t>2</a:t>
                </a:r>
                <a:r>
                  <a:rPr lang="cs-CZ" b="1" dirty="0" smtClean="0"/>
                  <a:t> – 6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</a:rPr>
                          <m:t>𝒃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 t="-2830" r="-2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87568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598</Words>
  <Application>Microsoft Office PowerPoint</Application>
  <PresentationFormat>Předvádění na obrazovce (4:3)</PresentationFormat>
  <Paragraphs>75</Paragraphs>
  <Slides>8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sady Office</vt:lpstr>
      <vt:lpstr>Prezentace aplikace Microsoft PowerPoint</vt:lpstr>
      <vt:lpstr>Prezentace aplikace PowerPoint</vt:lpstr>
      <vt:lpstr>MNOHOČLENY - ODČÍTÁNÍ</vt:lpstr>
      <vt:lpstr>OPAČNÝ MNOHOČLEN</vt:lpstr>
      <vt:lpstr>POSTUP PŘI ODČÍTÁNÍ</vt:lpstr>
      <vt:lpstr>PROCVIČÍME</vt:lpstr>
      <vt:lpstr>JEŠTĚ PROCVIČÍME</vt:lpstr>
      <vt:lpstr>VYPOČÍTEJ SÁM</vt:lpstr>
      <vt:lpstr>VYPOČÍTEJ SÁM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MNOHOČLENY - ODČÍTÁNÍ</dc:title>
  <dc:creator>OEM</dc:creator>
  <cp:lastModifiedBy>OEM</cp:lastModifiedBy>
  <cp:revision>18</cp:revision>
  <dcterms:created xsi:type="dcterms:W3CDTF">2011-07-14T05:15:59Z</dcterms:created>
  <dcterms:modified xsi:type="dcterms:W3CDTF">2011-08-20T13:32:53Z</dcterms:modified>
</cp:coreProperties>
</file>