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8898158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08527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3356992"/>
            <a:ext cx="7772400" cy="1656184"/>
          </a:xfrm>
        </p:spPr>
        <p:txBody>
          <a:bodyPr>
            <a:normAutofit/>
          </a:bodyPr>
          <a:lstStyle/>
          <a:p>
            <a:r>
              <a:rPr lang="cs-CZ" sz="2800" b="0" cap="none" dirty="0" smtClean="0"/>
              <a:t>Prezentace slouží k výkladu a procvičení rozkladu mnohočlenu</a:t>
            </a:r>
            <a:r>
              <a:rPr lang="cs-CZ" sz="2800" b="0" cap="none" dirty="0"/>
              <a:t> </a:t>
            </a:r>
            <a:r>
              <a:rPr lang="cs-CZ" sz="2800" b="0" cap="none" dirty="0" smtClean="0"/>
              <a:t>na součin vytýkáním před závorku.  </a:t>
            </a:r>
            <a:r>
              <a:rPr lang="cs-CZ" b="0" cap="none" dirty="0" smtClean="0"/>
              <a:t/>
            </a:r>
            <a:br>
              <a:rPr lang="cs-CZ" b="0" cap="none" dirty="0" smtClean="0"/>
            </a:br>
            <a:r>
              <a:rPr lang="cs-CZ" b="0" cap="none" dirty="0" smtClean="0"/>
              <a:t>                                     </a:t>
            </a:r>
            <a:r>
              <a:rPr lang="cs-CZ" sz="1600" b="0" cap="none" dirty="0" smtClean="0"/>
              <a:t>Autor: Mgr. Věra Benáková, 2. ZŠ Dobříš</a:t>
            </a:r>
            <a:endParaRPr lang="cs-CZ" sz="1600" b="0" cap="none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11560" y="1772816"/>
            <a:ext cx="7772400" cy="1008112"/>
          </a:xfrm>
          <a:solidFill>
            <a:schemeClr val="accent2">
              <a:lumMod val="50000"/>
            </a:schemeClr>
          </a:solidFill>
        </p:spPr>
        <p:txBody>
          <a:bodyPr>
            <a:normAutofit fontScale="925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MNOHOČLENY - VYTÝKÁNÍ</a:t>
            </a:r>
          </a:p>
        </p:txBody>
      </p:sp>
    </p:spTree>
    <p:extLst>
      <p:ext uri="{BB962C8B-B14F-4D97-AF65-F5344CB8AC3E}">
        <p14:creationId xmlns:p14="http://schemas.microsoft.com/office/powerpoint/2010/main" val="354170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VYTÝKÁNÍ JE ROZKLAD NA SOUČIN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Dvojčlen  </a:t>
                </a:r>
                <a:r>
                  <a:rPr lang="cs-CZ" b="1" dirty="0" smtClean="0"/>
                  <a:t>2k + 2 </a:t>
                </a:r>
                <a:r>
                  <a:rPr lang="cs-CZ" dirty="0" smtClean="0"/>
                  <a:t>má v obou členech číslo </a:t>
                </a:r>
                <a:r>
                  <a:rPr lang="cs-CZ" b="1" dirty="0" smtClean="0"/>
                  <a:t>2</a:t>
                </a:r>
                <a:r>
                  <a:rPr lang="cs-CZ" dirty="0" smtClean="0"/>
                  <a:t>, to vytknu před závorku:</a:t>
                </a:r>
              </a:p>
              <a:p>
                <a:pPr marL="0" indent="0" algn="ctr">
                  <a:buNone/>
                </a:pPr>
                <a:r>
                  <a:rPr lang="cs-CZ" sz="4000" b="1" dirty="0" smtClean="0"/>
                  <a:t>    2k + 2 = </a:t>
                </a:r>
                <a:r>
                  <a:rPr lang="cs-CZ" sz="4000" b="1" u="sng" dirty="0" smtClean="0"/>
                  <a:t>2 . (k + 1)  </a:t>
                </a:r>
              </a:p>
              <a:p>
                <a:r>
                  <a:rPr lang="cs-CZ" dirty="0" smtClean="0"/>
                  <a:t>Trojčlen  </a:t>
                </a:r>
                <a:r>
                  <a:rPr lang="cs-CZ" b="1" dirty="0" smtClean="0"/>
                  <a:t>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b="1" dirty="0" smtClean="0"/>
                  <a:t> - 21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/>
                  <a:t> + 14a  </a:t>
                </a:r>
                <a:r>
                  <a:rPr lang="cs-CZ" dirty="0" smtClean="0"/>
                  <a:t>má ve všech členech </a:t>
                </a:r>
                <a:r>
                  <a:rPr lang="cs-CZ" b="1" dirty="0" smtClean="0"/>
                  <a:t>7a :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   </a:t>
                </a:r>
                <a:r>
                  <a:rPr lang="cs-CZ" sz="4000" b="1" dirty="0"/>
                  <a:t>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4000" b="1" i="1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4000" b="1" i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4000" b="1" dirty="0"/>
                  <a:t> - 21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0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4000" b="1" i="1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4000" b="1" i="1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4000" b="1" dirty="0"/>
                  <a:t> + </a:t>
                </a:r>
                <a:r>
                  <a:rPr lang="cs-CZ" sz="4000" b="1" dirty="0" smtClean="0"/>
                  <a:t>14a = 7a .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40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40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4000" b="1" dirty="0" smtClean="0"/>
                  <a:t> - 3a + 2)</a:t>
                </a:r>
                <a:endParaRPr lang="cs-CZ" sz="4000" b="1" dirty="0"/>
              </a:p>
              <a:p>
                <a:pPr marL="0" indent="0">
                  <a:buNone/>
                </a:pPr>
                <a:endParaRPr lang="cs-CZ" sz="4000" b="1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4113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ROZLOŽ NA SOUČIN VYTÝKÁNÍM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/>
              <a:lstStyle/>
              <a:p>
                <a:pPr marL="0" indent="0" algn="r">
                  <a:buNone/>
                </a:pPr>
                <a:r>
                  <a:rPr lang="cs-CZ" sz="3200" b="1" dirty="0" smtClean="0"/>
                  <a:t>9x + 12y =</a:t>
                </a:r>
              </a:p>
              <a:p>
                <a:pPr marL="0" indent="0" algn="r">
                  <a:buNone/>
                </a:pPr>
                <a:r>
                  <a:rPr lang="cs-CZ" sz="3200" b="1" dirty="0" smtClean="0"/>
                  <a:t>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3200" b="1" dirty="0" smtClean="0"/>
                  <a:t>- 24x =</a:t>
                </a:r>
              </a:p>
              <a:p>
                <a:pPr marL="0" indent="0" algn="r">
                  <a:buNone/>
                </a:pPr>
                <a:r>
                  <a:rPr lang="cs-CZ" sz="3200" b="1" dirty="0" smtClean="0"/>
                  <a:t>25m – 15 =</a:t>
                </a:r>
              </a:p>
              <a:p>
                <a:pPr marL="0" indent="0" algn="r">
                  <a:buNone/>
                </a:pPr>
                <a:r>
                  <a:rPr lang="cs-CZ" sz="3200" b="1" dirty="0" smtClean="0"/>
                  <a:t>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3200" b="1" i="1" smtClean="0">
                        <a:latin typeface="Cambria Math"/>
                      </a:rPr>
                      <m:t>𝒃</m:t>
                    </m:r>
                    <m:r>
                      <a:rPr lang="cs-CZ" sz="3200" b="1" i="1" smtClean="0">
                        <a:latin typeface="Cambria Math"/>
                      </a:rPr>
                      <m:t> −</m:t>
                    </m:r>
                    <m:r>
                      <a:rPr lang="cs-CZ" sz="3200" b="1" i="1" smtClean="0">
                        <a:latin typeface="Cambria Math"/>
                      </a:rPr>
                      <m:t>𝟐</m:t>
                    </m:r>
                    <m:r>
                      <a:rPr lang="cs-CZ" sz="3200" b="1" i="1" smtClean="0">
                        <a:latin typeface="Cambria Math"/>
                      </a:rPr>
                      <m:t>𝒂𝒃</m:t>
                    </m:r>
                    <m:r>
                      <a:rPr lang="cs-CZ" sz="3200" b="1" i="1" smtClean="0">
                        <a:latin typeface="Cambria Math"/>
                      </a:rPr>
                      <m:t>=</m:t>
                    </m:r>
                  </m:oMath>
                </a14:m>
                <a:endParaRPr lang="cs-CZ" sz="3200" b="1" dirty="0" smtClean="0"/>
              </a:p>
              <a:p>
                <a:pPr marL="0" indent="0" algn="r">
                  <a:buNone/>
                </a:pPr>
                <a:r>
                  <a:rPr lang="cs-CZ" sz="3200" b="1" dirty="0" smtClean="0"/>
                  <a:t>8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</m:sup>
                    </m:sSup>
                  </m:oMath>
                </a14:m>
                <a:r>
                  <a:rPr lang="cs-CZ" sz="3200" b="1" dirty="0" smtClean="0"/>
                  <a:t> - 6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3200" b="1" dirty="0" smtClean="0"/>
                  <a:t> + 4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 =</a:t>
                </a:r>
              </a:p>
              <a:p>
                <a:pPr marL="0" indent="0" algn="r">
                  <a:buNone/>
                </a:pPr>
                <a:r>
                  <a:rPr lang="cs-CZ" sz="3200" b="1" dirty="0" smtClean="0"/>
                  <a:t>35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3200" b="1" i="1" smtClean="0">
                        <a:latin typeface="Cambria Math"/>
                      </a:rPr>
                      <m:t>𝒃</m:t>
                    </m:r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𝒄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3200" b="1" dirty="0" smtClean="0"/>
                  <a:t>- 21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dirty="0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dirty="0" smtClean="0">
                            <a:latin typeface="Cambria Math"/>
                          </a:rPr>
                          <m:t>𝟑</m:t>
                        </m:r>
                      </m:sup>
                    </m:sSup>
                    <m:sSup>
                      <m:sSup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dirty="0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sz="3200" b="1" i="1" dirty="0" smtClean="0">
                            <a:latin typeface="Cambria Math"/>
                          </a:rPr>
                          <m:t>𝟐</m:t>
                        </m:r>
                      </m:sup>
                    </m:sSup>
                    <m:sSup>
                      <m:sSup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dirty="0" smtClean="0">
                            <a:latin typeface="Cambria Math"/>
                          </a:rPr>
                          <m:t>𝒄</m:t>
                        </m:r>
                      </m:e>
                      <m:sup>
                        <m:r>
                          <a:rPr lang="cs-CZ" sz="3200" b="1" i="1" dirty="0" smtClean="0"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3200" b="1" dirty="0" smtClean="0"/>
                  <a:t>=</a:t>
                </a:r>
              </a:p>
              <a:p>
                <a:pPr marL="0" indent="0" algn="r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sup>
                    </m:sSup>
                  </m:oMath>
                </a14:m>
                <a:r>
                  <a:rPr lang="cs-CZ" b="1" dirty="0" smtClean="0"/>
                  <a:t> - 3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/>
                  <a:t>n =</a:t>
                </a:r>
                <a:endParaRPr lang="cs-CZ" b="1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1357" t="-1752" r="-36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3 . (3x + 4y) 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6x . (x – 4) 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5 . (5m – 3) 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2ab . (2a – 1) 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 . (4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 - 3a + 2) 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b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dirty="0" smtClean="0">
                            <a:latin typeface="Cambria Math"/>
                          </a:rPr>
                          <m:t>𝒄</m:t>
                        </m:r>
                      </m:e>
                      <m:sup>
                        <m:r>
                          <a:rPr lang="cs-CZ" sz="3200" b="1" i="1" dirty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 . ( 5c – 3ab) 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 .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 - 3m – n)</a:t>
                </a:r>
                <a:endParaRPr lang="cs-CZ" sz="3200" b="1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3927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6216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b="1" spc="300" dirty="0" smtClean="0">
                <a:solidFill>
                  <a:schemeClr val="bg1"/>
                </a:solidFill>
              </a:rPr>
              <a:t>VYTKNI ČÍSLO -1</a:t>
            </a:r>
            <a:endParaRPr lang="cs-CZ" sz="5400" b="1" spc="3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4400" dirty="0" smtClean="0"/>
              <a:t>  </a:t>
            </a:r>
            <a:r>
              <a:rPr lang="cs-CZ" sz="4400" b="1" dirty="0" smtClean="0"/>
              <a:t>- 6a – 7b = -1 . (6a + 7b)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Vytknutím čísla -1 před závorku se změní  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všechna znaménka ve výrazu.  </a:t>
            </a:r>
          </a:p>
          <a:p>
            <a:pPr marL="0" indent="0">
              <a:buNone/>
            </a:pPr>
            <a:r>
              <a:rPr lang="cs-CZ" b="1" dirty="0" smtClean="0"/>
              <a:t>Vytkni -1: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a) 4x – 5 =                   b) - 6x – 8y =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c) a – 1 =                     d) - 6a + 7b – 3 = </a:t>
            </a:r>
          </a:p>
          <a:p>
            <a:pPr marL="0" indent="0">
              <a:buNone/>
            </a:pPr>
            <a:r>
              <a:rPr lang="cs-CZ" sz="2400" dirty="0" smtClean="0"/>
              <a:t>Výsledky: a) -1 . (-4x + 5) = -1 . (5 – 4x)        b) -1 . (6x + 8y)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c) -1 . ( -a + 1) = -1 . </a:t>
            </a:r>
            <a:r>
              <a:rPr lang="cs-CZ" sz="2400" smtClean="0"/>
              <a:t>(1 – a)           </a:t>
            </a:r>
            <a:r>
              <a:rPr lang="cs-CZ" sz="2400" dirty="0" smtClean="0"/>
              <a:t>d)  -1 . (6a – 7b + 3)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038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</a:rPr>
              <a:t>POSTUPNÉ VYTÝKÁNÍ</a:t>
            </a:r>
            <a:endParaRPr lang="cs-CZ" sz="6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Sleduj postup: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b="1" dirty="0" smtClean="0"/>
              <a:t>a . (</a:t>
            </a:r>
            <a:r>
              <a:rPr lang="cs-CZ" b="1" u="dottedHeavy" dirty="0" smtClean="0"/>
              <a:t>b + 1</a:t>
            </a:r>
            <a:r>
              <a:rPr lang="cs-CZ" b="1" dirty="0" smtClean="0"/>
              <a:t>) – 2 . (</a:t>
            </a:r>
            <a:r>
              <a:rPr lang="cs-CZ" b="1" u="dottedHeavy" dirty="0" smtClean="0"/>
              <a:t>b + 1</a:t>
            </a:r>
            <a:r>
              <a:rPr lang="cs-CZ" b="1" dirty="0" smtClean="0"/>
              <a:t>) = </a:t>
            </a:r>
            <a:r>
              <a:rPr lang="cs-CZ" b="1" u="sng" dirty="0" smtClean="0"/>
              <a:t>(b + 1) . (a – 2)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b="1" dirty="0" smtClean="0"/>
              <a:t>z . (</a:t>
            </a:r>
            <a:r>
              <a:rPr lang="cs-CZ" b="1" u="wavy" dirty="0" smtClean="0"/>
              <a:t>7x + 2y</a:t>
            </a:r>
            <a:r>
              <a:rPr lang="cs-CZ" b="1" dirty="0" smtClean="0"/>
              <a:t>) – 3 . (</a:t>
            </a:r>
            <a:r>
              <a:rPr lang="cs-CZ" b="1" u="wavy" dirty="0" smtClean="0"/>
              <a:t>2y + 7x</a:t>
            </a:r>
            <a:r>
              <a:rPr lang="cs-CZ" b="1" dirty="0" smtClean="0"/>
              <a:t>) = </a:t>
            </a:r>
            <a:r>
              <a:rPr lang="cs-CZ" b="1" u="sng" dirty="0" smtClean="0"/>
              <a:t>(7x + 2y) . (z – 3)  </a:t>
            </a:r>
          </a:p>
          <a:p>
            <a:pPr>
              <a:buFont typeface="Wingdings" pitchFamily="2" charset="2"/>
              <a:buChar char="v"/>
            </a:pPr>
            <a:r>
              <a:rPr lang="cs-CZ" b="1" dirty="0"/>
              <a:t> </a:t>
            </a:r>
            <a:r>
              <a:rPr lang="cs-CZ" sz="2800" i="1" dirty="0" smtClean="0"/>
              <a:t>Vytknutím -1 před závorku dostanu opačný výraz.</a:t>
            </a:r>
          </a:p>
          <a:p>
            <a:pPr marL="0" indent="0">
              <a:buNone/>
            </a:pPr>
            <a:r>
              <a:rPr lang="cs-CZ" sz="2800" b="1" i="1" dirty="0"/>
              <a:t> </a:t>
            </a:r>
            <a:r>
              <a:rPr lang="cs-CZ" sz="2800" b="1" i="1" dirty="0" smtClean="0"/>
              <a:t>    </a:t>
            </a:r>
            <a:r>
              <a:rPr lang="cs-CZ" b="1" dirty="0" smtClean="0"/>
              <a:t>3 . (a – 5) + x . (5 – a) = 3 . (a – 5) – x . (a – 5) =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= </a:t>
            </a:r>
            <a:r>
              <a:rPr lang="cs-CZ" b="1" u="sng" dirty="0" smtClean="0"/>
              <a:t>(a – 5) . (3 – x) 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2a + 2b + </a:t>
            </a:r>
            <a:r>
              <a:rPr lang="cs-CZ" b="1" dirty="0" err="1" smtClean="0"/>
              <a:t>ax</a:t>
            </a:r>
            <a:r>
              <a:rPr lang="cs-CZ" b="1" dirty="0" smtClean="0"/>
              <a:t> + </a:t>
            </a:r>
            <a:r>
              <a:rPr lang="cs-CZ" b="1" dirty="0" err="1" smtClean="0"/>
              <a:t>bx</a:t>
            </a:r>
            <a:r>
              <a:rPr lang="cs-CZ" b="1" dirty="0" smtClean="0"/>
              <a:t> = 2 . (a + b) + x . (a + b) =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= </a:t>
            </a:r>
            <a:r>
              <a:rPr lang="cs-CZ" b="1" u="sng" dirty="0" smtClean="0"/>
              <a:t>(a + b) . (2 + x)</a:t>
            </a:r>
          </a:p>
        </p:txBody>
      </p:sp>
      <p:sp>
        <p:nvSpPr>
          <p:cNvPr id="4" name="Oblouk 3"/>
          <p:cNvSpPr/>
          <p:nvPr/>
        </p:nvSpPr>
        <p:spPr>
          <a:xfrm>
            <a:off x="1043608" y="4725144"/>
            <a:ext cx="792088" cy="288032"/>
          </a:xfrm>
          <a:prstGeom prst="arc">
            <a:avLst>
              <a:gd name="adj1" fmla="val 10818813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2839717" y="4758410"/>
            <a:ext cx="792088" cy="288032"/>
          </a:xfrm>
          <a:prstGeom prst="arc">
            <a:avLst>
              <a:gd name="adj1" fmla="val 1071727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49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SPOČÍTEJ SÁM</a:t>
            </a:r>
            <a:endParaRPr lang="cs-CZ" sz="60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2400" b="1" dirty="0" smtClean="0"/>
                  <a:t>Rozlož na součin vytýkáním:  </a:t>
                </a:r>
              </a:p>
              <a:p>
                <a:pPr marL="0" indent="0" algn="r">
                  <a:buNone/>
                </a:pPr>
                <a:r>
                  <a:rPr lang="cs-CZ" sz="3200" b="1" dirty="0" smtClean="0"/>
                  <a:t>12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𝒏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3200" b="1" dirty="0" smtClean="0"/>
                  <a:t> - 8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𝒏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3200" b="1" dirty="0" smtClean="0"/>
                  <a:t>=</a:t>
                </a:r>
              </a:p>
              <a:p>
                <a:pPr marL="0" indent="0" algn="r">
                  <a:buNone/>
                </a:pPr>
                <a:r>
                  <a:rPr lang="cs-CZ" sz="3200" b="1" dirty="0" smtClean="0"/>
                  <a:t>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/>
                  <a:t> + 9x – 18xy =</a:t>
                </a:r>
              </a:p>
              <a:p>
                <a:pPr marL="0" indent="0" algn="r">
                  <a:buNone/>
                </a:pPr>
                <a:r>
                  <a:rPr lang="cs-CZ" sz="3200" b="1" dirty="0" smtClean="0"/>
                  <a:t>a . (2b – 3c) + 2b – 3c =</a:t>
                </a:r>
              </a:p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sz="3200" b="1" dirty="0" smtClean="0"/>
                  <a:t>4 . (x + 2) – y . (2 + x) =</a:t>
                </a:r>
              </a:p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sz="3200" b="1" dirty="0" smtClean="0"/>
                  <a:t>a . (b – 5) – 4 . (5 – b) =</a:t>
                </a:r>
              </a:p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sz="3200" b="1" dirty="0" smtClean="0"/>
                  <a:t>2x + 6xy + 3x + 9xy =</a:t>
                </a:r>
                <a:endParaRPr lang="cs-CZ" sz="3200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1810" t="-1617" r="-33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2400" b="1" dirty="0" smtClean="0"/>
                  <a:t>Výsledky:  </a:t>
                </a:r>
              </a:p>
              <a:p>
                <a:pPr marL="0" indent="0">
                  <a:buNone/>
                </a:pPr>
                <a:r>
                  <a:rPr lang="cs-CZ" sz="3200" b="1" u="sng" dirty="0" smtClean="0"/>
                  <a:t>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u="sng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u="sng" smtClean="0">
                            <a:latin typeface="Cambria Math"/>
                          </a:rPr>
                          <m:t>𝒏</m:t>
                        </m:r>
                      </m:e>
                      <m:sup>
                        <m:r>
                          <a:rPr lang="cs-CZ" sz="3200" b="1" i="1" u="sng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u="sng" dirty="0" smtClean="0"/>
                  <a:t>. (3n – 2)  </a:t>
                </a:r>
              </a:p>
              <a:p>
                <a:pPr marL="0" indent="0">
                  <a:buNone/>
                </a:pPr>
                <a:r>
                  <a:rPr lang="cs-CZ" sz="3200" b="1" u="sng" dirty="0" smtClean="0"/>
                  <a:t>3x . (2x + 3 – 6y)  </a:t>
                </a:r>
              </a:p>
              <a:p>
                <a:pPr marL="0" indent="0">
                  <a:buNone/>
                </a:pPr>
                <a:r>
                  <a:rPr lang="cs-CZ" sz="1800" b="1" dirty="0"/>
                  <a:t>a . (2b – 3c) + </a:t>
                </a:r>
                <a:r>
                  <a:rPr lang="cs-CZ" sz="1800" b="1" dirty="0" smtClean="0"/>
                  <a:t>1 .(2b </a:t>
                </a:r>
                <a:r>
                  <a:rPr lang="cs-CZ" sz="1800" b="1" dirty="0"/>
                  <a:t>– </a:t>
                </a:r>
                <a:r>
                  <a:rPr lang="cs-CZ" sz="1800" b="1" dirty="0" smtClean="0"/>
                  <a:t>3c</a:t>
                </a:r>
                <a:r>
                  <a:rPr lang="cs-CZ" sz="2000" b="1" dirty="0" smtClean="0"/>
                  <a:t>) =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= </a:t>
                </a:r>
                <a:r>
                  <a:rPr lang="cs-CZ" b="1" u="sng" dirty="0" smtClean="0"/>
                  <a:t>(2b – 3c) . (a + 1)  </a:t>
                </a:r>
              </a:p>
              <a:p>
                <a:pPr marL="0" indent="0">
                  <a:buNone/>
                </a:pPr>
                <a:r>
                  <a:rPr lang="cs-CZ" b="1" u="sng" dirty="0" smtClean="0"/>
                  <a:t>(x + 2) . (4 – y) 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a . (b – 5) + 4 . (b – 5) =</a:t>
                </a:r>
              </a:p>
              <a:p>
                <a:pPr marL="0" indent="0">
                  <a:buNone/>
                </a:pPr>
                <a:r>
                  <a:rPr lang="cs-CZ" b="1" u="sng" dirty="0" smtClean="0"/>
                  <a:t>= (b – 5) . (a + 4) 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2x . (1 + 3y) + 3x . (1 + 3y) =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(1 + 3y) . (2x + 3x) =</a:t>
                </a:r>
                <a:r>
                  <a:rPr lang="cs-CZ" sz="3200" b="1" u="sng" dirty="0"/>
                  <a:t> </a:t>
                </a:r>
                <a:r>
                  <a:rPr lang="cs-CZ" sz="3200" b="1" u="sng" dirty="0" smtClean="0"/>
                  <a:t>(1 + 3y) . 5x</a:t>
                </a:r>
                <a:endParaRPr lang="cs-CZ" sz="2000" b="1" dirty="0"/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3625" t="-1617" r="-2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322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770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Prezentace aplikace Microsoft PowerPoint</vt:lpstr>
      <vt:lpstr>Prezentace aplikace PowerPoint</vt:lpstr>
      <vt:lpstr>Prezentace slouží k výkladu a procvičení rozkladu mnohočlenu na součin vytýkáním před závorku.                                        Autor: Mgr. Věra Benáková, 2. ZŠ Dobříš</vt:lpstr>
      <vt:lpstr>VYTÝKÁNÍ JE ROZKLAD NA SOUČIN</vt:lpstr>
      <vt:lpstr>ROZLOŽ NA SOUČIN VYTÝKÁNÍM</vt:lpstr>
      <vt:lpstr>VYTKNI ČÍSLO -1</vt:lpstr>
      <vt:lpstr>POSTUPNÉ VYTÝKÁNÍ</vt:lpstr>
      <vt:lpstr>SPOČÍTEJ SÁM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slouží k výkladu a procvičení rozkladu mnohočlenu na součin vytýkáním před závorku.                                        Autor: Mgr. Věra Benáková, 2. ZŠ Dobříš</dc:title>
  <dc:creator>OEM</dc:creator>
  <cp:lastModifiedBy>OEM</cp:lastModifiedBy>
  <cp:revision>14</cp:revision>
  <dcterms:created xsi:type="dcterms:W3CDTF">2011-07-17T15:01:40Z</dcterms:created>
  <dcterms:modified xsi:type="dcterms:W3CDTF">2011-08-20T13:41:14Z</dcterms:modified>
</cp:coreProperties>
</file>