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95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PowerPoint1.ppt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01359805"/>
              </p:ext>
            </p:extLst>
          </p:nvPr>
        </p:nvGraphicFramePr>
        <p:xfrm>
          <a:off x="2286000" y="1714500"/>
          <a:ext cx="4570413" cy="34274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Prezentace" r:id="rId3" imgW="4570501" imgH="3427618" progId="PowerPoint.Show.12">
                  <p:embed/>
                </p:oleObj>
              </mc:Choice>
              <mc:Fallback>
                <p:oleObj name="Prezentace" r:id="rId3" imgW="4570501" imgH="3427618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286000" y="1714500"/>
                        <a:ext cx="4570413" cy="342741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536413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002060"/>
          </a:solidFill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bg1"/>
                </a:solidFill>
              </a:rPr>
              <a:t>MNOHOČLENY - VZORCE</a:t>
            </a:r>
            <a:endParaRPr lang="cs-CZ" sz="4800" b="1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pPr algn="l"/>
            <a:r>
              <a:rPr lang="cs-CZ" sz="4200" dirty="0" smtClean="0">
                <a:solidFill>
                  <a:schemeClr val="tx1"/>
                </a:solidFill>
              </a:rPr>
              <a:t>Prezentace </a:t>
            </a:r>
            <a:r>
              <a:rPr lang="cs-CZ" sz="4200" smtClean="0">
                <a:solidFill>
                  <a:schemeClr val="tx1"/>
                </a:solidFill>
              </a:rPr>
              <a:t>je zaměřená </a:t>
            </a:r>
            <a:r>
              <a:rPr lang="cs-CZ" sz="4200" dirty="0" smtClean="0">
                <a:solidFill>
                  <a:schemeClr val="tx1"/>
                </a:solidFill>
              </a:rPr>
              <a:t>na výklad a procvičení vzorců, které usnadňují úpravy mnohočlenů. </a:t>
            </a:r>
          </a:p>
          <a:p>
            <a:pPr algn="l"/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                                          </a:t>
            </a:r>
            <a:r>
              <a:rPr lang="cs-CZ" sz="1400" dirty="0" smtClean="0">
                <a:solidFill>
                  <a:schemeClr val="tx1"/>
                </a:solidFill>
              </a:rPr>
              <a:t>Autor: Mgr. Věra Benáková, 2. ZŠ Dobříš</a:t>
            </a:r>
            <a:endParaRPr lang="cs-CZ" dirty="0" smtClean="0">
              <a:solidFill>
                <a:schemeClr val="tx1"/>
              </a:solidFill>
            </a:endParaRPr>
          </a:p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4711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>
            <a:normAutofit/>
          </a:bodyPr>
          <a:lstStyle/>
          <a:p>
            <a:r>
              <a:rPr lang="cs-CZ" sz="6600" b="1" dirty="0" smtClean="0">
                <a:solidFill>
                  <a:schemeClr val="bg1"/>
                </a:solidFill>
              </a:rPr>
              <a:t>(a + b)</a:t>
            </a:r>
            <a:r>
              <a:rPr lang="cs-CZ" sz="6600" b="1" baseline="30000" dirty="0">
                <a:solidFill>
                  <a:schemeClr val="bg1"/>
                </a:solidFill>
              </a:rPr>
              <a:t> 2</a:t>
            </a:r>
            <a:endParaRPr lang="cs-CZ" sz="6600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(a + b)</a:t>
            </a:r>
            <a:r>
              <a:rPr lang="cs-CZ" baseline="30000" dirty="0" smtClean="0"/>
              <a:t>2 </a:t>
            </a:r>
            <a:r>
              <a:rPr lang="cs-CZ" dirty="0" smtClean="0"/>
              <a:t> = (a + b) . (a + b) = a</a:t>
            </a:r>
            <a:r>
              <a:rPr lang="cs-CZ" baseline="30000" dirty="0"/>
              <a:t>2</a:t>
            </a:r>
            <a:r>
              <a:rPr lang="cs-CZ" baseline="30000" dirty="0" smtClean="0"/>
              <a:t> </a:t>
            </a:r>
            <a:r>
              <a:rPr lang="cs-CZ" dirty="0" smtClean="0"/>
              <a:t> + ab + ab + b</a:t>
            </a:r>
            <a:r>
              <a:rPr lang="cs-CZ" baseline="30000" dirty="0" smtClean="0"/>
              <a:t>2 </a:t>
            </a:r>
            <a:r>
              <a:rPr lang="cs-CZ" dirty="0" smtClean="0"/>
              <a:t> =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= a</a:t>
            </a:r>
            <a:r>
              <a:rPr lang="cs-CZ" baseline="30000" dirty="0" smtClean="0"/>
              <a:t>2 </a:t>
            </a:r>
            <a:r>
              <a:rPr lang="cs-CZ" dirty="0" smtClean="0"/>
              <a:t> + 2ab + b</a:t>
            </a:r>
            <a:r>
              <a:rPr lang="cs-CZ" baseline="30000" dirty="0" smtClean="0"/>
              <a:t>2  </a:t>
            </a:r>
          </a:p>
          <a:p>
            <a:pPr marL="0" indent="0">
              <a:buNone/>
            </a:pPr>
            <a:endParaRPr lang="cs-CZ" baseline="30000" dirty="0"/>
          </a:p>
          <a:p>
            <a:pPr marL="0" indent="0">
              <a:buNone/>
            </a:pPr>
            <a:r>
              <a:rPr lang="cs-CZ" baseline="30000" dirty="0" smtClean="0"/>
              <a:t> </a:t>
            </a:r>
            <a:r>
              <a:rPr lang="cs-CZ" sz="5400" b="1" baseline="30000" dirty="0"/>
              <a:t> </a:t>
            </a:r>
            <a:r>
              <a:rPr lang="cs-CZ" sz="6600" b="1" dirty="0" smtClean="0"/>
              <a:t>(a + b)</a:t>
            </a:r>
            <a:r>
              <a:rPr lang="cs-CZ" sz="6600" b="1" baseline="30000" dirty="0" smtClean="0"/>
              <a:t>2 </a:t>
            </a:r>
            <a:r>
              <a:rPr lang="cs-CZ" sz="6600" b="1" dirty="0" smtClean="0"/>
              <a:t>= a</a:t>
            </a:r>
            <a:r>
              <a:rPr lang="cs-CZ" sz="6600" b="1" baseline="30000" dirty="0" smtClean="0"/>
              <a:t>2</a:t>
            </a:r>
            <a:r>
              <a:rPr lang="cs-CZ" sz="6600" b="1" dirty="0" smtClean="0"/>
              <a:t> + 2ab + b</a:t>
            </a:r>
            <a:r>
              <a:rPr lang="cs-CZ" sz="6600" b="1" baseline="30000" dirty="0" smtClean="0"/>
              <a:t>2 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i="1" baseline="30000" dirty="0"/>
              <a:t> </a:t>
            </a:r>
            <a:r>
              <a:rPr lang="cs-CZ" i="1" baseline="30000" dirty="0" smtClean="0"/>
              <a:t>                                       druhá mocnina        dvojnásobek     druhá mocnina      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i="1" baseline="30000" dirty="0" smtClean="0"/>
              <a:t>                                        1. členu                     součinu               2. členu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i="1" baseline="30000" dirty="0"/>
              <a:t> </a:t>
            </a:r>
            <a:r>
              <a:rPr lang="cs-CZ" i="1" dirty="0" smtClean="0"/>
              <a:t>                                                 </a:t>
            </a:r>
            <a:r>
              <a:rPr lang="cs-CZ" i="1" baseline="30000" dirty="0" smtClean="0"/>
              <a:t>1. a 2. členu  </a:t>
            </a:r>
            <a:endParaRPr lang="cs-CZ" i="1" dirty="0"/>
          </a:p>
        </p:txBody>
      </p:sp>
      <p:sp>
        <p:nvSpPr>
          <p:cNvPr id="5" name="Pravá jednoduchá závorka 4"/>
          <p:cNvSpPr/>
          <p:nvPr/>
        </p:nvSpPr>
        <p:spPr>
          <a:xfrm rot="5400000">
            <a:off x="2958573" y="2160444"/>
            <a:ext cx="212726" cy="1368152"/>
          </a:xfrm>
          <a:prstGeom prst="rightBracket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ravá jednoduchá závorka 5"/>
          <p:cNvSpPr/>
          <p:nvPr/>
        </p:nvSpPr>
        <p:spPr>
          <a:xfrm rot="5400000">
            <a:off x="2991508" y="1963302"/>
            <a:ext cx="496684" cy="1870417"/>
          </a:xfrm>
          <a:prstGeom prst="rightBracket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ravá jednoduchá závorka 6"/>
          <p:cNvSpPr/>
          <p:nvPr/>
        </p:nvSpPr>
        <p:spPr>
          <a:xfrm rot="16200000">
            <a:off x="3491880" y="1385155"/>
            <a:ext cx="360040" cy="1368152"/>
          </a:xfrm>
          <a:prstGeom prst="rightBracket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Pravá jednoduchá závorka 10"/>
          <p:cNvSpPr/>
          <p:nvPr/>
        </p:nvSpPr>
        <p:spPr>
          <a:xfrm rot="16200000">
            <a:off x="3267149" y="1867017"/>
            <a:ext cx="279650" cy="684076"/>
          </a:xfrm>
          <a:prstGeom prst="rightBracket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6439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PROCVIČENÍ  (a + b)</a:t>
            </a:r>
            <a:r>
              <a:rPr lang="cs-CZ" baseline="30000" dirty="0" smtClean="0">
                <a:solidFill>
                  <a:schemeClr val="bg1"/>
                </a:solidFill>
              </a:rPr>
              <a:t>2</a:t>
            </a:r>
            <a:r>
              <a:rPr lang="cs-CZ" dirty="0" smtClean="0">
                <a:solidFill>
                  <a:schemeClr val="bg1"/>
                </a:solidFill>
              </a:rPr>
              <a:t> = a</a:t>
            </a:r>
            <a:r>
              <a:rPr lang="cs-CZ" baseline="30000" dirty="0" smtClean="0">
                <a:solidFill>
                  <a:schemeClr val="bg1"/>
                </a:solidFill>
              </a:rPr>
              <a:t>2 </a:t>
            </a:r>
            <a:r>
              <a:rPr lang="cs-CZ" dirty="0" smtClean="0">
                <a:solidFill>
                  <a:schemeClr val="bg1"/>
                </a:solidFill>
              </a:rPr>
              <a:t>+ 2ab + b</a:t>
            </a:r>
            <a:r>
              <a:rPr lang="cs-CZ" baseline="30000" dirty="0" smtClean="0">
                <a:solidFill>
                  <a:schemeClr val="bg1"/>
                </a:solidFill>
              </a:rPr>
              <a:t>2</a:t>
            </a:r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sz="half" idx="1"/>
              </p:nvPr>
            </p:nvSpPr>
            <p:spPr>
              <a:ln>
                <a:solidFill>
                  <a:schemeClr val="accent5">
                    <a:lumMod val="60000"/>
                    <a:lumOff val="40000"/>
                  </a:schemeClr>
                </a:solidFill>
              </a:ln>
            </p:spPr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cs-CZ" sz="3600" dirty="0" smtClean="0"/>
                  <a:t>                  (2a + b)</a:t>
                </a:r>
                <a:r>
                  <a:rPr lang="cs-CZ" sz="3600" baseline="30000" dirty="0" smtClean="0"/>
                  <a:t>2 </a:t>
                </a:r>
                <a:r>
                  <a:rPr lang="cs-CZ" sz="3600" dirty="0" smtClean="0"/>
                  <a:t>=</a:t>
                </a:r>
              </a:p>
              <a:p>
                <a:pPr marL="0" indent="0">
                  <a:buNone/>
                </a:pPr>
                <a:r>
                  <a:rPr lang="cs-CZ" sz="3600" dirty="0" smtClean="0"/>
                  <a:t>                    (1 </a:t>
                </a:r>
                <a:r>
                  <a:rPr lang="cs-CZ" sz="3600" dirty="0"/>
                  <a:t>+ b)</a:t>
                </a:r>
                <a:r>
                  <a:rPr lang="cs-CZ" sz="3600" baseline="30000" dirty="0"/>
                  <a:t>2 </a:t>
                </a:r>
                <a:r>
                  <a:rPr lang="cs-CZ" sz="3600" dirty="0" smtClean="0"/>
                  <a:t>=</a:t>
                </a:r>
              </a:p>
              <a:p>
                <a:pPr marL="0" indent="0">
                  <a:buNone/>
                </a:pPr>
                <a:r>
                  <a:rPr lang="cs-CZ" sz="3600" dirty="0" smtClean="0"/>
                  <a:t>                    (z + 2)</a:t>
                </a:r>
                <a:r>
                  <a:rPr lang="cs-CZ" sz="3600" baseline="30000" dirty="0" smtClean="0"/>
                  <a:t>2 </a:t>
                </a:r>
                <a:r>
                  <a:rPr lang="cs-CZ" sz="3600" dirty="0" smtClean="0"/>
                  <a:t>=</a:t>
                </a:r>
              </a:p>
              <a:p>
                <a:pPr marL="0" indent="0">
                  <a:buNone/>
                </a:pPr>
                <a:r>
                  <a:rPr lang="cs-CZ" sz="3600" dirty="0" smtClean="0"/>
                  <a:t>                 (2x +3y)</a:t>
                </a:r>
                <a:r>
                  <a:rPr lang="cs-CZ" sz="3600" baseline="30000" dirty="0" smtClean="0"/>
                  <a:t>2 </a:t>
                </a:r>
                <a:r>
                  <a:rPr lang="cs-CZ" sz="3600" dirty="0" smtClean="0"/>
                  <a:t>=</a:t>
                </a:r>
              </a:p>
              <a:p>
                <a:pPr marL="0" indent="0">
                  <a:buNone/>
                </a:pPr>
                <a:r>
                  <a:rPr lang="cs-CZ" sz="3600" dirty="0"/>
                  <a:t> </a:t>
                </a:r>
                <a:r>
                  <a:rPr lang="cs-CZ" sz="3600" dirty="0" smtClean="0"/>
                  <a:t>       (0,2k </a:t>
                </a:r>
                <a:r>
                  <a:rPr lang="cs-CZ" sz="3600" dirty="0"/>
                  <a:t>+ </a:t>
                </a:r>
                <a:r>
                  <a:rPr lang="cs-CZ" sz="3600" dirty="0" smtClean="0"/>
                  <a:t>0,1m)</a:t>
                </a:r>
                <a:r>
                  <a:rPr lang="cs-CZ" sz="3600" baseline="30000" dirty="0" smtClean="0"/>
                  <a:t>2 </a:t>
                </a:r>
                <a:r>
                  <a:rPr lang="cs-CZ" sz="3600" dirty="0" smtClean="0"/>
                  <a:t>=</a:t>
                </a:r>
              </a:p>
              <a:p>
                <a:pPr marL="0" indent="0">
                  <a:buNone/>
                </a:pPr>
                <a:r>
                  <a:rPr lang="cs-CZ" sz="3600" dirty="0"/>
                  <a:t> </a:t>
                </a:r>
                <a:r>
                  <a:rPr lang="cs-CZ" sz="3600" dirty="0" smtClean="0"/>
                  <a:t>               (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3600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3600" dirty="0" smtClean="0"/>
                  <a:t>a </a:t>
                </a:r>
                <a:r>
                  <a:rPr lang="cs-CZ" sz="3600" dirty="0"/>
                  <a:t>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3600" b="0" i="1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sz="3600" dirty="0" smtClean="0"/>
                  <a:t>b)</a:t>
                </a:r>
                <a:r>
                  <a:rPr lang="cs-CZ" sz="3600" baseline="30000" dirty="0" smtClean="0"/>
                  <a:t>2 </a:t>
                </a:r>
                <a:r>
                  <a:rPr lang="cs-CZ" sz="3600" dirty="0"/>
                  <a:t>=</a:t>
                </a:r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blipFill rotWithShape="1">
                <a:blip r:embed="rId2"/>
                <a:stretch>
                  <a:fillRect t="-3091" r="-752"/>
                </a:stretch>
              </a:blipFill>
              <a:ln>
                <a:solidFill>
                  <a:schemeClr val="accent5">
                    <a:lumMod val="60000"/>
                    <a:lumOff val="40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4"/>
              <p:cNvSpPr>
                <a:spLocks noGrp="1"/>
              </p:cNvSpPr>
              <p:nvPr>
                <p:ph sz="half" idx="2"/>
              </p:nvPr>
            </p:nvSpPr>
            <p:spPr>
              <a:solidFill>
                <a:schemeClr val="accent5">
                  <a:lumMod val="20000"/>
                  <a:lumOff val="80000"/>
                </a:schemeClr>
              </a:solidFill>
            </p:spPr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cs-CZ" sz="3600" b="1" dirty="0" smtClean="0"/>
                  <a:t>4a</a:t>
                </a:r>
                <a:r>
                  <a:rPr lang="cs-CZ" sz="3600" b="1" baseline="30000" dirty="0" smtClean="0"/>
                  <a:t>2</a:t>
                </a:r>
                <a:r>
                  <a:rPr lang="cs-CZ" sz="3600" b="1" dirty="0" smtClean="0"/>
                  <a:t> + 4ab + b</a:t>
                </a:r>
                <a:r>
                  <a:rPr lang="cs-CZ" sz="3600" b="1" baseline="30000" dirty="0" smtClean="0"/>
                  <a:t>2</a:t>
                </a:r>
                <a:r>
                  <a:rPr lang="cs-CZ" sz="3600" b="1" dirty="0" smtClean="0"/>
                  <a:t> </a:t>
                </a:r>
              </a:p>
              <a:p>
                <a:pPr marL="0" indent="0">
                  <a:buNone/>
                </a:pPr>
                <a:r>
                  <a:rPr lang="cs-CZ" sz="3600" b="1" dirty="0" smtClean="0"/>
                  <a:t>1 + 2b + b</a:t>
                </a:r>
                <a:r>
                  <a:rPr lang="cs-CZ" sz="3600" b="1" baseline="30000" dirty="0" smtClean="0"/>
                  <a:t>2 </a:t>
                </a:r>
                <a:endParaRPr lang="cs-CZ" sz="3600" b="1" dirty="0" smtClean="0"/>
              </a:p>
              <a:p>
                <a:pPr marL="0" indent="0">
                  <a:buNone/>
                </a:pPr>
                <a:r>
                  <a:rPr lang="cs-CZ" sz="3600" b="1" dirty="0" smtClean="0"/>
                  <a:t>z</a:t>
                </a:r>
                <a:r>
                  <a:rPr lang="cs-CZ" sz="3600" b="1" baseline="30000" dirty="0" smtClean="0"/>
                  <a:t>2 </a:t>
                </a:r>
                <a:r>
                  <a:rPr lang="cs-CZ" sz="3600" b="1" dirty="0" smtClean="0"/>
                  <a:t>+ 4z + 4 </a:t>
                </a:r>
              </a:p>
              <a:p>
                <a:pPr marL="0" indent="0">
                  <a:buNone/>
                </a:pPr>
                <a:r>
                  <a:rPr lang="cs-CZ" sz="3600" b="1" dirty="0" smtClean="0"/>
                  <a:t>4x</a:t>
                </a:r>
                <a:r>
                  <a:rPr lang="cs-CZ" sz="3600" b="1" baseline="30000" dirty="0" smtClean="0"/>
                  <a:t>2</a:t>
                </a:r>
                <a:r>
                  <a:rPr lang="cs-CZ" sz="3600" b="1" dirty="0" smtClean="0"/>
                  <a:t> + 12xy + 9y</a:t>
                </a:r>
                <a:r>
                  <a:rPr lang="cs-CZ" sz="3600" b="1" baseline="30000" dirty="0" smtClean="0"/>
                  <a:t>2</a:t>
                </a:r>
                <a:r>
                  <a:rPr lang="cs-CZ" sz="3600" b="1" dirty="0" smtClean="0"/>
                  <a:t> </a:t>
                </a:r>
              </a:p>
              <a:p>
                <a:pPr marL="0" indent="0">
                  <a:buNone/>
                </a:pPr>
                <a:r>
                  <a:rPr lang="cs-CZ" b="1" dirty="0" smtClean="0"/>
                  <a:t>0,04k</a:t>
                </a:r>
                <a:r>
                  <a:rPr lang="cs-CZ" b="1" baseline="30000" dirty="0" smtClean="0"/>
                  <a:t>2</a:t>
                </a:r>
                <a:r>
                  <a:rPr lang="cs-CZ" b="1" dirty="0" smtClean="0"/>
                  <a:t> + 0,04km + 0,01m</a:t>
                </a:r>
                <a:r>
                  <a:rPr lang="cs-CZ" b="1" baseline="30000" dirty="0" smtClean="0"/>
                  <a:t>2  </a:t>
                </a:r>
              </a:p>
              <a:p>
                <a:pPr marL="0" indent="0">
                  <a:buNone/>
                </a:pPr>
                <a:endParaRPr lang="cs-CZ" b="1" baseline="30000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dirty="0" smtClean="0"/>
                  <a:t> a</a:t>
                </a:r>
                <a:r>
                  <a:rPr lang="cs-CZ" baseline="30000" dirty="0" smtClean="0"/>
                  <a:t>2</a:t>
                </a:r>
                <a:r>
                  <a:rPr lang="cs-CZ" dirty="0" smtClean="0"/>
                  <a:t> + 2.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dirty="0" smtClean="0"/>
                  <a:t> .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dirty="0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dirty="0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dirty="0" smtClean="0"/>
                  <a:t>ab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16</m:t>
                        </m:r>
                      </m:den>
                    </m:f>
                  </m:oMath>
                </a14:m>
                <a:r>
                  <a:rPr lang="cs-CZ" dirty="0" smtClean="0"/>
                  <a:t>b</a:t>
                </a:r>
                <a:r>
                  <a:rPr lang="cs-CZ" baseline="30000" dirty="0" smtClean="0"/>
                  <a:t>2</a:t>
                </a:r>
                <a:r>
                  <a:rPr lang="cs-CZ" dirty="0" smtClean="0"/>
                  <a:t> =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b="1" i="1"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r>
                  <a:rPr lang="cs-CZ" b="1" dirty="0"/>
                  <a:t> a</a:t>
                </a:r>
                <a:r>
                  <a:rPr lang="cs-CZ" b="1" baseline="30000" dirty="0"/>
                  <a:t>2</a:t>
                </a:r>
                <a:r>
                  <a:rPr lang="cs-CZ" b="1" dirty="0"/>
                  <a:t>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dirty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dirty="0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b="1" i="1" dirty="0"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r>
                  <a:rPr lang="cs-CZ" b="1" dirty="0"/>
                  <a:t>ab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b="1" i="1">
                            <a:latin typeface="Cambria Math"/>
                          </a:rPr>
                          <m:t>𝟏𝟔</m:t>
                        </m:r>
                      </m:den>
                    </m:f>
                  </m:oMath>
                </a14:m>
                <a:r>
                  <a:rPr lang="cs-CZ" b="1" dirty="0"/>
                  <a:t>b</a:t>
                </a:r>
                <a:r>
                  <a:rPr lang="cs-CZ" b="1" baseline="30000" dirty="0"/>
                  <a:t>2</a:t>
                </a:r>
                <a:r>
                  <a:rPr lang="cs-CZ" b="1" dirty="0"/>
                  <a:t> </a:t>
                </a:r>
              </a:p>
            </p:txBody>
          </p:sp>
        </mc:Choice>
        <mc:Fallback xmlns="">
          <p:sp>
            <p:nvSpPr>
              <p:cNvPr id="5" name="Zástupný symbol pro obsah 4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blipFill rotWithShape="1">
                <a:blip r:embed="rId3"/>
                <a:stretch>
                  <a:fillRect l="-4683" t="-3235" r="-1360" b="-215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9433097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PROCVIČENÍ a</a:t>
            </a:r>
            <a:r>
              <a:rPr lang="cs-CZ" b="1" baseline="30000" dirty="0" smtClean="0">
                <a:solidFill>
                  <a:schemeClr val="bg1"/>
                </a:solidFill>
              </a:rPr>
              <a:t>2</a:t>
            </a:r>
            <a:r>
              <a:rPr lang="cs-CZ" b="1" dirty="0" smtClean="0">
                <a:solidFill>
                  <a:schemeClr val="bg1"/>
                </a:solidFill>
              </a:rPr>
              <a:t> + 2ab + b</a:t>
            </a:r>
            <a:r>
              <a:rPr lang="cs-CZ" b="1" baseline="30000" dirty="0" smtClean="0">
                <a:solidFill>
                  <a:schemeClr val="bg1"/>
                </a:solidFill>
              </a:rPr>
              <a:t>2</a:t>
            </a:r>
            <a:r>
              <a:rPr lang="cs-CZ" b="1" dirty="0" smtClean="0">
                <a:solidFill>
                  <a:schemeClr val="bg1"/>
                </a:solidFill>
              </a:rPr>
              <a:t> = (a + b)</a:t>
            </a:r>
            <a:r>
              <a:rPr lang="cs-CZ" b="1" baseline="30000" dirty="0" smtClean="0">
                <a:solidFill>
                  <a:schemeClr val="bg1"/>
                </a:solidFill>
              </a:rPr>
              <a:t>2</a:t>
            </a:r>
            <a:endParaRPr lang="cs-CZ" b="1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half" idx="1"/>
              </p:nvPr>
            </p:nvSpPr>
            <p:spPr/>
            <p:txBody>
              <a:bodyPr>
                <a:normAutofit lnSpcReduction="10000"/>
              </a:bodyPr>
              <a:lstStyle/>
              <a:p>
                <a:pPr marL="0" indent="0" algn="r">
                  <a:buNone/>
                </a:pPr>
                <a:r>
                  <a:rPr lang="cs-CZ" sz="3600" dirty="0" smtClean="0"/>
                  <a:t>9a</a:t>
                </a:r>
                <a:r>
                  <a:rPr lang="cs-CZ" sz="3600" baseline="30000" dirty="0" smtClean="0"/>
                  <a:t>2</a:t>
                </a:r>
                <a:r>
                  <a:rPr lang="cs-CZ" sz="3600" dirty="0" smtClean="0"/>
                  <a:t> </a:t>
                </a:r>
                <a:r>
                  <a:rPr lang="cs-CZ" sz="3600" dirty="0"/>
                  <a:t>+ </a:t>
                </a:r>
                <a:r>
                  <a:rPr lang="cs-CZ" sz="3600" dirty="0" smtClean="0"/>
                  <a:t>6ab </a:t>
                </a:r>
                <a:r>
                  <a:rPr lang="cs-CZ" sz="3600" dirty="0"/>
                  <a:t>+ </a:t>
                </a:r>
                <a:r>
                  <a:rPr lang="cs-CZ" sz="3600" dirty="0" smtClean="0"/>
                  <a:t>b</a:t>
                </a:r>
                <a:r>
                  <a:rPr lang="cs-CZ" sz="3600" baseline="30000" dirty="0" smtClean="0"/>
                  <a:t>2 </a:t>
                </a:r>
                <a:r>
                  <a:rPr lang="cs-CZ" sz="3600" dirty="0" smtClean="0"/>
                  <a:t> </a:t>
                </a:r>
                <a:endParaRPr lang="cs-CZ" sz="3600" dirty="0"/>
              </a:p>
              <a:p>
                <a:pPr marL="0" indent="0" algn="r">
                  <a:buNone/>
                </a:pPr>
                <a:r>
                  <a:rPr lang="cs-CZ" sz="3600" dirty="0" smtClean="0"/>
                  <a:t>25n</a:t>
                </a:r>
                <a:r>
                  <a:rPr lang="cs-CZ" sz="3600" baseline="30000" dirty="0" smtClean="0"/>
                  <a:t>2</a:t>
                </a:r>
                <a:r>
                  <a:rPr lang="cs-CZ" sz="3600" dirty="0" smtClean="0"/>
                  <a:t> + 70n </a:t>
                </a:r>
                <a:r>
                  <a:rPr lang="cs-CZ" sz="3600" dirty="0"/>
                  <a:t>+ </a:t>
                </a:r>
                <a:r>
                  <a:rPr lang="cs-CZ" sz="3600" dirty="0" smtClean="0"/>
                  <a:t>49</a:t>
                </a:r>
                <a:r>
                  <a:rPr lang="cs-CZ" sz="3600" baseline="30000" dirty="0" smtClean="0"/>
                  <a:t> </a:t>
                </a:r>
                <a:endParaRPr lang="cs-CZ" sz="3600" dirty="0"/>
              </a:p>
              <a:p>
                <a:pPr marL="0" indent="0" algn="r">
                  <a:buNone/>
                </a:pPr>
                <a:r>
                  <a:rPr lang="cs-CZ" sz="3600" dirty="0" smtClean="0"/>
                  <a:t>25a</a:t>
                </a:r>
                <a:r>
                  <a:rPr lang="cs-CZ" sz="3600" baseline="30000" dirty="0" smtClean="0"/>
                  <a:t>2 </a:t>
                </a:r>
                <a:r>
                  <a:rPr lang="cs-CZ" sz="3600" dirty="0"/>
                  <a:t>+ </a:t>
                </a:r>
                <a:r>
                  <a:rPr lang="cs-CZ" sz="3600" dirty="0" smtClean="0"/>
                  <a:t>20ab </a:t>
                </a:r>
                <a:r>
                  <a:rPr lang="cs-CZ" sz="3600" dirty="0"/>
                  <a:t>+ </a:t>
                </a:r>
                <a:r>
                  <a:rPr lang="cs-CZ" sz="3600" dirty="0" smtClean="0"/>
                  <a:t>4b</a:t>
                </a:r>
                <a:r>
                  <a:rPr lang="cs-CZ" sz="3600" baseline="30000" dirty="0" smtClean="0"/>
                  <a:t>2</a:t>
                </a:r>
                <a:r>
                  <a:rPr lang="cs-CZ" sz="3600" dirty="0" smtClean="0"/>
                  <a:t> </a:t>
                </a:r>
                <a:endParaRPr lang="cs-CZ" sz="3600" dirty="0"/>
              </a:p>
              <a:p>
                <a:pPr marL="0" indent="0" algn="r">
                  <a:buNone/>
                </a:pPr>
                <a:r>
                  <a:rPr lang="cs-CZ" sz="3600" dirty="0" smtClean="0"/>
                  <a:t>9x</a:t>
                </a:r>
                <a:r>
                  <a:rPr lang="cs-CZ" sz="3600" baseline="30000" dirty="0" smtClean="0"/>
                  <a:t>2</a:t>
                </a:r>
                <a:r>
                  <a:rPr lang="cs-CZ" sz="3600" dirty="0" smtClean="0"/>
                  <a:t> </a:t>
                </a:r>
                <a:r>
                  <a:rPr lang="cs-CZ" sz="3600" dirty="0"/>
                  <a:t>+ </a:t>
                </a:r>
                <a:r>
                  <a:rPr lang="cs-CZ" sz="3600" dirty="0" smtClean="0"/>
                  <a:t>1,2x </a:t>
                </a:r>
                <a:r>
                  <a:rPr lang="cs-CZ" sz="3600" dirty="0"/>
                  <a:t>+ </a:t>
                </a:r>
                <a:r>
                  <a:rPr lang="cs-CZ" sz="3600" dirty="0" smtClean="0"/>
                  <a:t>0,04 </a:t>
                </a:r>
                <a:endParaRPr lang="cs-CZ" sz="3600" dirty="0"/>
              </a:p>
              <a:p>
                <a:pPr marL="0" indent="0" algn="r">
                  <a:buNone/>
                </a:pPr>
                <a:r>
                  <a:rPr lang="cs-CZ" sz="3600" dirty="0"/>
                  <a:t>a</a:t>
                </a:r>
                <a:r>
                  <a:rPr lang="cs-CZ" sz="3600" baseline="30000" dirty="0" smtClean="0"/>
                  <a:t>2</a:t>
                </a:r>
                <a:r>
                  <a:rPr lang="cs-CZ" sz="3600" dirty="0" smtClean="0"/>
                  <a:t> </a:t>
                </a:r>
                <a:r>
                  <a:rPr lang="cs-CZ" sz="3600" dirty="0"/>
                  <a:t>+ </a:t>
                </a:r>
                <a:r>
                  <a:rPr lang="cs-CZ" sz="3600" dirty="0" smtClean="0"/>
                  <a:t>6abc +9b</a:t>
                </a:r>
                <a:r>
                  <a:rPr lang="cs-CZ" sz="3600" baseline="30000" dirty="0" smtClean="0"/>
                  <a:t>2</a:t>
                </a:r>
                <a:r>
                  <a:rPr lang="cs-CZ" sz="3600" dirty="0" smtClean="0"/>
                  <a:t>c</a:t>
                </a:r>
                <a:r>
                  <a:rPr lang="cs-CZ" sz="3600" baseline="30000" dirty="0" smtClean="0"/>
                  <a:t>2</a:t>
                </a:r>
                <a:endParaRPr lang="cs-CZ" sz="3600" baseline="30000" dirty="0"/>
              </a:p>
              <a:p>
                <a:pPr marL="0" indent="0" algn="r">
                  <a:buNone/>
                </a:pPr>
                <a:r>
                  <a:rPr lang="cs-CZ" sz="3600" dirty="0" smtClean="0"/>
                  <a:t>16a</a:t>
                </a:r>
                <a:r>
                  <a:rPr lang="cs-CZ" sz="3600" baseline="30000" dirty="0" smtClean="0"/>
                  <a:t>2</a:t>
                </a:r>
                <a:r>
                  <a:rPr lang="cs-CZ" sz="3600" dirty="0" smtClean="0"/>
                  <a:t> + 4ax + 0,25x</a:t>
                </a:r>
                <a:r>
                  <a:rPr lang="cs-CZ" sz="3600" baseline="30000" dirty="0" smtClean="0"/>
                  <a:t>2</a:t>
                </a:r>
                <a:endParaRPr lang="cs-CZ" sz="3600" dirty="0"/>
              </a:p>
              <a:p>
                <a:pPr marL="0" indent="0" algn="r">
                  <a:buNone/>
                </a:pPr>
                <a14:m>
                  <m:oMath xmlns:m="http://schemas.openxmlformats.org/officeDocument/2006/math">
                    <m:r>
                      <a:rPr lang="cs-CZ" sz="3600" b="0" i="1" smtClean="0">
                        <a:latin typeface="Cambria Math"/>
                      </a:rPr>
                      <m:t>9</m:t>
                    </m:r>
                  </m:oMath>
                </a14:m>
                <a:r>
                  <a:rPr lang="cs-CZ" sz="3600" dirty="0" smtClean="0"/>
                  <a:t>x</a:t>
                </a:r>
                <a:r>
                  <a:rPr lang="cs-CZ" sz="3600" baseline="30000" dirty="0" smtClean="0"/>
                  <a:t>2</a:t>
                </a:r>
                <a:r>
                  <a:rPr lang="cs-CZ" sz="3600" dirty="0" smtClean="0"/>
                  <a:t> </a:t>
                </a:r>
                <a:r>
                  <a:rPr lang="cs-CZ" sz="3600" dirty="0"/>
                  <a:t>+ </a:t>
                </a:r>
                <a:r>
                  <a:rPr lang="cs-CZ" sz="3600" dirty="0" smtClean="0"/>
                  <a:t>2xy </a:t>
                </a:r>
                <a:r>
                  <a:rPr lang="cs-CZ" sz="3600" dirty="0"/>
                  <a:t>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3600" b="0" i="1" smtClean="0">
                            <a:latin typeface="Cambria Math"/>
                          </a:rPr>
                          <m:t>9</m:t>
                        </m:r>
                      </m:den>
                    </m:f>
                  </m:oMath>
                </a14:m>
                <a:r>
                  <a:rPr lang="cs-CZ" sz="3600" dirty="0" smtClean="0"/>
                  <a:t>y</a:t>
                </a:r>
                <a:r>
                  <a:rPr lang="cs-CZ" sz="3600" baseline="30000" dirty="0" smtClean="0"/>
                  <a:t>2</a:t>
                </a:r>
                <a:r>
                  <a:rPr lang="cs-CZ" sz="3600" dirty="0" smtClean="0"/>
                  <a:t> </a:t>
                </a:r>
                <a:endParaRPr lang="cs-CZ" sz="3600" dirty="0"/>
              </a:p>
              <a:p>
                <a:pPr marL="0" indent="0" algn="r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blipFill rotWithShape="1">
                <a:blip r:embed="rId2"/>
                <a:stretch>
                  <a:fillRect t="-3235" r="-6938" b="-14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sz="half" idx="2"/>
              </p:nvPr>
            </p:nvSpPr>
            <p:spPr>
              <a:solidFill>
                <a:schemeClr val="accent5">
                  <a:lumMod val="20000"/>
                  <a:lumOff val="80000"/>
                </a:schemeClr>
              </a:solidFill>
              <a:ln>
                <a:solidFill>
                  <a:schemeClr val="accent5">
                    <a:lumMod val="40000"/>
                    <a:lumOff val="60000"/>
                  </a:schemeClr>
                </a:solidFill>
              </a:ln>
            </p:spPr>
            <p:txBody>
              <a:bodyPr>
                <a:noAutofit/>
              </a:bodyPr>
              <a:lstStyle/>
              <a:p>
                <a:pPr marL="0" indent="0">
                  <a:buNone/>
                </a:pPr>
                <a:r>
                  <a:rPr lang="cs-CZ" sz="3200" b="1" dirty="0" smtClean="0"/>
                  <a:t> = (3a + b)</a:t>
                </a:r>
                <a:r>
                  <a:rPr lang="cs-CZ" sz="3200" b="1" baseline="30000" dirty="0" smtClean="0"/>
                  <a:t>2  </a:t>
                </a:r>
              </a:p>
              <a:p>
                <a:pPr marL="0" indent="0">
                  <a:buNone/>
                </a:pPr>
                <a:r>
                  <a:rPr lang="cs-CZ" sz="3200" b="1" baseline="30000" dirty="0" smtClean="0"/>
                  <a:t> </a:t>
                </a:r>
                <a:r>
                  <a:rPr lang="cs-CZ" sz="3200" b="1" dirty="0" smtClean="0"/>
                  <a:t> = (5n + 7)</a:t>
                </a:r>
                <a:r>
                  <a:rPr lang="cs-CZ" sz="3200" b="1" baseline="30000" dirty="0" smtClean="0"/>
                  <a:t>2  </a:t>
                </a:r>
              </a:p>
              <a:p>
                <a:pPr marL="0" indent="0">
                  <a:buNone/>
                </a:pPr>
                <a:r>
                  <a:rPr lang="cs-CZ" sz="3200" b="1" baseline="30000" dirty="0"/>
                  <a:t> </a:t>
                </a:r>
                <a:r>
                  <a:rPr lang="cs-CZ" sz="3200" b="1" baseline="30000" dirty="0" smtClean="0"/>
                  <a:t> </a:t>
                </a:r>
                <a:r>
                  <a:rPr lang="cs-CZ" sz="3200" b="1" dirty="0" smtClean="0"/>
                  <a:t>= (5a + 2b)</a:t>
                </a:r>
                <a:r>
                  <a:rPr lang="cs-CZ" sz="3200" b="1" baseline="30000" dirty="0" smtClean="0"/>
                  <a:t>2  </a:t>
                </a:r>
              </a:p>
              <a:p>
                <a:pPr marL="0" indent="0">
                  <a:buNone/>
                </a:pPr>
                <a:r>
                  <a:rPr lang="cs-CZ" sz="3200" b="1" baseline="30000" dirty="0"/>
                  <a:t> </a:t>
                </a:r>
                <a:r>
                  <a:rPr lang="cs-CZ" sz="3200" b="1" baseline="30000" dirty="0" smtClean="0"/>
                  <a:t> </a:t>
                </a:r>
                <a:r>
                  <a:rPr lang="cs-CZ" sz="3200" b="1" dirty="0" smtClean="0"/>
                  <a:t>= (3x + 0,2)</a:t>
                </a:r>
                <a:r>
                  <a:rPr lang="cs-CZ" sz="3200" b="1" baseline="30000" dirty="0" smtClean="0"/>
                  <a:t> 2  </a:t>
                </a:r>
              </a:p>
              <a:p>
                <a:pPr marL="0" indent="0">
                  <a:buNone/>
                </a:pPr>
                <a:r>
                  <a:rPr lang="cs-CZ" sz="3200" b="1" baseline="30000" dirty="0"/>
                  <a:t> </a:t>
                </a:r>
                <a:r>
                  <a:rPr lang="cs-CZ" sz="3200" b="1" dirty="0" smtClean="0"/>
                  <a:t> = (a + 3bc)</a:t>
                </a:r>
                <a:r>
                  <a:rPr lang="cs-CZ" sz="3200" b="1" baseline="30000" dirty="0" smtClean="0"/>
                  <a:t> 2  </a:t>
                </a:r>
              </a:p>
              <a:p>
                <a:pPr marL="0" indent="0">
                  <a:buNone/>
                </a:pPr>
                <a:r>
                  <a:rPr lang="cs-CZ" sz="3200" b="1" dirty="0" smtClean="0"/>
                  <a:t> = (4a + 0,5x)</a:t>
                </a:r>
                <a:r>
                  <a:rPr lang="cs-CZ" sz="3200" b="1" baseline="30000" dirty="0" smtClean="0"/>
                  <a:t>2 </a:t>
                </a:r>
              </a:p>
              <a:p>
                <a:pPr marL="0" indent="0">
                  <a:buNone/>
                </a:pPr>
                <a:r>
                  <a:rPr lang="cs-CZ" sz="3200" b="1" baseline="30000" dirty="0" smtClean="0"/>
                  <a:t> </a:t>
                </a:r>
                <a:r>
                  <a:rPr lang="cs-CZ" sz="3200" b="1" dirty="0" smtClean="0"/>
                  <a:t>= (3x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200" b="1" i="1" smtClean="0"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sz="3200" b="1" baseline="30000" dirty="0" smtClean="0"/>
                  <a:t> </a:t>
                </a:r>
                <a:r>
                  <a:rPr lang="cs-CZ" sz="3200" b="1" dirty="0" smtClean="0"/>
                  <a:t>y)</a:t>
                </a:r>
                <a:r>
                  <a:rPr lang="cs-CZ" sz="3200" b="1" baseline="30000" dirty="0" smtClean="0"/>
                  <a:t>2</a:t>
                </a:r>
                <a:endParaRPr lang="cs-CZ" sz="3200" b="1" baseline="30000" dirty="0"/>
              </a:p>
              <a:p>
                <a:pPr marL="0" indent="0">
                  <a:buNone/>
                </a:pPr>
                <a:endParaRPr lang="cs-CZ" sz="3600" baseline="30000" dirty="0" smtClean="0"/>
              </a:p>
              <a:p>
                <a:pPr marL="0" indent="0">
                  <a:buNone/>
                </a:pPr>
                <a:endParaRPr lang="cs-CZ" sz="3600" baseline="30000" dirty="0"/>
              </a:p>
              <a:p>
                <a:pPr marL="0" indent="0">
                  <a:buNone/>
                </a:pPr>
                <a:endParaRPr lang="cs-CZ" sz="3600" dirty="0"/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blipFill rotWithShape="1">
                <a:blip r:embed="rId3"/>
                <a:stretch>
                  <a:fillRect l="-2259" t="-1613"/>
                </a:stretch>
              </a:blipFill>
              <a:ln>
                <a:solidFill>
                  <a:schemeClr val="accent5">
                    <a:lumMod val="40000"/>
                    <a:lumOff val="60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867168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bg1"/>
                </a:solidFill>
              </a:rPr>
              <a:t>(a – b)</a:t>
            </a:r>
            <a:r>
              <a:rPr lang="cs-CZ" sz="6000" b="1" baseline="30000" dirty="0" smtClean="0">
                <a:solidFill>
                  <a:schemeClr val="bg1"/>
                </a:solidFill>
              </a:rPr>
              <a:t>2</a:t>
            </a:r>
            <a:endParaRPr lang="cs-CZ" sz="6000" b="1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4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92500"/>
              </a:bodyPr>
              <a:lstStyle/>
              <a:p>
                <a:pPr marL="0" indent="0">
                  <a:buNone/>
                </a:pPr>
                <a:r>
                  <a:rPr lang="cs-CZ" sz="2400" dirty="0" smtClean="0"/>
                  <a:t>(</a:t>
                </a:r>
                <a:r>
                  <a:rPr lang="cs-CZ" sz="2400" dirty="0"/>
                  <a:t>a </a:t>
                </a:r>
                <a:r>
                  <a:rPr lang="cs-CZ" sz="2400" dirty="0" smtClean="0"/>
                  <a:t>- </a:t>
                </a:r>
                <a:r>
                  <a:rPr lang="cs-CZ" sz="2400" dirty="0"/>
                  <a:t>b)</a:t>
                </a:r>
                <a:r>
                  <a:rPr lang="cs-CZ" sz="2400" baseline="30000" dirty="0"/>
                  <a:t>2 </a:t>
                </a:r>
                <a:r>
                  <a:rPr lang="cs-CZ" sz="2400" dirty="0"/>
                  <a:t> = (a </a:t>
                </a:r>
                <a:r>
                  <a:rPr lang="cs-CZ" sz="2400" dirty="0" smtClean="0"/>
                  <a:t>- </a:t>
                </a:r>
                <a:r>
                  <a:rPr lang="cs-CZ" sz="2400" dirty="0"/>
                  <a:t>b) . (a </a:t>
                </a:r>
                <a:r>
                  <a:rPr lang="cs-CZ" sz="2400" dirty="0" smtClean="0"/>
                  <a:t>- </a:t>
                </a:r>
                <a:r>
                  <a:rPr lang="cs-CZ" sz="2400" dirty="0"/>
                  <a:t>b) = a</a:t>
                </a:r>
                <a:r>
                  <a:rPr lang="cs-CZ" sz="2400" baseline="30000" dirty="0"/>
                  <a:t>2 </a:t>
                </a:r>
                <a:r>
                  <a:rPr lang="cs-CZ" sz="2400" dirty="0"/>
                  <a:t> </a:t>
                </a:r>
                <a:r>
                  <a:rPr lang="cs-CZ" sz="2400" dirty="0" smtClean="0"/>
                  <a:t>- </a:t>
                </a:r>
                <a:r>
                  <a:rPr lang="cs-CZ" sz="2400" dirty="0"/>
                  <a:t>ab </a:t>
                </a:r>
                <a:r>
                  <a:rPr lang="cs-CZ" sz="2400" dirty="0" smtClean="0"/>
                  <a:t>- </a:t>
                </a:r>
                <a:r>
                  <a:rPr lang="cs-CZ" sz="2400" dirty="0"/>
                  <a:t>ab + b</a:t>
                </a:r>
                <a:r>
                  <a:rPr lang="cs-CZ" sz="2400" baseline="30000" dirty="0"/>
                  <a:t>2 </a:t>
                </a:r>
                <a:r>
                  <a:rPr lang="cs-CZ" sz="2400" dirty="0"/>
                  <a:t> </a:t>
                </a:r>
                <a:r>
                  <a:rPr lang="cs-CZ" sz="2400" dirty="0" smtClean="0"/>
                  <a:t>= a</a:t>
                </a:r>
                <a:r>
                  <a:rPr lang="cs-CZ" sz="2400" baseline="30000" dirty="0" smtClean="0"/>
                  <a:t>2 </a:t>
                </a:r>
                <a:r>
                  <a:rPr lang="cs-CZ" sz="2400" dirty="0" smtClean="0"/>
                  <a:t> - </a:t>
                </a:r>
                <a:r>
                  <a:rPr lang="cs-CZ" sz="2400" dirty="0"/>
                  <a:t>2ab + b</a:t>
                </a:r>
                <a:r>
                  <a:rPr lang="cs-CZ" sz="2400" baseline="30000" dirty="0"/>
                  <a:t>2  </a:t>
                </a:r>
                <a:endParaRPr lang="cs-CZ" sz="2400" baseline="30000" dirty="0" smtClean="0"/>
              </a:p>
              <a:p>
                <a:pPr marL="0" indent="0">
                  <a:buNone/>
                </a:pPr>
                <a:r>
                  <a:rPr lang="cs-CZ" sz="6600" b="1" dirty="0" smtClean="0"/>
                  <a:t>(</a:t>
                </a:r>
                <a:r>
                  <a:rPr lang="cs-CZ" sz="6600" b="1" dirty="0"/>
                  <a:t>a </a:t>
                </a:r>
                <a:r>
                  <a:rPr lang="cs-CZ" sz="6600" b="1" dirty="0" smtClean="0"/>
                  <a:t>- </a:t>
                </a:r>
                <a:r>
                  <a:rPr lang="cs-CZ" sz="6600" b="1" dirty="0"/>
                  <a:t>b)</a:t>
                </a:r>
                <a:r>
                  <a:rPr lang="cs-CZ" sz="6600" b="1" baseline="30000" dirty="0"/>
                  <a:t>2 </a:t>
                </a:r>
                <a:r>
                  <a:rPr lang="cs-CZ" sz="6600" b="1" dirty="0"/>
                  <a:t>= a</a:t>
                </a:r>
                <a:r>
                  <a:rPr lang="cs-CZ" sz="6600" b="1" baseline="30000" dirty="0"/>
                  <a:t>2</a:t>
                </a:r>
                <a:r>
                  <a:rPr lang="cs-CZ" sz="6600" b="1" dirty="0"/>
                  <a:t> </a:t>
                </a:r>
                <a:r>
                  <a:rPr lang="cs-CZ" sz="6600" b="1" dirty="0" smtClean="0"/>
                  <a:t>- </a:t>
                </a:r>
                <a:r>
                  <a:rPr lang="cs-CZ" sz="6600" b="1" dirty="0"/>
                  <a:t>2ab + b</a:t>
                </a:r>
                <a:r>
                  <a:rPr lang="cs-CZ" sz="6600" b="1" baseline="30000" dirty="0"/>
                  <a:t>2  </a:t>
                </a:r>
              </a:p>
              <a:p>
                <a:pPr marL="0" indent="0">
                  <a:spcBef>
                    <a:spcPts val="0"/>
                  </a:spcBef>
                  <a:buNone/>
                </a:pPr>
                <a:r>
                  <a:rPr lang="cs-CZ" i="1" baseline="30000" dirty="0"/>
                  <a:t>                                        druhá mocnina        dvojnásobek     druhá mocnina       </a:t>
                </a:r>
              </a:p>
              <a:p>
                <a:pPr marL="0" indent="0">
                  <a:spcBef>
                    <a:spcPts val="0"/>
                  </a:spcBef>
                  <a:buNone/>
                </a:pPr>
                <a:r>
                  <a:rPr lang="cs-CZ" i="1" baseline="30000" dirty="0"/>
                  <a:t>                                        1. členu                     součinu               2. členu </a:t>
                </a:r>
              </a:p>
              <a:p>
                <a:pPr marL="0" indent="0">
                  <a:spcBef>
                    <a:spcPts val="0"/>
                  </a:spcBef>
                  <a:buNone/>
                </a:pPr>
                <a:r>
                  <a:rPr lang="cs-CZ" i="1" baseline="30000" dirty="0"/>
                  <a:t> </a:t>
                </a:r>
                <a:r>
                  <a:rPr lang="cs-CZ" i="1" dirty="0"/>
                  <a:t>                                                 </a:t>
                </a:r>
                <a:r>
                  <a:rPr lang="cs-CZ" i="1" baseline="30000" dirty="0"/>
                  <a:t>1. a 2. členu  </a:t>
                </a:r>
                <a:endParaRPr lang="cs-CZ" i="1" dirty="0"/>
              </a:p>
              <a:p>
                <a:pPr marL="0" indent="0">
                  <a:buNone/>
                </a:pPr>
                <a:r>
                  <a:rPr lang="cs-CZ" dirty="0" smtClean="0"/>
                  <a:t>Často se používá společný vzorec:</a:t>
                </a:r>
              </a:p>
              <a:p>
                <a:pPr marL="0" indent="0" algn="ctr">
                  <a:buNone/>
                </a:pPr>
                <a:r>
                  <a:rPr lang="cs-CZ" sz="6000" b="1" dirty="0"/>
                  <a:t>(a </a:t>
                </a:r>
                <a14:m>
                  <m:oMath xmlns:m="http://schemas.openxmlformats.org/officeDocument/2006/math">
                    <m:r>
                      <a:rPr lang="cs-CZ" sz="6000" b="1" i="1" smtClean="0">
                        <a:latin typeface="Cambria Math"/>
                        <a:ea typeface="Cambria Math"/>
                      </a:rPr>
                      <m:t>±</m:t>
                    </m:r>
                  </m:oMath>
                </a14:m>
                <a:r>
                  <a:rPr lang="cs-CZ" sz="6000" b="1" dirty="0" smtClean="0"/>
                  <a:t> </a:t>
                </a:r>
                <a:r>
                  <a:rPr lang="cs-CZ" sz="6000" b="1" dirty="0"/>
                  <a:t>b)</a:t>
                </a:r>
                <a:r>
                  <a:rPr lang="cs-CZ" sz="6000" b="1" baseline="30000" dirty="0"/>
                  <a:t>2 </a:t>
                </a:r>
                <a:r>
                  <a:rPr lang="cs-CZ" sz="6000" b="1" dirty="0"/>
                  <a:t>= a</a:t>
                </a:r>
                <a:r>
                  <a:rPr lang="cs-CZ" sz="6000" b="1" baseline="30000" dirty="0"/>
                  <a:t>2</a:t>
                </a:r>
                <a:r>
                  <a:rPr lang="cs-CZ" sz="6000" b="1" dirty="0"/>
                  <a:t> </a:t>
                </a:r>
                <a14:m>
                  <m:oMath xmlns:m="http://schemas.openxmlformats.org/officeDocument/2006/math">
                    <m:r>
                      <a:rPr lang="cs-CZ" sz="6000" b="1" i="1" smtClean="0">
                        <a:latin typeface="Cambria Math"/>
                        <a:ea typeface="Cambria Math"/>
                      </a:rPr>
                      <m:t>±</m:t>
                    </m:r>
                  </m:oMath>
                </a14:m>
                <a:r>
                  <a:rPr lang="cs-CZ" sz="6000" b="1" dirty="0" smtClean="0"/>
                  <a:t> </a:t>
                </a:r>
                <a:r>
                  <a:rPr lang="cs-CZ" sz="6000" b="1" dirty="0"/>
                  <a:t>2ab + b</a:t>
                </a:r>
                <a:r>
                  <a:rPr lang="cs-CZ" sz="6000" b="1" baseline="30000" dirty="0"/>
                  <a:t>2  </a:t>
                </a:r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5" name="Zástupný symbol pro obsah 4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4519" t="-809" b="-9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12296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Nadpis 1"/>
              <p:cNvSpPr>
                <a:spLocks noGrp="1"/>
              </p:cNvSpPr>
              <p:nvPr>
                <p:ph type="title"/>
              </p:nvPr>
            </p:nvSpPr>
            <p:spPr>
              <a:solidFill>
                <a:srgbClr val="002060"/>
              </a:solidFill>
            </p:spPr>
            <p:txBody>
              <a:bodyPr>
                <a:normAutofit fontScale="90000"/>
              </a:bodyPr>
              <a:lstStyle/>
              <a:p>
                <a:r>
                  <a:rPr lang="cs-CZ" b="1" dirty="0" smtClean="0">
                    <a:solidFill>
                      <a:schemeClr val="bg1"/>
                    </a:solidFill>
                  </a:rPr>
                  <a:t/>
                </a:r>
                <a:br>
                  <a:rPr lang="cs-CZ" b="1" dirty="0" smtClean="0">
                    <a:solidFill>
                      <a:schemeClr val="bg1"/>
                    </a:solidFill>
                  </a:rPr>
                </a:br>
                <a:r>
                  <a:rPr lang="cs-CZ" b="1" dirty="0" smtClean="0">
                    <a:solidFill>
                      <a:schemeClr val="bg1"/>
                    </a:solidFill>
                  </a:rPr>
                  <a:t>PROCVIČENÍ  (</a:t>
                </a:r>
                <a:r>
                  <a:rPr lang="cs-CZ" b="1" dirty="0">
                    <a:solidFill>
                      <a:schemeClr val="bg1"/>
                    </a:solidFill>
                  </a:rPr>
                  <a:t>a </a:t>
                </a: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</a:rPr>
                      <m:t>±</m:t>
                    </m:r>
                  </m:oMath>
                </a14:m>
                <a:r>
                  <a:rPr lang="cs-CZ" b="1" dirty="0" smtClean="0">
                    <a:solidFill>
                      <a:schemeClr val="bg1"/>
                    </a:solidFill>
                  </a:rPr>
                  <a:t> </a:t>
                </a:r>
                <a:r>
                  <a:rPr lang="cs-CZ" b="1" dirty="0">
                    <a:solidFill>
                      <a:schemeClr val="bg1"/>
                    </a:solidFill>
                  </a:rPr>
                  <a:t>b)</a:t>
                </a:r>
                <a:r>
                  <a:rPr lang="cs-CZ" b="1" baseline="30000" dirty="0">
                    <a:solidFill>
                      <a:schemeClr val="bg1"/>
                    </a:solidFill>
                  </a:rPr>
                  <a:t>2 </a:t>
                </a:r>
                <a:r>
                  <a:rPr lang="cs-CZ" b="1" dirty="0">
                    <a:solidFill>
                      <a:schemeClr val="bg1"/>
                    </a:solidFill>
                  </a:rPr>
                  <a:t>= a</a:t>
                </a:r>
                <a:r>
                  <a:rPr lang="cs-CZ" b="1" baseline="30000" dirty="0">
                    <a:solidFill>
                      <a:schemeClr val="bg1"/>
                    </a:solidFill>
                  </a:rPr>
                  <a:t>2</a:t>
                </a:r>
                <a:r>
                  <a:rPr lang="cs-CZ" b="1" dirty="0">
                    <a:solidFill>
                      <a:schemeClr val="bg1"/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</a:rPr>
                      <m:t>±</m:t>
                    </m:r>
                  </m:oMath>
                </a14:m>
                <a:r>
                  <a:rPr lang="cs-CZ" b="1" dirty="0" smtClean="0">
                    <a:solidFill>
                      <a:schemeClr val="bg1"/>
                    </a:solidFill>
                  </a:rPr>
                  <a:t> </a:t>
                </a:r>
                <a:r>
                  <a:rPr lang="cs-CZ" b="1" dirty="0">
                    <a:solidFill>
                      <a:schemeClr val="bg1"/>
                    </a:solidFill>
                  </a:rPr>
                  <a:t>2ab + b</a:t>
                </a:r>
                <a:r>
                  <a:rPr lang="cs-CZ" b="1" baseline="30000" dirty="0">
                    <a:solidFill>
                      <a:schemeClr val="bg1"/>
                    </a:solidFill>
                  </a:rPr>
                  <a:t>2  </a:t>
                </a:r>
                <a:br>
                  <a:rPr lang="cs-CZ" b="1" baseline="30000" dirty="0">
                    <a:solidFill>
                      <a:schemeClr val="bg1"/>
                    </a:solidFill>
                  </a:rPr>
                </a:br>
                <a:endParaRPr lang="cs-CZ" b="1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2" name="Nadpis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blipFill rotWithShape="1">
                <a:blip r:embed="rId2"/>
                <a:stretch>
                  <a:fillRect r="-667" b="-319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sz="half" idx="1"/>
              </p:nvPr>
            </p:nvSpPr>
            <p:spPr>
              <a:xfrm>
                <a:off x="467544" y="1556792"/>
                <a:ext cx="4038600" cy="4525963"/>
              </a:xfrm>
            </p:spPr>
            <p:txBody>
              <a:bodyPr>
                <a:normAutofit fontScale="25000" lnSpcReduction="20000"/>
              </a:bodyPr>
              <a:lstStyle/>
              <a:p>
                <a:pPr marL="0" indent="0" algn="r">
                  <a:buNone/>
                </a:pPr>
                <a:endParaRPr lang="cs-CZ" sz="14400" dirty="0" smtClean="0"/>
              </a:p>
              <a:p>
                <a:pPr marL="0" indent="0" algn="r">
                  <a:buNone/>
                </a:pPr>
                <a:r>
                  <a:rPr lang="cs-CZ" sz="12800" dirty="0" smtClean="0"/>
                  <a:t> (3a - </a:t>
                </a:r>
                <a:r>
                  <a:rPr lang="cs-CZ" sz="12800" dirty="0"/>
                  <a:t>b)</a:t>
                </a:r>
                <a:r>
                  <a:rPr lang="cs-CZ" sz="12800" baseline="30000" dirty="0"/>
                  <a:t>2 </a:t>
                </a:r>
                <a:r>
                  <a:rPr lang="cs-CZ" sz="12800" dirty="0"/>
                  <a:t>=</a:t>
                </a:r>
              </a:p>
              <a:p>
                <a:pPr marL="0" indent="0" algn="r">
                  <a:buNone/>
                </a:pPr>
                <a:r>
                  <a:rPr lang="cs-CZ" sz="12800" dirty="0"/>
                  <a:t>                    (1 </a:t>
                </a:r>
                <a:r>
                  <a:rPr lang="cs-CZ" sz="12800" dirty="0" smtClean="0"/>
                  <a:t>- 2b)</a:t>
                </a:r>
                <a:r>
                  <a:rPr lang="cs-CZ" sz="12800" baseline="30000" dirty="0" smtClean="0"/>
                  <a:t>2 </a:t>
                </a:r>
                <a:r>
                  <a:rPr lang="cs-CZ" sz="12800" dirty="0"/>
                  <a:t>=</a:t>
                </a:r>
              </a:p>
              <a:p>
                <a:pPr marL="0" indent="0" algn="r">
                  <a:buNone/>
                </a:pPr>
                <a:r>
                  <a:rPr lang="cs-CZ" sz="12800" dirty="0"/>
                  <a:t>                    </a:t>
                </a:r>
                <a:r>
                  <a:rPr lang="cs-CZ" sz="12800" dirty="0" smtClean="0"/>
                  <a:t>(4z - 5)</a:t>
                </a:r>
                <a:r>
                  <a:rPr lang="cs-CZ" sz="12800" baseline="30000" dirty="0" smtClean="0"/>
                  <a:t>2 </a:t>
                </a:r>
                <a:r>
                  <a:rPr lang="cs-CZ" sz="12800" dirty="0"/>
                  <a:t>=</a:t>
                </a:r>
              </a:p>
              <a:p>
                <a:pPr marL="0" indent="0" algn="r">
                  <a:buNone/>
                </a:pPr>
                <a:r>
                  <a:rPr lang="cs-CZ" sz="12800" dirty="0"/>
                  <a:t>                 (2x </a:t>
                </a:r>
                <a:r>
                  <a:rPr lang="cs-CZ" sz="12800" dirty="0" smtClean="0"/>
                  <a:t>+ 5y)</a:t>
                </a:r>
                <a:r>
                  <a:rPr lang="cs-CZ" sz="12800" baseline="30000" dirty="0" smtClean="0"/>
                  <a:t>2 </a:t>
                </a:r>
                <a:r>
                  <a:rPr lang="cs-CZ" sz="12800" dirty="0"/>
                  <a:t>=</a:t>
                </a:r>
              </a:p>
              <a:p>
                <a:pPr marL="0" indent="0" algn="r">
                  <a:buNone/>
                </a:pPr>
                <a:r>
                  <a:rPr lang="cs-CZ" sz="12800" dirty="0"/>
                  <a:t>        (</a:t>
                </a:r>
                <a:r>
                  <a:rPr lang="cs-CZ" sz="12800" dirty="0" smtClean="0"/>
                  <a:t>0,4k - </a:t>
                </a:r>
                <a:r>
                  <a:rPr lang="cs-CZ" sz="12800" dirty="0"/>
                  <a:t>0,1m)</a:t>
                </a:r>
                <a:r>
                  <a:rPr lang="cs-CZ" sz="12800" baseline="30000" dirty="0"/>
                  <a:t>2 </a:t>
                </a:r>
                <a:r>
                  <a:rPr lang="cs-CZ" sz="12800" dirty="0"/>
                  <a:t>=</a:t>
                </a:r>
              </a:p>
              <a:p>
                <a:pPr marL="0" indent="0" algn="r">
                  <a:buNone/>
                </a:pPr>
                <a:r>
                  <a:rPr lang="cs-CZ" sz="12800" dirty="0"/>
                  <a:t>                (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128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12800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12800" i="1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12800" dirty="0"/>
                  <a:t>a </a:t>
                </a:r>
                <a:r>
                  <a:rPr lang="cs-CZ" sz="12800" dirty="0" smtClean="0"/>
                  <a:t>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128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128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12800" b="0" i="1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sz="12800" dirty="0" smtClean="0"/>
                  <a:t> b)</a:t>
                </a:r>
                <a:r>
                  <a:rPr lang="cs-CZ" sz="12800" baseline="30000" dirty="0" smtClean="0"/>
                  <a:t>2 </a:t>
                </a:r>
                <a:r>
                  <a:rPr lang="cs-CZ" sz="12800" dirty="0" smtClean="0"/>
                  <a:t>= </a:t>
                </a:r>
              </a:p>
              <a:p>
                <a:pPr marL="0" indent="0" algn="r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       </a:t>
                </a:r>
                <a:endParaRPr lang="cs-CZ" dirty="0"/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467544" y="1556792"/>
                <a:ext cx="4038600" cy="4525963"/>
              </a:xfrm>
              <a:blipFill rotWithShape="1">
                <a:blip r:embed="rId3"/>
                <a:stretch>
                  <a:fillRect r="-60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4"/>
              <p:cNvSpPr>
                <a:spLocks noGrp="1"/>
              </p:cNvSpPr>
              <p:nvPr>
                <p:ph sz="half" idx="2"/>
              </p:nvPr>
            </p:nvSpPr>
            <p:spPr>
              <a:solidFill>
                <a:schemeClr val="accent5">
                  <a:lumMod val="20000"/>
                  <a:lumOff val="80000"/>
                </a:schemeClr>
              </a:solidFill>
            </p:spPr>
            <p:txBody>
              <a:bodyPr>
                <a:normAutofit fontScale="25000" lnSpcReduction="20000"/>
              </a:bodyPr>
              <a:lstStyle/>
              <a:p>
                <a:pPr marL="0" indent="0">
                  <a:buNone/>
                </a:pPr>
                <a:endParaRPr lang="cs-CZ" sz="3600" dirty="0" smtClean="0"/>
              </a:p>
              <a:p>
                <a:pPr marL="0" indent="0">
                  <a:buNone/>
                </a:pPr>
                <a:endParaRPr lang="cs-CZ" sz="3600" dirty="0" smtClean="0"/>
              </a:p>
              <a:p>
                <a:pPr marL="0" indent="0">
                  <a:buNone/>
                </a:pPr>
                <a:endParaRPr lang="cs-CZ" sz="3600" dirty="0"/>
              </a:p>
              <a:p>
                <a:pPr marL="0" indent="0">
                  <a:buNone/>
                </a:pPr>
                <a:r>
                  <a:rPr lang="cs-CZ" sz="12800" dirty="0" smtClean="0"/>
                  <a:t>9a</a:t>
                </a:r>
                <a:r>
                  <a:rPr lang="cs-CZ" sz="12800" baseline="30000" dirty="0" smtClean="0"/>
                  <a:t>2</a:t>
                </a:r>
                <a:r>
                  <a:rPr lang="cs-CZ" sz="12800" dirty="0" smtClean="0"/>
                  <a:t> – 6ab + b</a:t>
                </a:r>
                <a:r>
                  <a:rPr lang="cs-CZ" sz="12800" baseline="30000" dirty="0" smtClean="0"/>
                  <a:t>2</a:t>
                </a:r>
                <a:endParaRPr lang="cs-CZ" sz="12800" dirty="0" smtClean="0"/>
              </a:p>
              <a:p>
                <a:pPr marL="0" indent="0">
                  <a:buNone/>
                </a:pPr>
                <a:r>
                  <a:rPr lang="cs-CZ" sz="12800" dirty="0" smtClean="0"/>
                  <a:t>1 </a:t>
                </a:r>
                <a:r>
                  <a:rPr lang="cs-CZ" sz="12800" dirty="0"/>
                  <a:t>– </a:t>
                </a:r>
                <a:r>
                  <a:rPr lang="cs-CZ" sz="12800" dirty="0" smtClean="0"/>
                  <a:t>4b </a:t>
                </a:r>
                <a:r>
                  <a:rPr lang="cs-CZ" sz="12800" dirty="0"/>
                  <a:t>+ </a:t>
                </a:r>
                <a:r>
                  <a:rPr lang="cs-CZ" sz="12800" dirty="0" smtClean="0"/>
                  <a:t>4b</a:t>
                </a:r>
                <a:r>
                  <a:rPr lang="cs-CZ" sz="12800" baseline="30000" dirty="0" smtClean="0"/>
                  <a:t>2</a:t>
                </a:r>
                <a:endParaRPr lang="cs-CZ" sz="12800" dirty="0"/>
              </a:p>
              <a:p>
                <a:pPr marL="0" indent="0">
                  <a:buNone/>
                </a:pPr>
                <a:r>
                  <a:rPr lang="cs-CZ" sz="12800" dirty="0" smtClean="0"/>
                  <a:t>16z</a:t>
                </a:r>
                <a:r>
                  <a:rPr lang="cs-CZ" sz="12800" baseline="30000" dirty="0" smtClean="0"/>
                  <a:t>2</a:t>
                </a:r>
                <a:r>
                  <a:rPr lang="cs-CZ" sz="12800" dirty="0" smtClean="0"/>
                  <a:t> </a:t>
                </a:r>
                <a:r>
                  <a:rPr lang="cs-CZ" sz="12800" dirty="0"/>
                  <a:t>– </a:t>
                </a:r>
                <a:r>
                  <a:rPr lang="cs-CZ" sz="12800" dirty="0" smtClean="0"/>
                  <a:t>40z </a:t>
                </a:r>
                <a:r>
                  <a:rPr lang="cs-CZ" sz="12800" dirty="0"/>
                  <a:t>+ </a:t>
                </a:r>
                <a:r>
                  <a:rPr lang="cs-CZ" sz="12800" dirty="0" smtClean="0"/>
                  <a:t>25</a:t>
                </a:r>
                <a:endParaRPr lang="cs-CZ" sz="12800" dirty="0"/>
              </a:p>
              <a:p>
                <a:pPr marL="0" indent="0">
                  <a:buNone/>
                </a:pPr>
                <a:r>
                  <a:rPr lang="cs-CZ" sz="12800" dirty="0" smtClean="0"/>
                  <a:t>4x</a:t>
                </a:r>
                <a:r>
                  <a:rPr lang="cs-CZ" sz="12800" baseline="30000" dirty="0" smtClean="0"/>
                  <a:t>2</a:t>
                </a:r>
                <a:r>
                  <a:rPr lang="cs-CZ" sz="12800" dirty="0" smtClean="0"/>
                  <a:t> + 20xy </a:t>
                </a:r>
                <a:r>
                  <a:rPr lang="cs-CZ" sz="12800" dirty="0"/>
                  <a:t>+ </a:t>
                </a:r>
                <a:r>
                  <a:rPr lang="cs-CZ" sz="12800" dirty="0" smtClean="0"/>
                  <a:t>25y</a:t>
                </a:r>
                <a:r>
                  <a:rPr lang="cs-CZ" sz="12800" baseline="30000" dirty="0" smtClean="0"/>
                  <a:t>2</a:t>
                </a:r>
                <a:endParaRPr lang="cs-CZ" sz="12800" dirty="0"/>
              </a:p>
              <a:p>
                <a:pPr marL="0" indent="0">
                  <a:buNone/>
                </a:pPr>
                <a:r>
                  <a:rPr lang="cs-CZ" sz="11200" dirty="0" smtClean="0"/>
                  <a:t>0,16k</a:t>
                </a:r>
                <a:r>
                  <a:rPr lang="cs-CZ" sz="11200" baseline="30000" dirty="0" smtClean="0"/>
                  <a:t>2</a:t>
                </a:r>
                <a:r>
                  <a:rPr lang="cs-CZ" sz="11200" dirty="0" smtClean="0"/>
                  <a:t> </a:t>
                </a:r>
                <a:r>
                  <a:rPr lang="cs-CZ" sz="11200" dirty="0"/>
                  <a:t>– </a:t>
                </a:r>
                <a:r>
                  <a:rPr lang="cs-CZ" sz="11200" dirty="0" smtClean="0"/>
                  <a:t>0,08km </a:t>
                </a:r>
                <a:r>
                  <a:rPr lang="cs-CZ" sz="11200" dirty="0"/>
                  <a:t>+ </a:t>
                </a:r>
                <a:r>
                  <a:rPr lang="cs-CZ" sz="11200" dirty="0" smtClean="0"/>
                  <a:t>0,01m</a:t>
                </a:r>
                <a:r>
                  <a:rPr lang="cs-CZ" sz="11200" baseline="30000" dirty="0" smtClean="0"/>
                  <a:t>2</a:t>
                </a:r>
                <a:endParaRPr lang="cs-CZ" sz="11200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sz="128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128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12800" b="0" i="1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sz="12800" dirty="0" smtClean="0"/>
                  <a:t>a</a:t>
                </a:r>
                <a:r>
                  <a:rPr lang="cs-CZ" sz="12800" baseline="30000" dirty="0" smtClean="0"/>
                  <a:t>2</a:t>
                </a:r>
                <a:r>
                  <a:rPr lang="cs-CZ" sz="12800" dirty="0" smtClean="0"/>
                  <a:t> </a:t>
                </a:r>
                <a:r>
                  <a:rPr lang="cs-CZ" sz="12800" dirty="0"/>
                  <a:t>–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128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128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12800" b="0" i="1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sz="12800" dirty="0" smtClean="0"/>
                  <a:t>ab </a:t>
                </a:r>
                <a:r>
                  <a:rPr lang="cs-CZ" sz="12800" dirty="0"/>
                  <a:t>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128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128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12800" b="0" i="1" smtClean="0">
                            <a:latin typeface="Cambria Math"/>
                          </a:rPr>
                          <m:t>9</m:t>
                        </m:r>
                      </m:den>
                    </m:f>
                  </m:oMath>
                </a14:m>
                <a:r>
                  <a:rPr lang="cs-CZ" sz="12800" dirty="0" smtClean="0"/>
                  <a:t>b</a:t>
                </a:r>
                <a:r>
                  <a:rPr lang="cs-CZ" sz="12800" baseline="30000" dirty="0" smtClean="0"/>
                  <a:t>2</a:t>
                </a:r>
                <a:endParaRPr lang="cs-CZ" sz="12800" dirty="0"/>
              </a:p>
              <a:p>
                <a:pPr marL="0" indent="0">
                  <a:buNone/>
                </a:pPr>
                <a:endParaRPr lang="cs-CZ" sz="12800" dirty="0" smtClean="0"/>
              </a:p>
            </p:txBody>
          </p:sp>
        </mc:Choice>
        <mc:Fallback xmlns="">
          <p:sp>
            <p:nvSpPr>
              <p:cNvPr id="5" name="Zástupný symbol pro obsah 4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blipFill rotWithShape="1">
                <a:blip r:embed="rId4"/>
                <a:stretch>
                  <a:fillRect l="-392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5087276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Nadpis 1"/>
              <p:cNvSpPr>
                <a:spLocks noGrp="1"/>
              </p:cNvSpPr>
              <p:nvPr>
                <p:ph type="title"/>
              </p:nvPr>
            </p:nvSpPr>
            <p:spPr>
              <a:solidFill>
                <a:srgbClr val="002060"/>
              </a:solidFill>
            </p:spPr>
            <p:txBody>
              <a:bodyPr>
                <a:normAutofit fontScale="90000"/>
              </a:bodyPr>
              <a:lstStyle/>
              <a:p>
                <a:r>
                  <a:rPr lang="cs-CZ" b="1" dirty="0" smtClean="0">
                    <a:solidFill>
                      <a:schemeClr val="bg1"/>
                    </a:solidFill>
                  </a:rPr>
                  <a:t>PROCVIČENÍ  a</a:t>
                </a:r>
                <a:r>
                  <a:rPr lang="cs-CZ" b="1" baseline="30000" dirty="0" smtClean="0">
                    <a:solidFill>
                      <a:schemeClr val="bg1"/>
                    </a:solidFill>
                  </a:rPr>
                  <a:t>2</a:t>
                </a:r>
                <a:r>
                  <a:rPr lang="cs-CZ" b="1" dirty="0" smtClean="0">
                    <a:solidFill>
                      <a:schemeClr val="bg1"/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</a:rPr>
                      <m:t>±</m:t>
                    </m:r>
                  </m:oMath>
                </a14:m>
                <a:r>
                  <a:rPr lang="cs-CZ" b="1" dirty="0" smtClean="0">
                    <a:solidFill>
                      <a:schemeClr val="bg1"/>
                    </a:solidFill>
                  </a:rPr>
                  <a:t> 2ab + b</a:t>
                </a:r>
                <a:r>
                  <a:rPr lang="cs-CZ" b="1" baseline="30000" dirty="0" smtClean="0">
                    <a:solidFill>
                      <a:schemeClr val="bg1"/>
                    </a:solidFill>
                  </a:rPr>
                  <a:t>2</a:t>
                </a:r>
                <a:r>
                  <a:rPr lang="cs-CZ" b="1" dirty="0" smtClean="0">
                    <a:solidFill>
                      <a:schemeClr val="bg1"/>
                    </a:solidFill>
                  </a:rPr>
                  <a:t> = (a </a:t>
                </a: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</a:rPr>
                      <m:t>±</m:t>
                    </m:r>
                  </m:oMath>
                </a14:m>
                <a:r>
                  <a:rPr lang="cs-CZ" b="1" dirty="0" smtClean="0">
                    <a:solidFill>
                      <a:schemeClr val="bg1"/>
                    </a:solidFill>
                  </a:rPr>
                  <a:t> b)</a:t>
                </a:r>
                <a:r>
                  <a:rPr lang="cs-CZ" b="1" baseline="30000" dirty="0" smtClean="0">
                    <a:solidFill>
                      <a:schemeClr val="bg1"/>
                    </a:solidFill>
                  </a:rPr>
                  <a:t>2</a:t>
                </a:r>
                <a:endParaRPr lang="cs-CZ" b="1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2" name="Nadpis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blipFill rotWithShape="1">
                <a:blip r:embed="rId2"/>
                <a:stretch>
                  <a:fillRect l="-148" b="-319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half" idx="1"/>
              </p:nvPr>
            </p:nvSpPr>
            <p:spPr/>
            <p:txBody>
              <a:bodyPr/>
              <a:lstStyle/>
              <a:p>
                <a:pPr marL="0" indent="0" algn="r">
                  <a:buNone/>
                </a:pPr>
                <a:r>
                  <a:rPr lang="cs-CZ" dirty="0" smtClean="0"/>
                  <a:t>p</a:t>
                </a:r>
                <a:r>
                  <a:rPr lang="cs-CZ" baseline="30000" dirty="0" smtClean="0"/>
                  <a:t>2</a:t>
                </a:r>
                <a:r>
                  <a:rPr lang="cs-CZ" dirty="0" smtClean="0"/>
                  <a:t> – 4p </a:t>
                </a:r>
                <a:r>
                  <a:rPr lang="cs-CZ" dirty="0"/>
                  <a:t>+ </a:t>
                </a:r>
                <a:r>
                  <a:rPr lang="cs-CZ" dirty="0" smtClean="0"/>
                  <a:t>4</a:t>
                </a:r>
                <a:r>
                  <a:rPr lang="cs-CZ" baseline="30000" dirty="0" smtClean="0"/>
                  <a:t> </a:t>
                </a:r>
                <a:r>
                  <a:rPr lang="cs-CZ" dirty="0" smtClean="0"/>
                  <a:t> </a:t>
                </a:r>
                <a:endParaRPr lang="cs-CZ" dirty="0"/>
              </a:p>
              <a:p>
                <a:pPr marL="0" indent="0" algn="r">
                  <a:buNone/>
                </a:pPr>
                <a:r>
                  <a:rPr lang="cs-CZ" dirty="0" smtClean="0"/>
                  <a:t>16m</a:t>
                </a:r>
                <a:r>
                  <a:rPr lang="cs-CZ" baseline="30000" dirty="0" smtClean="0"/>
                  <a:t>2</a:t>
                </a:r>
                <a:r>
                  <a:rPr lang="cs-CZ" dirty="0" smtClean="0"/>
                  <a:t> – 8mn </a:t>
                </a:r>
                <a:r>
                  <a:rPr lang="cs-CZ" dirty="0"/>
                  <a:t>+ </a:t>
                </a:r>
                <a:r>
                  <a:rPr lang="cs-CZ" dirty="0" smtClean="0"/>
                  <a:t>n</a:t>
                </a:r>
                <a:r>
                  <a:rPr lang="cs-CZ" baseline="30000" dirty="0" smtClean="0"/>
                  <a:t>2 </a:t>
                </a:r>
                <a:endParaRPr lang="cs-CZ" dirty="0"/>
              </a:p>
              <a:p>
                <a:pPr marL="0" indent="0" algn="r">
                  <a:buNone/>
                </a:pPr>
                <a:r>
                  <a:rPr lang="cs-CZ" dirty="0" smtClean="0"/>
                  <a:t>25m</a:t>
                </a:r>
                <a:r>
                  <a:rPr lang="cs-CZ" baseline="30000" dirty="0" smtClean="0"/>
                  <a:t>2  </a:t>
                </a:r>
                <a:r>
                  <a:rPr lang="cs-CZ" dirty="0" smtClean="0"/>
                  <a:t>- 70mn </a:t>
                </a:r>
                <a:r>
                  <a:rPr lang="cs-CZ" dirty="0"/>
                  <a:t>+ </a:t>
                </a:r>
                <a:r>
                  <a:rPr lang="cs-CZ" dirty="0" smtClean="0"/>
                  <a:t>49n</a:t>
                </a:r>
                <a:r>
                  <a:rPr lang="cs-CZ" baseline="30000" dirty="0" smtClean="0"/>
                  <a:t>2</a:t>
                </a:r>
                <a:r>
                  <a:rPr lang="cs-CZ" dirty="0" smtClean="0"/>
                  <a:t> </a:t>
                </a:r>
                <a:endParaRPr lang="cs-CZ" dirty="0"/>
              </a:p>
              <a:p>
                <a:pPr marL="0" indent="0" algn="r">
                  <a:buNone/>
                </a:pPr>
                <a:r>
                  <a:rPr lang="cs-CZ" dirty="0" smtClean="0"/>
                  <a:t>x</a:t>
                </a:r>
                <a:r>
                  <a:rPr lang="cs-CZ" baseline="30000" dirty="0" smtClean="0"/>
                  <a:t>2</a:t>
                </a:r>
                <a:r>
                  <a:rPr lang="cs-CZ" dirty="0" smtClean="0"/>
                  <a:t> </a:t>
                </a:r>
                <a:r>
                  <a:rPr lang="cs-CZ" dirty="0"/>
                  <a:t>+ 1,2x + </a:t>
                </a:r>
                <a:r>
                  <a:rPr lang="cs-CZ" dirty="0" smtClean="0"/>
                  <a:t>0,36 </a:t>
                </a:r>
                <a:endParaRPr lang="cs-CZ" dirty="0"/>
              </a:p>
              <a:p>
                <a:pPr marL="0" indent="0" algn="r">
                  <a:buNone/>
                </a:pPr>
                <a:r>
                  <a:rPr lang="cs-CZ" dirty="0" smtClean="0"/>
                  <a:t>36a</a:t>
                </a:r>
                <a:r>
                  <a:rPr lang="cs-CZ" baseline="30000" dirty="0" smtClean="0"/>
                  <a:t>2</a:t>
                </a:r>
                <a:r>
                  <a:rPr lang="cs-CZ" dirty="0" smtClean="0"/>
                  <a:t> - 84abc + 49b</a:t>
                </a:r>
                <a:r>
                  <a:rPr lang="cs-CZ" baseline="30000" dirty="0" smtClean="0"/>
                  <a:t>2</a:t>
                </a:r>
                <a:r>
                  <a:rPr lang="cs-CZ" dirty="0" smtClean="0"/>
                  <a:t>c</a:t>
                </a:r>
                <a:r>
                  <a:rPr lang="cs-CZ" baseline="30000" dirty="0" smtClean="0"/>
                  <a:t>2</a:t>
                </a:r>
                <a:endParaRPr lang="cs-CZ" baseline="30000" dirty="0"/>
              </a:p>
              <a:p>
                <a:pPr marL="0" indent="0" algn="r">
                  <a:buNone/>
                </a:pPr>
                <a:r>
                  <a:rPr lang="cs-CZ" dirty="0" smtClean="0"/>
                  <a:t>0,25a</a:t>
                </a:r>
                <a:r>
                  <a:rPr lang="cs-CZ" baseline="30000" dirty="0" smtClean="0"/>
                  <a:t>2</a:t>
                </a:r>
                <a:r>
                  <a:rPr lang="cs-CZ" dirty="0" smtClean="0"/>
                  <a:t> - 6ax </a:t>
                </a:r>
                <a:r>
                  <a:rPr lang="cs-CZ" dirty="0"/>
                  <a:t>+ </a:t>
                </a:r>
                <a:r>
                  <a:rPr lang="cs-CZ" dirty="0" smtClean="0"/>
                  <a:t>36x</a:t>
                </a:r>
                <a:r>
                  <a:rPr lang="cs-CZ" baseline="30000" dirty="0" smtClean="0"/>
                  <a:t>2</a:t>
                </a:r>
                <a:endParaRPr lang="cs-CZ" dirty="0"/>
              </a:p>
              <a:p>
                <a:pPr marL="0" indent="0" algn="r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dirty="0"/>
                  <a:t>x</a:t>
                </a:r>
                <a:r>
                  <a:rPr lang="cs-CZ" baseline="30000" dirty="0"/>
                  <a:t>2</a:t>
                </a:r>
                <a:r>
                  <a:rPr lang="cs-CZ" dirty="0"/>
                  <a:t> </a:t>
                </a:r>
                <a:r>
                  <a:rPr lang="cs-CZ" dirty="0" smtClean="0"/>
                  <a:t>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dirty="0" smtClean="0"/>
                  <a:t>xy </a:t>
                </a:r>
                <a:r>
                  <a:rPr lang="cs-CZ" dirty="0"/>
                  <a:t>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dirty="0" smtClean="0">
                            <a:latin typeface="Cambria Math"/>
                          </a:rPr>
                          <m:t>9</m:t>
                        </m:r>
                      </m:num>
                      <m:den>
                        <m:r>
                          <a:rPr lang="cs-CZ" b="0" i="1" dirty="0" smtClean="0"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r>
                  <a:rPr lang="cs-CZ" dirty="0"/>
                  <a:t>y</a:t>
                </a:r>
                <a:r>
                  <a:rPr lang="cs-CZ" baseline="30000" dirty="0"/>
                  <a:t>2</a:t>
                </a:r>
                <a:r>
                  <a:rPr lang="cs-CZ" dirty="0"/>
                  <a:t> </a:t>
                </a:r>
              </a:p>
              <a:p>
                <a:pPr marL="0" indent="0" algn="r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blipFill rotWithShape="1">
                <a:blip r:embed="rId3"/>
                <a:stretch>
                  <a:fillRect t="-1213" r="-527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sz="half" idx="2"/>
              </p:nvPr>
            </p:nvSpPr>
            <p:spPr>
              <a:solidFill>
                <a:schemeClr val="accent5">
                  <a:lumMod val="40000"/>
                  <a:lumOff val="60000"/>
                </a:schemeClr>
              </a:solidFill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b="1" dirty="0" smtClean="0"/>
                  <a:t>= (p - 2)</a:t>
                </a:r>
                <a:r>
                  <a:rPr lang="cs-CZ" b="1" baseline="30000" dirty="0" smtClean="0"/>
                  <a:t>2  </a:t>
                </a:r>
                <a:endParaRPr lang="cs-CZ" b="1" baseline="30000" dirty="0"/>
              </a:p>
              <a:p>
                <a:pPr marL="0" indent="0">
                  <a:buNone/>
                </a:pPr>
                <a:r>
                  <a:rPr lang="cs-CZ" b="1" baseline="30000" dirty="0"/>
                  <a:t> </a:t>
                </a:r>
                <a:r>
                  <a:rPr lang="cs-CZ" b="1" dirty="0"/>
                  <a:t> = </a:t>
                </a:r>
                <a:r>
                  <a:rPr lang="cs-CZ" b="1" dirty="0" smtClean="0"/>
                  <a:t>(4m - n)</a:t>
                </a:r>
                <a:r>
                  <a:rPr lang="cs-CZ" b="1" baseline="30000" dirty="0" smtClean="0"/>
                  <a:t>2  </a:t>
                </a:r>
                <a:endParaRPr lang="cs-CZ" b="1" baseline="30000" dirty="0"/>
              </a:p>
              <a:p>
                <a:pPr marL="0" indent="0">
                  <a:buNone/>
                </a:pPr>
                <a:r>
                  <a:rPr lang="cs-CZ" b="1" baseline="30000" dirty="0"/>
                  <a:t>  </a:t>
                </a:r>
                <a:r>
                  <a:rPr lang="cs-CZ" b="1" dirty="0"/>
                  <a:t>= </a:t>
                </a:r>
                <a:r>
                  <a:rPr lang="cs-CZ" b="1" dirty="0" smtClean="0"/>
                  <a:t>(5m – 7n)</a:t>
                </a:r>
                <a:r>
                  <a:rPr lang="cs-CZ" b="1" baseline="30000" dirty="0" smtClean="0"/>
                  <a:t>2  </a:t>
                </a:r>
                <a:endParaRPr lang="cs-CZ" b="1" baseline="30000" dirty="0"/>
              </a:p>
              <a:p>
                <a:pPr marL="0" indent="0">
                  <a:buNone/>
                </a:pPr>
                <a:r>
                  <a:rPr lang="cs-CZ" b="1" baseline="30000" dirty="0"/>
                  <a:t>  </a:t>
                </a:r>
                <a:r>
                  <a:rPr lang="cs-CZ" b="1" dirty="0"/>
                  <a:t>= </a:t>
                </a:r>
                <a:r>
                  <a:rPr lang="cs-CZ" b="1" dirty="0" smtClean="0"/>
                  <a:t>(x </a:t>
                </a:r>
                <a:r>
                  <a:rPr lang="cs-CZ" b="1" dirty="0"/>
                  <a:t>+ </a:t>
                </a:r>
                <a:r>
                  <a:rPr lang="cs-CZ" b="1" dirty="0" smtClean="0"/>
                  <a:t>0,6)</a:t>
                </a:r>
                <a:r>
                  <a:rPr lang="cs-CZ" b="1" baseline="30000" dirty="0" smtClean="0"/>
                  <a:t> </a:t>
                </a:r>
                <a:r>
                  <a:rPr lang="cs-CZ" b="1" baseline="30000" dirty="0"/>
                  <a:t>2  </a:t>
                </a:r>
              </a:p>
              <a:p>
                <a:pPr marL="0" indent="0">
                  <a:buNone/>
                </a:pPr>
                <a:r>
                  <a:rPr lang="cs-CZ" b="1" baseline="30000" dirty="0"/>
                  <a:t> </a:t>
                </a:r>
                <a:r>
                  <a:rPr lang="cs-CZ" b="1" dirty="0"/>
                  <a:t> = </a:t>
                </a:r>
                <a:r>
                  <a:rPr lang="cs-CZ" b="1" dirty="0" smtClean="0"/>
                  <a:t>(6a – 7bc)</a:t>
                </a:r>
                <a:r>
                  <a:rPr lang="cs-CZ" b="1" baseline="30000" dirty="0" smtClean="0"/>
                  <a:t> </a:t>
                </a:r>
                <a:r>
                  <a:rPr lang="cs-CZ" b="1" baseline="30000" dirty="0"/>
                  <a:t>2  </a:t>
                </a:r>
              </a:p>
              <a:p>
                <a:pPr marL="0" indent="0">
                  <a:buNone/>
                </a:pPr>
                <a:r>
                  <a:rPr lang="cs-CZ" b="1" dirty="0"/>
                  <a:t> = </a:t>
                </a:r>
                <a:r>
                  <a:rPr lang="cs-CZ" b="1" dirty="0" smtClean="0"/>
                  <a:t>(0,5a - 6x)</a:t>
                </a:r>
                <a:r>
                  <a:rPr lang="cs-CZ" b="1" baseline="30000" dirty="0" smtClean="0"/>
                  <a:t>2 </a:t>
                </a:r>
                <a:endParaRPr lang="cs-CZ" b="1" baseline="30000" dirty="0"/>
              </a:p>
              <a:p>
                <a:pPr marL="0" indent="0">
                  <a:buNone/>
                </a:pPr>
                <a:r>
                  <a:rPr lang="cs-CZ" b="1" baseline="30000" dirty="0"/>
                  <a:t> </a:t>
                </a:r>
                <a:r>
                  <a:rPr lang="cs-CZ" b="1" dirty="0"/>
                  <a:t>= </a:t>
                </a:r>
                <a:r>
                  <a:rPr lang="cs-CZ" b="1" dirty="0" smtClean="0"/>
                  <a:t>(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b="1" dirty="0" smtClean="0"/>
                  <a:t>x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𝟏𝟎</m:t>
                        </m:r>
                      </m:den>
                    </m:f>
                  </m:oMath>
                </a14:m>
                <a:r>
                  <a:rPr lang="cs-CZ" b="1" baseline="30000" dirty="0" smtClean="0"/>
                  <a:t> </a:t>
                </a:r>
                <a:r>
                  <a:rPr lang="cs-CZ" b="1" dirty="0"/>
                  <a:t>y)</a:t>
                </a:r>
                <a:r>
                  <a:rPr lang="cs-CZ" b="1" baseline="30000" dirty="0"/>
                  <a:t>2</a:t>
                </a:r>
              </a:p>
              <a:p>
                <a:pPr marL="0" indent="0">
                  <a:buNone/>
                </a:pPr>
                <a:endParaRPr lang="cs-CZ" sz="3200" baseline="30000" dirty="0"/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blipFill rotWithShape="1">
                <a:blip r:embed="rId4"/>
                <a:stretch>
                  <a:fillRect l="-3172" t="-121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784887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bg1"/>
                </a:solidFill>
              </a:rPr>
              <a:t>(a + b) . (a – b) = a</a:t>
            </a:r>
            <a:r>
              <a:rPr lang="cs-CZ" sz="6000" b="1" baseline="30000" dirty="0" smtClean="0">
                <a:solidFill>
                  <a:schemeClr val="bg1"/>
                </a:solidFill>
              </a:rPr>
              <a:t>2</a:t>
            </a:r>
            <a:r>
              <a:rPr lang="cs-CZ" sz="6000" b="1" dirty="0" smtClean="0">
                <a:solidFill>
                  <a:schemeClr val="bg1"/>
                </a:solidFill>
              </a:rPr>
              <a:t> – b</a:t>
            </a:r>
            <a:r>
              <a:rPr lang="cs-CZ" sz="6000" b="1" baseline="30000" dirty="0" smtClean="0">
                <a:solidFill>
                  <a:schemeClr val="bg1"/>
                </a:solidFill>
              </a:rPr>
              <a:t>2</a:t>
            </a:r>
            <a:endParaRPr lang="cs-CZ" sz="6000" b="1" dirty="0">
              <a:solidFill>
                <a:schemeClr val="bg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3600" b="1" dirty="0" smtClean="0"/>
              <a:t>(a + b) . (a – b)</a:t>
            </a:r>
            <a:r>
              <a:rPr lang="cs-CZ" b="1" dirty="0" smtClean="0"/>
              <a:t> </a:t>
            </a:r>
            <a:r>
              <a:rPr lang="cs-CZ" dirty="0" smtClean="0"/>
              <a:t>= a</a:t>
            </a:r>
            <a:r>
              <a:rPr lang="cs-CZ" baseline="30000" dirty="0" smtClean="0"/>
              <a:t>2</a:t>
            </a:r>
            <a:r>
              <a:rPr lang="cs-CZ" dirty="0" smtClean="0"/>
              <a:t> – ab + ab – b</a:t>
            </a:r>
            <a:r>
              <a:rPr lang="cs-CZ" baseline="30000" dirty="0" smtClean="0"/>
              <a:t>2 </a:t>
            </a:r>
            <a:r>
              <a:rPr lang="cs-CZ" dirty="0" smtClean="0"/>
              <a:t> = </a:t>
            </a:r>
            <a:r>
              <a:rPr lang="cs-CZ" sz="3600" b="1" dirty="0" smtClean="0"/>
              <a:t>a</a:t>
            </a:r>
            <a:r>
              <a:rPr lang="cs-CZ" sz="3600" b="1" baseline="30000" dirty="0" smtClean="0"/>
              <a:t>2</a:t>
            </a:r>
            <a:r>
              <a:rPr lang="cs-CZ" sz="3600" b="1" dirty="0" smtClean="0"/>
              <a:t> – b</a:t>
            </a:r>
            <a:r>
              <a:rPr lang="cs-CZ" sz="3600" b="1" baseline="30000" dirty="0" smtClean="0"/>
              <a:t>2  </a:t>
            </a:r>
          </a:p>
          <a:p>
            <a:pPr marL="0" indent="0">
              <a:buNone/>
            </a:pPr>
            <a:endParaRPr lang="cs-CZ" sz="3600" b="1" baseline="30000" dirty="0"/>
          </a:p>
          <a:p>
            <a:pPr marL="0" indent="0">
              <a:buNone/>
            </a:pPr>
            <a:r>
              <a:rPr lang="cs-CZ" sz="3600" i="1" dirty="0" smtClean="0"/>
              <a:t>Vzorce usnadňují výpočty – nemusím pracně násobit dvojčleny.</a:t>
            </a:r>
            <a:endParaRPr lang="cs-CZ" sz="3600" i="1" dirty="0"/>
          </a:p>
        </p:txBody>
      </p:sp>
      <p:sp>
        <p:nvSpPr>
          <p:cNvPr id="6" name="Pravá jednoduchá závorka 5"/>
          <p:cNvSpPr/>
          <p:nvPr/>
        </p:nvSpPr>
        <p:spPr>
          <a:xfrm rot="16200000">
            <a:off x="1439652" y="1469877"/>
            <a:ext cx="288032" cy="1512168"/>
          </a:xfrm>
          <a:prstGeom prst="rightBracket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ravá jednoduchá závorka 6"/>
          <p:cNvSpPr/>
          <p:nvPr/>
        </p:nvSpPr>
        <p:spPr>
          <a:xfrm rot="16200000">
            <a:off x="1686779" y="1009362"/>
            <a:ext cx="288032" cy="2170042"/>
          </a:xfrm>
          <a:prstGeom prst="rightBracket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ravá jednoduchá závorka 7"/>
          <p:cNvSpPr/>
          <p:nvPr/>
        </p:nvSpPr>
        <p:spPr>
          <a:xfrm rot="5400000">
            <a:off x="1657015" y="2473375"/>
            <a:ext cx="288032" cy="789414"/>
          </a:xfrm>
          <a:prstGeom prst="rightBracket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Pravá jednoduchá závorka 10"/>
          <p:cNvSpPr/>
          <p:nvPr/>
        </p:nvSpPr>
        <p:spPr>
          <a:xfrm rot="5400000">
            <a:off x="1922142" y="2252633"/>
            <a:ext cx="288032" cy="1512168"/>
          </a:xfrm>
          <a:prstGeom prst="rightBracket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511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PROCVIČENÍ     (a + b) . (a – b) = a</a:t>
            </a:r>
            <a:r>
              <a:rPr lang="cs-CZ" b="1" baseline="30000" dirty="0" smtClean="0">
                <a:solidFill>
                  <a:schemeClr val="bg1"/>
                </a:solidFill>
              </a:rPr>
              <a:t>2</a:t>
            </a:r>
            <a:r>
              <a:rPr lang="cs-CZ" b="1" dirty="0" smtClean="0">
                <a:solidFill>
                  <a:schemeClr val="bg1"/>
                </a:solidFill>
              </a:rPr>
              <a:t> – b</a:t>
            </a:r>
            <a:r>
              <a:rPr lang="cs-CZ" b="1" baseline="30000" dirty="0" smtClean="0">
                <a:solidFill>
                  <a:schemeClr val="bg1"/>
                </a:solidFill>
              </a:rPr>
              <a:t>2</a:t>
            </a:r>
            <a:endParaRPr lang="cs-CZ" b="1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sz="half" idx="1"/>
              </p:nvPr>
            </p:nvSpPr>
            <p:spPr>
              <a:xfrm>
                <a:off x="539552" y="1700808"/>
                <a:ext cx="4038600" cy="4525963"/>
              </a:xfrm>
            </p:spPr>
            <p:txBody>
              <a:bodyPr>
                <a:normAutofit fontScale="55000" lnSpcReduction="20000"/>
              </a:bodyPr>
              <a:lstStyle/>
              <a:p>
                <a:pPr marL="0" indent="0" algn="r">
                  <a:lnSpc>
                    <a:spcPct val="160000"/>
                  </a:lnSpc>
                  <a:buNone/>
                </a:pPr>
                <a:r>
                  <a:rPr lang="cs-CZ" sz="4400" dirty="0" smtClean="0"/>
                  <a:t>(x + 6) . (x – 6) = </a:t>
                </a:r>
              </a:p>
              <a:p>
                <a:pPr marL="0" indent="0" algn="r">
                  <a:lnSpc>
                    <a:spcPct val="160000"/>
                  </a:lnSpc>
                  <a:buNone/>
                </a:pPr>
                <a:r>
                  <a:rPr lang="cs-CZ" sz="4400" dirty="0" smtClean="0"/>
                  <a:t>(2a – 3b) . (2a + 3b) = </a:t>
                </a:r>
              </a:p>
              <a:p>
                <a:pPr marL="0" indent="0" algn="r">
                  <a:lnSpc>
                    <a:spcPct val="160000"/>
                  </a:lnSpc>
                  <a:buNone/>
                </a:pPr>
                <a:r>
                  <a:rPr lang="cs-CZ" sz="4400" dirty="0" smtClean="0"/>
                  <a:t>(6n + 10) . (6n – 10) =</a:t>
                </a:r>
              </a:p>
              <a:p>
                <a:pPr marL="0" indent="0" algn="r">
                  <a:lnSpc>
                    <a:spcPct val="160000"/>
                  </a:lnSpc>
                  <a:buNone/>
                </a:pPr>
                <a:r>
                  <a:rPr lang="cs-CZ" sz="4400" dirty="0" smtClean="0"/>
                  <a:t>( 5a2 + b) . (5a2 – b) =</a:t>
                </a:r>
              </a:p>
              <a:p>
                <a:pPr marL="0" indent="0" algn="r">
                  <a:lnSpc>
                    <a:spcPct val="160000"/>
                  </a:lnSpc>
                  <a:buNone/>
                </a:pPr>
                <a:r>
                  <a:rPr lang="cs-CZ" sz="4400" dirty="0" smtClean="0"/>
                  <a:t>      (0,3m – 0,5) .(0,3m + 0,5)=  </a:t>
                </a:r>
              </a:p>
              <a:p>
                <a:pPr marL="0" indent="0" algn="r">
                  <a:lnSpc>
                    <a:spcPct val="160000"/>
                  </a:lnSpc>
                  <a:buNone/>
                </a:pPr>
                <a:r>
                  <a:rPr lang="cs-CZ" sz="4400" dirty="0" smtClean="0"/>
                  <a:t>(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4400" b="0" i="1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4400" dirty="0" smtClean="0"/>
                  <a:t>x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4400" b="0" i="1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sz="4400" dirty="0" smtClean="0"/>
                  <a:t>y) . </a:t>
                </a:r>
                <a:r>
                  <a:rPr lang="cs-CZ" sz="4400" dirty="0"/>
                  <a:t>(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i="1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4400" i="1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4400" dirty="0"/>
                  <a:t>x </a:t>
                </a:r>
                <a:r>
                  <a:rPr lang="cs-CZ" sz="4400" dirty="0" smtClean="0"/>
                  <a:t>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i="1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4400" i="1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sz="4400" dirty="0"/>
                  <a:t>y) </a:t>
                </a:r>
                <a:r>
                  <a:rPr lang="cs-CZ" sz="4400" dirty="0" smtClean="0"/>
                  <a:t>= </a:t>
                </a:r>
              </a:p>
              <a:p>
                <a:pPr marL="0" indent="0" algn="r">
                  <a:lnSpc>
                    <a:spcPct val="160000"/>
                  </a:lnSpc>
                  <a:buNone/>
                </a:pPr>
                <a:r>
                  <a:rPr lang="cs-CZ" dirty="0" smtClean="0"/>
                  <a:t> </a:t>
                </a:r>
                <a:endParaRPr lang="cs-CZ" dirty="0"/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539552" y="1700808"/>
                <a:ext cx="4038600" cy="4525963"/>
              </a:xfrm>
              <a:blipFill rotWithShape="1">
                <a:blip r:embed="rId2"/>
                <a:stretch>
                  <a:fillRect r="-574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4"/>
              <p:cNvSpPr>
                <a:spLocks noGrp="1"/>
              </p:cNvSpPr>
              <p:nvPr>
                <p:ph sz="half" idx="2"/>
              </p:nvPr>
            </p:nvSpPr>
            <p:spPr>
              <a:solidFill>
                <a:schemeClr val="accent5">
                  <a:lumMod val="20000"/>
                  <a:lumOff val="80000"/>
                </a:schemeClr>
              </a:solidFill>
            </p:spPr>
            <p:txBody>
              <a:bodyPr>
                <a:noAutofit/>
              </a:bodyPr>
              <a:lstStyle/>
              <a:p>
                <a:pPr marL="0" indent="0">
                  <a:lnSpc>
                    <a:spcPct val="150000"/>
                  </a:lnSpc>
                  <a:buNone/>
                </a:pPr>
                <a:r>
                  <a:rPr lang="cs-CZ" sz="2400" b="1" dirty="0" smtClean="0"/>
                  <a:t>x</a:t>
                </a:r>
                <a:r>
                  <a:rPr lang="cs-CZ" sz="2400" b="1" baseline="30000" dirty="0" smtClean="0"/>
                  <a:t>2</a:t>
                </a:r>
                <a:r>
                  <a:rPr lang="cs-CZ" sz="2400" b="1" dirty="0" smtClean="0"/>
                  <a:t> – 36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cs-CZ" sz="2400" b="1" dirty="0" smtClean="0"/>
                  <a:t>4a</a:t>
                </a:r>
                <a:r>
                  <a:rPr lang="cs-CZ" sz="2400" b="1" baseline="30000" dirty="0" smtClean="0"/>
                  <a:t>2</a:t>
                </a:r>
                <a:r>
                  <a:rPr lang="cs-CZ" sz="2400" b="1" dirty="0" smtClean="0"/>
                  <a:t> – 9b</a:t>
                </a:r>
                <a:r>
                  <a:rPr lang="cs-CZ" sz="2400" b="1" baseline="30000" dirty="0" smtClean="0"/>
                  <a:t>2  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cs-CZ" sz="2400" b="1" dirty="0" smtClean="0"/>
                  <a:t>36n</a:t>
                </a:r>
                <a:r>
                  <a:rPr lang="cs-CZ" sz="2400" b="1" baseline="30000" dirty="0" smtClean="0"/>
                  <a:t>2 </a:t>
                </a:r>
                <a:r>
                  <a:rPr lang="cs-CZ" sz="2400" b="1" dirty="0" smtClean="0"/>
                  <a:t>– 100  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cs-CZ" sz="2400" b="1" dirty="0" smtClean="0"/>
                  <a:t>25a</a:t>
                </a:r>
                <a:r>
                  <a:rPr lang="cs-CZ" sz="2400" b="1" baseline="30000" dirty="0" smtClean="0"/>
                  <a:t>4 </a:t>
                </a:r>
                <a:r>
                  <a:rPr lang="cs-CZ" sz="2400" b="1" dirty="0" smtClean="0"/>
                  <a:t>– b</a:t>
                </a:r>
                <a:r>
                  <a:rPr lang="cs-CZ" sz="2400" b="1" baseline="30000" dirty="0" smtClean="0"/>
                  <a:t>2  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cs-CZ" sz="2400" b="1" dirty="0" smtClean="0"/>
                  <a:t>0,09m</a:t>
                </a:r>
                <a:r>
                  <a:rPr lang="cs-CZ" sz="2400" b="1" baseline="30000" dirty="0" smtClean="0"/>
                  <a:t>2</a:t>
                </a:r>
                <a:r>
                  <a:rPr lang="cs-CZ" sz="2400" b="1" dirty="0" smtClean="0"/>
                  <a:t> – 0,25 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2400" b="1" i="1" smtClean="0">
                            <a:latin typeface="Cambria Math"/>
                          </a:rPr>
                          <m:t>𝟐𝟓</m:t>
                        </m:r>
                      </m:den>
                    </m:f>
                  </m:oMath>
                </a14:m>
                <a:r>
                  <a:rPr lang="cs-CZ" sz="2400" b="1" dirty="0" smtClean="0"/>
                  <a:t>x</a:t>
                </a:r>
                <a:r>
                  <a:rPr lang="cs-CZ" sz="2400" b="1" baseline="30000" dirty="0" smtClean="0"/>
                  <a:t>2</a:t>
                </a:r>
                <a:r>
                  <a:rPr lang="cs-CZ" sz="2400" b="1" dirty="0" smtClean="0"/>
                  <a:t>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latin typeface="Cambria Math"/>
                          </a:rPr>
                          <m:t>𝟗</m:t>
                        </m:r>
                      </m:num>
                      <m:den>
                        <m:r>
                          <a:rPr lang="cs-CZ" sz="2400" b="1" i="1" smtClean="0">
                            <a:latin typeface="Cambria Math"/>
                          </a:rPr>
                          <m:t>𝟏𝟔</m:t>
                        </m:r>
                      </m:den>
                    </m:f>
                    <m:r>
                      <a:rPr lang="cs-CZ" sz="2400" b="1" i="0" smtClean="0">
                        <a:latin typeface="Cambria Math"/>
                      </a:rPr>
                      <m:t>𝐲</m:t>
                    </m:r>
                  </m:oMath>
                </a14:m>
                <a:r>
                  <a:rPr lang="cs-CZ" sz="2400" b="1" baseline="30000" dirty="0" smtClean="0"/>
                  <a:t>2</a:t>
                </a:r>
                <a:endParaRPr lang="cs-CZ" sz="2400" b="1" dirty="0"/>
              </a:p>
            </p:txBody>
          </p:sp>
        </mc:Choice>
        <mc:Fallback xmlns="">
          <p:sp>
            <p:nvSpPr>
              <p:cNvPr id="5" name="Zástupný symbol pro obsah 4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blipFill rotWithShape="1">
                <a:blip r:embed="rId3"/>
                <a:stretch>
                  <a:fillRect l="-24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7107115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PROCVIČENÍ   a</a:t>
            </a:r>
            <a:r>
              <a:rPr lang="cs-CZ" baseline="30000" dirty="0" smtClean="0">
                <a:solidFill>
                  <a:schemeClr val="bg1"/>
                </a:solidFill>
              </a:rPr>
              <a:t>2 </a:t>
            </a:r>
            <a:r>
              <a:rPr lang="cs-CZ" dirty="0" smtClean="0">
                <a:solidFill>
                  <a:schemeClr val="bg1"/>
                </a:solidFill>
              </a:rPr>
              <a:t>- b</a:t>
            </a:r>
            <a:r>
              <a:rPr lang="cs-CZ" baseline="30000" dirty="0" smtClean="0">
                <a:solidFill>
                  <a:schemeClr val="bg1"/>
                </a:solidFill>
              </a:rPr>
              <a:t>2</a:t>
            </a:r>
            <a:r>
              <a:rPr lang="cs-CZ" dirty="0" smtClean="0">
                <a:solidFill>
                  <a:schemeClr val="bg1"/>
                </a:solidFill>
              </a:rPr>
              <a:t> = (a + b) . (a – b)</a:t>
            </a:r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half" idx="1"/>
              </p:nvPr>
            </p:nvSpPr>
            <p:spPr>
              <a:xfrm>
                <a:off x="467544" y="1484784"/>
                <a:ext cx="4038600" cy="4525963"/>
              </a:xfrm>
            </p:spPr>
            <p:txBody>
              <a:bodyPr>
                <a:noAutofit/>
              </a:bodyPr>
              <a:lstStyle/>
              <a:p>
                <a:pPr marL="0" indent="0" algn="r">
                  <a:lnSpc>
                    <a:spcPct val="150000"/>
                  </a:lnSpc>
                  <a:buNone/>
                </a:pPr>
                <a:r>
                  <a:rPr lang="cs-CZ" dirty="0" smtClean="0"/>
                  <a:t>x</a:t>
                </a:r>
                <a:r>
                  <a:rPr lang="cs-CZ" baseline="30000" dirty="0"/>
                  <a:t>2</a:t>
                </a:r>
                <a:r>
                  <a:rPr lang="cs-CZ" dirty="0"/>
                  <a:t> – </a:t>
                </a:r>
                <a:r>
                  <a:rPr lang="cs-CZ" dirty="0" smtClean="0"/>
                  <a:t>49</a:t>
                </a:r>
                <a:endParaRPr lang="cs-CZ" dirty="0"/>
              </a:p>
              <a:p>
                <a:pPr marL="0" indent="0" algn="r">
                  <a:lnSpc>
                    <a:spcPct val="150000"/>
                  </a:lnSpc>
                  <a:buNone/>
                </a:pPr>
                <a:r>
                  <a:rPr lang="cs-CZ" dirty="0" smtClean="0"/>
                  <a:t>81a</a:t>
                </a:r>
                <a:r>
                  <a:rPr lang="cs-CZ" baseline="30000" dirty="0" smtClean="0"/>
                  <a:t>2</a:t>
                </a:r>
                <a:r>
                  <a:rPr lang="cs-CZ" dirty="0" smtClean="0"/>
                  <a:t> </a:t>
                </a:r>
                <a:r>
                  <a:rPr lang="cs-CZ" dirty="0"/>
                  <a:t>– </a:t>
                </a:r>
                <a:r>
                  <a:rPr lang="cs-CZ" dirty="0" smtClean="0"/>
                  <a:t>4b</a:t>
                </a:r>
                <a:r>
                  <a:rPr lang="cs-CZ" baseline="30000" dirty="0" smtClean="0"/>
                  <a:t>2  </a:t>
                </a:r>
                <a:endParaRPr lang="cs-CZ" baseline="30000" dirty="0"/>
              </a:p>
              <a:p>
                <a:pPr marL="0" indent="0" algn="r">
                  <a:lnSpc>
                    <a:spcPct val="150000"/>
                  </a:lnSpc>
                  <a:buNone/>
                </a:pPr>
                <a:r>
                  <a:rPr lang="cs-CZ" dirty="0" smtClean="0"/>
                  <a:t>16n</a:t>
                </a:r>
                <a:r>
                  <a:rPr lang="cs-CZ" baseline="30000" dirty="0" smtClean="0"/>
                  <a:t>2 </a:t>
                </a:r>
                <a:r>
                  <a:rPr lang="cs-CZ" dirty="0"/>
                  <a:t>– 100  </a:t>
                </a:r>
              </a:p>
              <a:p>
                <a:pPr marL="0" indent="0" algn="r">
                  <a:lnSpc>
                    <a:spcPct val="150000"/>
                  </a:lnSpc>
                  <a:buNone/>
                </a:pPr>
                <a:r>
                  <a:rPr lang="cs-CZ" dirty="0" smtClean="0"/>
                  <a:t>9a</a:t>
                </a:r>
                <a:r>
                  <a:rPr lang="cs-CZ" baseline="30000" dirty="0" smtClean="0"/>
                  <a:t>4 </a:t>
                </a:r>
                <a:r>
                  <a:rPr lang="cs-CZ" dirty="0"/>
                  <a:t>– b</a:t>
                </a:r>
                <a:r>
                  <a:rPr lang="cs-CZ" baseline="30000" dirty="0"/>
                  <a:t>2  </a:t>
                </a:r>
              </a:p>
              <a:p>
                <a:pPr marL="0" indent="0" algn="r">
                  <a:lnSpc>
                    <a:spcPct val="150000"/>
                  </a:lnSpc>
                  <a:buNone/>
                </a:pPr>
                <a:r>
                  <a:rPr lang="cs-CZ" dirty="0" smtClean="0"/>
                  <a:t>0,04m</a:t>
                </a:r>
                <a:r>
                  <a:rPr lang="cs-CZ" baseline="30000" dirty="0" smtClean="0"/>
                  <a:t>2</a:t>
                </a:r>
                <a:r>
                  <a:rPr lang="cs-CZ" dirty="0" smtClean="0"/>
                  <a:t> </a:t>
                </a:r>
                <a:r>
                  <a:rPr lang="cs-CZ" dirty="0"/>
                  <a:t>– </a:t>
                </a:r>
                <a:r>
                  <a:rPr lang="cs-CZ" dirty="0" smtClean="0"/>
                  <a:t>0,16 </a:t>
                </a:r>
                <a:endParaRPr lang="cs-CZ" dirty="0"/>
              </a:p>
              <a:p>
                <a:pPr marL="0" indent="0" algn="r">
                  <a:lnSpc>
                    <a:spcPct val="150000"/>
                  </a:lnSpc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36</m:t>
                        </m:r>
                      </m:den>
                    </m:f>
                  </m:oMath>
                </a14:m>
                <a:r>
                  <a:rPr lang="cs-CZ" dirty="0"/>
                  <a:t>x</a:t>
                </a:r>
                <a:r>
                  <a:rPr lang="cs-CZ" baseline="30000" dirty="0"/>
                  <a:t>2</a:t>
                </a:r>
                <a:r>
                  <a:rPr lang="cs-CZ" dirty="0"/>
                  <a:t>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>
                            <a:latin typeface="Cambria Math"/>
                          </a:rPr>
                          <m:t>16</m:t>
                        </m:r>
                      </m:den>
                    </m:f>
                    <m:r>
                      <m:rPr>
                        <m:sty m:val="p"/>
                      </m:rPr>
                      <a:rPr lang="cs-CZ" b="0" i="1">
                        <a:latin typeface="Cambria Math"/>
                      </a:rPr>
                      <m:t>y</m:t>
                    </m:r>
                  </m:oMath>
                </a14:m>
                <a:r>
                  <a:rPr lang="cs-CZ" baseline="30000" dirty="0"/>
                  <a:t>2</a:t>
                </a:r>
                <a:endParaRPr lang="cs-CZ" dirty="0"/>
              </a:p>
              <a:p>
                <a:pPr marL="0" indent="0" algn="r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467544" y="1484784"/>
                <a:ext cx="4038600" cy="4525963"/>
              </a:xfrm>
              <a:blipFill rotWithShape="1">
                <a:blip r:embed="rId2"/>
                <a:stretch>
                  <a:fillRect r="-7402" b="-33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sz="half" idx="2"/>
              </p:nvPr>
            </p:nvSpPr>
            <p:spPr>
              <a:solidFill>
                <a:schemeClr val="tx2">
                  <a:lumMod val="20000"/>
                  <a:lumOff val="80000"/>
                </a:schemeClr>
              </a:solidFill>
            </p:spPr>
            <p:txBody>
              <a:bodyPr>
                <a:normAutofit lnSpcReduction="10000"/>
              </a:bodyPr>
              <a:lstStyle/>
              <a:p>
                <a:pPr marL="0" indent="0">
                  <a:lnSpc>
                    <a:spcPct val="160000"/>
                  </a:lnSpc>
                  <a:buNone/>
                </a:pPr>
                <a:r>
                  <a:rPr lang="cs-CZ" b="1" dirty="0" smtClean="0"/>
                  <a:t> </a:t>
                </a:r>
                <a:r>
                  <a:rPr lang="cs-CZ" sz="2600" b="1" dirty="0" smtClean="0"/>
                  <a:t>= (</a:t>
                </a:r>
                <a:r>
                  <a:rPr lang="cs-CZ" sz="2600" b="1" dirty="0"/>
                  <a:t>x + </a:t>
                </a:r>
                <a:r>
                  <a:rPr lang="cs-CZ" sz="2600" b="1" dirty="0" smtClean="0"/>
                  <a:t>7) </a:t>
                </a:r>
                <a:r>
                  <a:rPr lang="cs-CZ" sz="2600" b="1" dirty="0"/>
                  <a:t>. (x – </a:t>
                </a:r>
                <a:r>
                  <a:rPr lang="cs-CZ" sz="2600" b="1" dirty="0" smtClean="0"/>
                  <a:t>7)  </a:t>
                </a:r>
                <a:endParaRPr lang="cs-CZ" sz="2600" b="1" dirty="0"/>
              </a:p>
              <a:p>
                <a:pPr marL="0" indent="0">
                  <a:lnSpc>
                    <a:spcPct val="160000"/>
                  </a:lnSpc>
                  <a:buNone/>
                </a:pPr>
                <a:r>
                  <a:rPr lang="cs-CZ" sz="2600" b="1" dirty="0" smtClean="0"/>
                  <a:t> = (9a </a:t>
                </a:r>
                <a:r>
                  <a:rPr lang="cs-CZ" sz="2600" b="1" dirty="0"/>
                  <a:t>– </a:t>
                </a:r>
                <a:r>
                  <a:rPr lang="cs-CZ" sz="2600" b="1" dirty="0" smtClean="0"/>
                  <a:t>2b</a:t>
                </a:r>
                <a:r>
                  <a:rPr lang="cs-CZ" sz="2600" b="1" dirty="0"/>
                  <a:t>) . </a:t>
                </a:r>
                <a:r>
                  <a:rPr lang="cs-CZ" sz="2600" b="1" dirty="0" smtClean="0"/>
                  <a:t>(9a </a:t>
                </a:r>
                <a:r>
                  <a:rPr lang="cs-CZ" sz="2600" b="1" dirty="0"/>
                  <a:t>+ </a:t>
                </a:r>
                <a:r>
                  <a:rPr lang="cs-CZ" sz="2600" b="1" dirty="0" smtClean="0"/>
                  <a:t>2b) </a:t>
                </a:r>
                <a:endParaRPr lang="cs-CZ" sz="2600" b="1" dirty="0"/>
              </a:p>
              <a:p>
                <a:pPr marL="0" indent="0">
                  <a:lnSpc>
                    <a:spcPct val="160000"/>
                  </a:lnSpc>
                  <a:buNone/>
                </a:pPr>
                <a:r>
                  <a:rPr lang="cs-CZ" sz="2600" b="1" dirty="0" smtClean="0"/>
                  <a:t> = (4n </a:t>
                </a:r>
                <a:r>
                  <a:rPr lang="cs-CZ" sz="2600" b="1" dirty="0"/>
                  <a:t>+ 10) . </a:t>
                </a:r>
                <a:r>
                  <a:rPr lang="cs-CZ" sz="2600" b="1" dirty="0" smtClean="0"/>
                  <a:t>(4n </a:t>
                </a:r>
                <a:r>
                  <a:rPr lang="cs-CZ" sz="2600" b="1" dirty="0"/>
                  <a:t>– 10) </a:t>
                </a:r>
              </a:p>
              <a:p>
                <a:pPr marL="0" indent="0">
                  <a:lnSpc>
                    <a:spcPct val="160000"/>
                  </a:lnSpc>
                  <a:buNone/>
                </a:pPr>
                <a:r>
                  <a:rPr lang="cs-CZ" sz="2600" b="1" dirty="0" smtClean="0"/>
                  <a:t> = (3a</a:t>
                </a:r>
                <a:r>
                  <a:rPr lang="cs-CZ" sz="2600" b="1" baseline="30000" dirty="0" smtClean="0"/>
                  <a:t>2</a:t>
                </a:r>
                <a:r>
                  <a:rPr lang="cs-CZ" sz="2600" b="1" dirty="0" smtClean="0"/>
                  <a:t> </a:t>
                </a:r>
                <a:r>
                  <a:rPr lang="cs-CZ" sz="2600" b="1" dirty="0"/>
                  <a:t>+ b) . </a:t>
                </a:r>
                <a:r>
                  <a:rPr lang="cs-CZ" sz="2600" b="1" dirty="0" smtClean="0"/>
                  <a:t>(3a</a:t>
                </a:r>
                <a:r>
                  <a:rPr lang="cs-CZ" sz="2600" b="1" baseline="30000" dirty="0" smtClean="0"/>
                  <a:t>2</a:t>
                </a:r>
                <a:r>
                  <a:rPr lang="cs-CZ" sz="2600" b="1" dirty="0" smtClean="0"/>
                  <a:t> </a:t>
                </a:r>
                <a:r>
                  <a:rPr lang="cs-CZ" sz="2600" b="1" dirty="0"/>
                  <a:t>– b</a:t>
                </a:r>
                <a:r>
                  <a:rPr lang="cs-CZ" sz="2600" b="1" dirty="0" smtClean="0"/>
                  <a:t>)</a:t>
                </a:r>
                <a:endParaRPr lang="cs-CZ" sz="2600" b="1" dirty="0"/>
              </a:p>
              <a:p>
                <a:pPr marL="0" indent="0">
                  <a:lnSpc>
                    <a:spcPct val="160000"/>
                  </a:lnSpc>
                  <a:buNone/>
                </a:pPr>
                <a:r>
                  <a:rPr lang="cs-CZ" sz="2600" b="1" dirty="0" smtClean="0"/>
                  <a:t> = (0,2m – 0,4) .(0,2m + 0,4)  </a:t>
                </a:r>
                <a:endParaRPr lang="cs-CZ" sz="2600" b="1" dirty="0"/>
              </a:p>
              <a:p>
                <a:pPr marL="0" indent="0">
                  <a:lnSpc>
                    <a:spcPct val="160000"/>
                  </a:lnSpc>
                  <a:buNone/>
                </a:pPr>
                <a:r>
                  <a:rPr lang="cs-CZ" sz="2600" b="1" dirty="0" smtClean="0"/>
                  <a:t> = </a:t>
                </a:r>
                <a:r>
                  <a:rPr lang="cs-CZ" sz="2600" b="1" dirty="0"/>
                  <a:t>(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6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600" b="1" i="1"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2600" b="1" i="1" smtClean="0">
                            <a:latin typeface="Cambria Math"/>
                          </a:rPr>
                          <m:t>𝟔</m:t>
                        </m:r>
                      </m:den>
                    </m:f>
                  </m:oMath>
                </a14:m>
                <a:r>
                  <a:rPr lang="cs-CZ" sz="2600" b="1" dirty="0"/>
                  <a:t>x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6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600" b="1" i="1" smtClean="0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2600" b="1" i="1"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r>
                  <a:rPr lang="cs-CZ" sz="2600" b="1" dirty="0"/>
                  <a:t>y) . (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6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600" b="1" i="1"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2600" b="1" i="1" smtClean="0">
                            <a:latin typeface="Cambria Math"/>
                          </a:rPr>
                          <m:t>𝟔</m:t>
                        </m:r>
                      </m:den>
                    </m:f>
                  </m:oMath>
                </a14:m>
                <a:r>
                  <a:rPr lang="cs-CZ" sz="2600" b="1" dirty="0"/>
                  <a:t>x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6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600" b="1" i="1" smtClean="0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2600" b="1" i="1"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r>
                  <a:rPr lang="cs-CZ" sz="2600" b="1" dirty="0"/>
                  <a:t>y) </a:t>
                </a:r>
              </a:p>
              <a:p>
                <a:pPr marL="0" indent="0">
                  <a:buNone/>
                </a:pPr>
                <a:endParaRPr lang="cs-CZ" sz="2600" dirty="0"/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blipFill rotWithShape="1">
                <a:blip r:embed="rId3"/>
                <a:stretch>
                  <a:fillRect l="-906" r="-347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948245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193</TotalTime>
  <Words>938</Words>
  <Application>Microsoft Office PowerPoint</Application>
  <PresentationFormat>Předvádění na obrazovce (4:3)</PresentationFormat>
  <Paragraphs>116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sady Office</vt:lpstr>
      <vt:lpstr>Prezentace aplikace Microsoft PowerPoint</vt:lpstr>
      <vt:lpstr>Prezentace aplikace PowerPoint</vt:lpstr>
      <vt:lpstr>MNOHOČLENY - VZORCE</vt:lpstr>
      <vt:lpstr>(a + b) 2</vt:lpstr>
      <vt:lpstr>PROCVIČENÍ  (a + b)2 = a2 + 2ab + b2</vt:lpstr>
      <vt:lpstr>PROCVIČENÍ a2 + 2ab + b2 = (a + b)2</vt:lpstr>
      <vt:lpstr>(a – b)2</vt:lpstr>
      <vt:lpstr> PROCVIČENÍ  (a ± b)2 = a2 ± 2ab + b2   </vt:lpstr>
      <vt:lpstr>PROCVIČENÍ  a2 ± 2ab + b2 = (a ± b)2</vt:lpstr>
      <vt:lpstr>(a + b) . (a – b) = a2 – b2</vt:lpstr>
      <vt:lpstr>PROCVIČENÍ     (a + b) . (a – b) = a2 – b2</vt:lpstr>
      <vt:lpstr>PROCVIČENÍ   a2 - b2 = (a + b) . (a – b)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Vzorce (a+b)2; (a-b)2; a2+b2</dc:title>
  <dc:creator>OEM</dc:creator>
  <cp:lastModifiedBy>OEM</cp:lastModifiedBy>
  <cp:revision>27</cp:revision>
  <dcterms:created xsi:type="dcterms:W3CDTF">2011-07-16T05:14:25Z</dcterms:created>
  <dcterms:modified xsi:type="dcterms:W3CDTF">2011-08-20T13:42:38Z</dcterms:modified>
</cp:coreProperties>
</file>