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5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7504054"/>
              </p:ext>
            </p:extLst>
          </p:nvPr>
        </p:nvGraphicFramePr>
        <p:xfrm>
          <a:off x="2286000" y="1714500"/>
          <a:ext cx="4570413" cy="342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Prezentace" r:id="rId3" imgW="4570501" imgH="3427618" progId="PowerPoint.Show.12">
                  <p:embed/>
                </p:oleObj>
              </mc:Choice>
              <mc:Fallback>
                <p:oleObj name="Prezentace" r:id="rId3" imgW="4570501" imgH="342761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86000" y="1714500"/>
                        <a:ext cx="4570413" cy="3427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601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bg2">
              <a:lumMod val="10000"/>
            </a:schemeClr>
          </a:solidFill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chemeClr val="bg1"/>
                </a:solidFill>
              </a:rPr>
              <a:t>SLOVNÍ ÚLOHY </a:t>
            </a:r>
            <a:r>
              <a:rPr lang="cs-CZ" sz="4800" b="1" smtClean="0">
                <a:solidFill>
                  <a:schemeClr val="bg1"/>
                </a:solidFill>
              </a:rPr>
              <a:t>ŘEŠENÉ ROVNICÍ </a:t>
            </a:r>
            <a:r>
              <a:rPr lang="cs-CZ" sz="2800" b="1" dirty="0" smtClean="0">
                <a:solidFill>
                  <a:schemeClr val="bg1"/>
                </a:solidFill>
              </a:rPr>
              <a:t>(ÚVOD)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Prezentace </a:t>
            </a:r>
            <a:r>
              <a:rPr lang="cs-CZ" smtClean="0">
                <a:solidFill>
                  <a:schemeClr val="tx1"/>
                </a:solidFill>
              </a:rPr>
              <a:t>je zaměřená </a:t>
            </a:r>
            <a:r>
              <a:rPr lang="cs-CZ" dirty="0" smtClean="0">
                <a:solidFill>
                  <a:schemeClr val="tx1"/>
                </a:solidFill>
              </a:rPr>
              <a:t>na výklad a procvičení jednoduchých slovních úloh, které se řeší pomocí rovnice.  </a:t>
            </a:r>
          </a:p>
          <a:p>
            <a:pPr algn="r"/>
            <a:r>
              <a:rPr lang="cs-CZ" sz="1400" dirty="0" smtClean="0">
                <a:solidFill>
                  <a:schemeClr val="tx1"/>
                </a:solidFill>
              </a:rPr>
              <a:t> Autor: Mgr. Věra Benáková, 2. ZŠ Dobříš</a:t>
            </a:r>
            <a:endParaRPr lang="cs-CZ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92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10000"/>
            </a:schemeClr>
          </a:solidFill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bg1"/>
                </a:solidFill>
              </a:rPr>
              <a:t>JAK POSTUPOVAT?</a:t>
            </a:r>
            <a:endParaRPr lang="cs-CZ" sz="5400" b="1" dirty="0">
              <a:solidFill>
                <a:schemeClr val="bg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sz="2800" dirty="0" smtClean="0"/>
              <a:t>Pozorně si čti úlohu (klidně několikrát).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/>
              <a:t> </a:t>
            </a:r>
            <a:r>
              <a:rPr lang="cs-CZ" sz="2800" dirty="0" smtClean="0"/>
              <a:t>Jeden údaj zvol jako neznámou.  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/>
              <a:t> </a:t>
            </a:r>
            <a:r>
              <a:rPr lang="cs-CZ" sz="2800" dirty="0" smtClean="0"/>
              <a:t>Pomocí neznámé vyjádři všechny údaje ze zadání.  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/>
              <a:t> </a:t>
            </a:r>
            <a:r>
              <a:rPr lang="cs-CZ" sz="2800" dirty="0" smtClean="0"/>
              <a:t>Sestav rovnici.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/>
              <a:t> </a:t>
            </a:r>
            <a:r>
              <a:rPr lang="cs-CZ" sz="2800" dirty="0" smtClean="0"/>
              <a:t>Vyřeš rovnici.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/>
              <a:t> </a:t>
            </a:r>
            <a:r>
              <a:rPr lang="cs-CZ" sz="2800" dirty="0" smtClean="0"/>
              <a:t>Proveď zkoušku.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/>
              <a:t> </a:t>
            </a:r>
            <a:r>
              <a:rPr lang="cs-CZ" sz="2800" dirty="0" smtClean="0"/>
              <a:t>Napiš odpověď.</a:t>
            </a:r>
            <a:endParaRPr lang="cs-CZ" sz="2800" dirty="0"/>
          </a:p>
        </p:txBody>
      </p:sp>
      <p:pic>
        <p:nvPicPr>
          <p:cNvPr id="1026" name="Picture 2" descr="C:\Program Files (x86)\Microsoft Office\MEDIA\CAGCAT10\j0299125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730" y="3356993"/>
            <a:ext cx="1667565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2631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1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cs-CZ" b="1" dirty="0" smtClean="0">
                <a:solidFill>
                  <a:schemeClr val="bg1"/>
                </a:solidFill>
              </a:rPr>
              <a:t>Součet čtyř za sebou jdoucích  celých čísel je 78. Urči tato čísla. 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b="1" dirty="0" smtClean="0"/>
              <a:t>   1. číslo …… x</a:t>
            </a:r>
          </a:p>
          <a:p>
            <a:pPr marL="0" indent="0">
              <a:buNone/>
            </a:pPr>
            <a:r>
              <a:rPr lang="cs-CZ" sz="2000" b="1" dirty="0" smtClean="0"/>
              <a:t>   2. číslo ….. x + 1</a:t>
            </a:r>
          </a:p>
          <a:p>
            <a:pPr marL="0" indent="0">
              <a:buNone/>
            </a:pPr>
            <a:r>
              <a:rPr lang="cs-CZ" sz="2000" b="1" dirty="0" smtClean="0"/>
              <a:t>   3. číslo ….. x + 2  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</a:t>
            </a:r>
            <a:r>
              <a:rPr lang="cs-CZ" sz="2000" b="1" u="sng" dirty="0" smtClean="0"/>
              <a:t>4. číslo ….. x + 3  </a:t>
            </a:r>
          </a:p>
          <a:p>
            <a:pPr marL="0" indent="0">
              <a:buNone/>
            </a:pPr>
            <a:r>
              <a:rPr lang="cs-CZ" sz="2800" b="1" dirty="0" smtClean="0"/>
              <a:t>        x + (x + 1) + (x + 2) + (x + 3) = 78</a:t>
            </a:r>
          </a:p>
          <a:p>
            <a:pPr marL="0" indent="0">
              <a:buNone/>
            </a:pPr>
            <a:r>
              <a:rPr lang="cs-CZ" sz="2000" dirty="0" smtClean="0"/>
              <a:t>                                         x + x + 1 + x + 2 + x + 3 = 78</a:t>
            </a:r>
            <a:r>
              <a:rPr lang="cs-CZ" sz="2000" u="sng" dirty="0" smtClean="0"/>
              <a:t>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                                     4x + 6 = 78     / - 6</a:t>
            </a:r>
          </a:p>
          <a:p>
            <a:pPr marL="0" indent="0">
              <a:buNone/>
            </a:pPr>
            <a:r>
              <a:rPr lang="cs-CZ" sz="2000" dirty="0" smtClean="0"/>
              <a:t>                                                                            4x = 72    / : 4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              </a:t>
            </a:r>
            <a:r>
              <a:rPr lang="cs-CZ" b="1" u="sng" dirty="0" smtClean="0"/>
              <a:t>x = 18  </a:t>
            </a:r>
          </a:p>
          <a:p>
            <a:pPr marL="0" indent="0">
              <a:buNone/>
            </a:pPr>
            <a:r>
              <a:rPr lang="cs-CZ" sz="2000" b="1" dirty="0" smtClean="0"/>
              <a:t>   </a:t>
            </a:r>
            <a:r>
              <a:rPr lang="cs-CZ" sz="2000" b="1" u="sng" dirty="0" smtClean="0"/>
              <a:t>Zkouška: </a:t>
            </a:r>
            <a:r>
              <a:rPr lang="cs-CZ" sz="2000" b="1" dirty="0" smtClean="0"/>
              <a:t>18 + 19 + 20 + 21 = 78  </a:t>
            </a:r>
          </a:p>
          <a:p>
            <a:pPr marL="0" indent="0" algn="r">
              <a:buNone/>
            </a:pPr>
            <a:r>
              <a:rPr lang="cs-CZ" b="1" dirty="0" smtClean="0"/>
              <a:t>Jsou to čísla 18, 19, 20 a 21.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254165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10000"/>
            </a:schemeClr>
          </a:solidFill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Matka je čtyřikrát starší než dcera. Za dvacet let bude matka dvakrát starší než dcera. Kolik let je matce, kolik dceři?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sz="2400" u="sng" dirty="0" smtClean="0"/>
              <a:t>Nyní:</a:t>
            </a:r>
            <a:r>
              <a:rPr lang="cs-CZ" sz="2400" dirty="0" smtClean="0"/>
              <a:t> dcera …….. x let             </a:t>
            </a:r>
            <a:r>
              <a:rPr lang="cs-CZ" sz="2400" u="sng" dirty="0"/>
              <a:t>Za 20 let: </a:t>
            </a:r>
            <a:r>
              <a:rPr lang="cs-CZ" sz="2400" dirty="0"/>
              <a:t>dcera …… x + 20 let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u="sng" dirty="0"/>
              <a:t> </a:t>
            </a:r>
            <a:r>
              <a:rPr lang="cs-CZ" sz="2400" u="sng" dirty="0" smtClean="0"/>
              <a:t>           matka ….. 4x let                              matka ….. 4x + 20 let </a:t>
            </a:r>
          </a:p>
          <a:p>
            <a:pPr marL="0" indent="0" algn="ctr">
              <a:buNone/>
            </a:pPr>
            <a:r>
              <a:rPr lang="cs-CZ" b="1" dirty="0" smtClean="0"/>
              <a:t>4x + 20 = 2 . ( x + 20)</a:t>
            </a:r>
            <a:r>
              <a:rPr lang="cs-CZ" b="1" u="sng" dirty="0" smtClean="0"/>
              <a:t>            </a:t>
            </a:r>
          </a:p>
          <a:p>
            <a:pPr marL="0" indent="0" algn="ctr">
              <a:buNone/>
            </a:pPr>
            <a:r>
              <a:rPr lang="cs-CZ" sz="2800" dirty="0" smtClean="0"/>
              <a:t>              4x + 20 = 2x + 40     / - 2x; -20        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       2x = 20             / : 2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         </a:t>
            </a:r>
            <a:r>
              <a:rPr lang="cs-CZ" b="1" u="sng" dirty="0" smtClean="0"/>
              <a:t>x = 10</a:t>
            </a:r>
            <a:endParaRPr lang="cs-CZ" sz="2800" dirty="0" smtClean="0"/>
          </a:p>
          <a:p>
            <a:pPr marL="0" indent="0">
              <a:buNone/>
            </a:pPr>
            <a:r>
              <a:rPr lang="cs-CZ" sz="2000" u="sng" dirty="0" smtClean="0"/>
              <a:t>Zkouška:</a:t>
            </a:r>
            <a:r>
              <a:rPr lang="cs-CZ" sz="2000" dirty="0" smtClean="0"/>
              <a:t>  Nyní: matka je čtyřikrát starší než dcera: 10 . 4 = 40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Za 20 let: matka 60 let, dcera 30 let. Matka dvakrát starší: 30 . 2 = 60      </a:t>
            </a:r>
          </a:p>
          <a:p>
            <a:pPr marL="0" indent="0" algn="ctr">
              <a:buNone/>
            </a:pPr>
            <a:r>
              <a:rPr lang="cs-CZ" sz="2800" b="1" dirty="0" smtClean="0"/>
              <a:t>Dcera má 10 let, matka 40 let.</a:t>
            </a:r>
            <a:r>
              <a:rPr lang="cs-CZ" sz="2800" dirty="0" smtClean="0"/>
              <a:t>        </a:t>
            </a:r>
            <a:endParaRPr lang="cs-CZ" sz="2800" dirty="0"/>
          </a:p>
        </p:txBody>
      </p:sp>
      <p:pic>
        <p:nvPicPr>
          <p:cNvPr id="2051" name="Picture 3" descr="C:\Program Files (x86)\Microsoft Office\MEDIA\CAGCAT10\j021672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852936"/>
            <a:ext cx="1368152" cy="1720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4396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Nadpis 3"/>
              <p:cNvSpPr>
                <a:spLocks noGrp="1"/>
              </p:cNvSpPr>
              <p:nvPr>
                <p:ph type="title"/>
              </p:nvPr>
            </p:nvSpPr>
            <p:spPr>
              <a:solidFill>
                <a:schemeClr val="bg2">
                  <a:lumMod val="10000"/>
                </a:schemeClr>
              </a:solidFill>
            </p:spPr>
            <p:txBody>
              <a:bodyPr>
                <a:normAutofit/>
              </a:bodyPr>
              <a:lstStyle/>
              <a:p>
                <a:r>
                  <a:rPr lang="cs-CZ" sz="2400" b="1" dirty="0" smtClean="0">
                    <a:solidFill>
                      <a:schemeClr val="bg1"/>
                    </a:solidFill>
                  </a:rPr>
                  <a:t>V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∆</m:t>
                    </m:r>
                  </m:oMath>
                </a14:m>
                <a:r>
                  <a:rPr lang="cs-CZ" sz="2400" b="1" dirty="0" smtClean="0">
                    <a:solidFill>
                      <a:schemeClr val="bg1"/>
                    </a:solidFill>
                  </a:rPr>
                  <a:t>ABC je strana b o 15 cm delší než  strana a, strana c o 5 cm kratší než strana b. Obvod je 205 cm. Kolik cm měří strany?</a:t>
                </a:r>
                <a:endParaRPr lang="cs-CZ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" name="Nadpis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4"/>
              <p:cNvSpPr>
                <a:spLocks noGrp="1"/>
              </p:cNvSpPr>
              <p:nvPr>
                <p:ph sz="half" idx="1"/>
              </p:nvPr>
            </p:nvSpPr>
            <p:spPr>
              <a:solidFill>
                <a:schemeClr val="bg2"/>
              </a:solidFill>
            </p:spPr>
            <p:txBody>
              <a:bodyPr>
                <a:normAutofit fontScale="92500"/>
              </a:bodyPr>
              <a:lstStyle/>
              <a:p>
                <a:endParaRPr lang="cs-CZ" dirty="0" smtClean="0"/>
              </a:p>
              <a:p>
                <a:endParaRPr lang="cs-CZ" dirty="0"/>
              </a:p>
              <a:p>
                <a:endParaRPr lang="cs-CZ" dirty="0" smtClean="0"/>
              </a:p>
              <a:p>
                <a:endParaRPr lang="cs-CZ" dirty="0"/>
              </a:p>
              <a:p>
                <a:endParaRPr lang="cs-CZ" dirty="0" smtClean="0"/>
              </a:p>
              <a:p>
                <a:pPr marL="0" indent="0">
                  <a:buNone/>
                </a:pPr>
                <a:r>
                  <a:rPr lang="cs-CZ" sz="2400" b="1" dirty="0" smtClean="0"/>
                  <a:t>a ………. x cm</a:t>
                </a:r>
              </a:p>
              <a:p>
                <a:pPr marL="0" indent="0">
                  <a:buNone/>
                </a:pPr>
                <a:r>
                  <a:rPr lang="cs-CZ" sz="2400" b="1" dirty="0" smtClean="0"/>
                  <a:t>b ………. x + 15 cm</a:t>
                </a:r>
              </a:p>
              <a:p>
                <a:pPr marL="0" indent="0">
                  <a:buNone/>
                </a:pPr>
                <a:r>
                  <a:rPr lang="cs-CZ" sz="2400" b="1" dirty="0" smtClean="0"/>
                  <a:t>c ………. x + 15 – 5 = x + 10 cm </a:t>
                </a:r>
              </a:p>
              <a:p>
                <a:pPr marL="0" indent="0">
                  <a:buNone/>
                </a:pPr>
                <a:r>
                  <a:rPr lang="cs-CZ" sz="2400" b="1" u="sng" dirty="0" smtClean="0"/>
                  <a:t>o ……… 205  cm     </a:t>
                </a:r>
              </a:p>
              <a:p>
                <a:pPr marL="0" indent="0">
                  <a:buNone/>
                </a:pPr>
                <a:r>
                  <a:rPr lang="cs-CZ" sz="2400" i="1" dirty="0"/>
                  <a:t>obvod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∆</m:t>
                    </m:r>
                  </m:oMath>
                </a14:m>
                <a:r>
                  <a:rPr lang="cs-CZ" sz="2400" i="1" dirty="0"/>
                  <a:t>:  o = a + b + c </a:t>
                </a:r>
              </a:p>
              <a:p>
                <a:pPr marL="0" indent="0">
                  <a:buNone/>
                </a:pPr>
                <a:endParaRPr lang="cs-CZ" sz="2400" b="1" u="sng" dirty="0"/>
              </a:p>
            </p:txBody>
          </p:sp>
        </mc:Choice>
        <mc:Fallback xmlns="">
          <p:sp>
            <p:nvSpPr>
              <p:cNvPr id="5" name="Zástupný symbol pro obsah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3"/>
                <a:stretch>
                  <a:fillRect l="-18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dirty="0" smtClean="0"/>
              <a:t>x +(x + 15) + (x + 10) = 205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x + x + 15 + x + 10 = 205  </a:t>
            </a:r>
          </a:p>
          <a:p>
            <a:pPr marL="0" indent="0">
              <a:buNone/>
            </a:pPr>
            <a:r>
              <a:rPr lang="cs-CZ" sz="2400" dirty="0" smtClean="0"/>
              <a:t>         3x + 25 = 205   / - 25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3x = 180   / : 3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</a:t>
            </a:r>
            <a:r>
              <a:rPr lang="cs-CZ" b="1" u="sng" dirty="0" smtClean="0"/>
              <a:t>x = 60   </a:t>
            </a:r>
          </a:p>
          <a:p>
            <a:pPr marL="0" indent="0">
              <a:buNone/>
            </a:pPr>
            <a:r>
              <a:rPr lang="cs-CZ" sz="2000" u="sng" dirty="0" smtClean="0"/>
              <a:t>Zkouška: </a:t>
            </a:r>
            <a:r>
              <a:rPr lang="cs-CZ" sz="2000" dirty="0"/>
              <a:t>a =                   60 cm  </a:t>
            </a:r>
          </a:p>
          <a:p>
            <a:pPr marL="0" indent="0">
              <a:buNone/>
            </a:pPr>
            <a:r>
              <a:rPr lang="cs-CZ" sz="2000" dirty="0" smtClean="0"/>
              <a:t>                 b </a:t>
            </a:r>
            <a:r>
              <a:rPr lang="cs-CZ" sz="2000" dirty="0"/>
              <a:t>= 60 + 15 =  75 cm</a:t>
            </a:r>
          </a:p>
          <a:p>
            <a:pPr marL="0" indent="0">
              <a:buNone/>
            </a:pPr>
            <a:r>
              <a:rPr lang="cs-CZ" sz="2000" dirty="0" smtClean="0"/>
              <a:t>                 c </a:t>
            </a:r>
            <a:r>
              <a:rPr lang="cs-CZ" sz="2000" dirty="0"/>
              <a:t>= 75 – 5 =    </a:t>
            </a:r>
            <a:r>
              <a:rPr lang="cs-CZ" sz="2000" u="sng" dirty="0"/>
              <a:t>70 cm  </a:t>
            </a:r>
          </a:p>
          <a:p>
            <a:pPr marL="0" indent="0">
              <a:buNone/>
            </a:pPr>
            <a:r>
              <a:rPr lang="cs-CZ" sz="2000" dirty="0" smtClean="0"/>
              <a:t>               o </a:t>
            </a:r>
            <a:r>
              <a:rPr lang="cs-CZ" sz="2000" dirty="0"/>
              <a:t>= a + b + c = 205 cm</a:t>
            </a:r>
          </a:p>
          <a:p>
            <a:pPr marL="0" indent="0">
              <a:buNone/>
            </a:pPr>
            <a:r>
              <a:rPr lang="cs-CZ" b="1" dirty="0" smtClean="0"/>
              <a:t>Strana a měří 60 cm, </a:t>
            </a:r>
          </a:p>
          <a:p>
            <a:pPr marL="0" indent="0">
              <a:buNone/>
            </a:pPr>
            <a:r>
              <a:rPr lang="cs-CZ" b="1" dirty="0" smtClean="0"/>
              <a:t>b měří 75 cm, c měří 70 cm.</a:t>
            </a:r>
          </a:p>
        </p:txBody>
      </p:sp>
      <p:pic>
        <p:nvPicPr>
          <p:cNvPr id="3074" name="Picture 2" descr="C:\Users\OEM\Desktop\Bez názv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022" y="1628800"/>
            <a:ext cx="3023121" cy="2387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863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  <a:solidFill>
            <a:schemeClr val="bg2">
              <a:lumMod val="10000"/>
            </a:schemeClr>
          </a:solidFill>
        </p:spPr>
        <p:txBody>
          <a:bodyPr>
            <a:no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Eva a Petra četly stejnou knihu. Eva četla denně         15 stran a knihu dočetla o 5 dní dřív než Petra, která četla denně 10 stran. Kolik stran měla kniha?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Eva četla …….. x dní ………. 15 str. denně …….…. 15x stran  </a:t>
            </a:r>
          </a:p>
          <a:p>
            <a:pPr marL="0" indent="0">
              <a:buNone/>
            </a:pPr>
            <a:r>
              <a:rPr lang="cs-CZ" sz="2400" u="sng" dirty="0" smtClean="0"/>
              <a:t>Petra četla …. x + 5 dní ….. 10 str. denně …… 10 . (x + 5) stran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</a:t>
            </a:r>
            <a:r>
              <a:rPr lang="cs-CZ" b="1" dirty="0"/>
              <a:t>15 x = 10 . (x + 5</a:t>
            </a:r>
            <a:r>
              <a:rPr lang="cs-CZ" b="1" dirty="0" smtClean="0"/>
              <a:t>)  </a:t>
            </a:r>
          </a:p>
          <a:p>
            <a:pPr marL="0" indent="0"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                                                 </a:t>
            </a:r>
            <a:r>
              <a:rPr lang="cs-CZ" sz="2400" dirty="0" smtClean="0"/>
              <a:t>15 x = 10x + 50     / - 10x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5x = 50                / : 5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</a:t>
            </a:r>
            <a:r>
              <a:rPr lang="cs-CZ" b="1" u="sng" dirty="0" smtClean="0"/>
              <a:t>x = 10     </a:t>
            </a:r>
          </a:p>
          <a:p>
            <a:pPr marL="0" indent="0">
              <a:buNone/>
            </a:pPr>
            <a:r>
              <a:rPr lang="cs-CZ" sz="2400" u="sng" dirty="0" smtClean="0"/>
              <a:t>Zkouška:</a:t>
            </a:r>
            <a:r>
              <a:rPr lang="cs-CZ" sz="2400" dirty="0" smtClean="0"/>
              <a:t> Eva 10 dní vždy po 15 stranách = 10 . 15 = 150 stran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Petra 15 dní vždy po 10 stranách = 15 . 10 = 150 stran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sz="2400" b="1" dirty="0" smtClean="0"/>
              <a:t>Teprve zkouška určila výsledek!    </a:t>
            </a:r>
            <a:r>
              <a:rPr lang="cs-CZ" b="1" u="sng" dirty="0" smtClean="0"/>
              <a:t>Kniha má 150 stran.                                  </a:t>
            </a:r>
            <a:endParaRPr lang="cs-CZ" b="1" u="sng" dirty="0"/>
          </a:p>
          <a:p>
            <a:pPr marL="0" indent="0">
              <a:buNone/>
            </a:pPr>
            <a:endParaRPr lang="cs-CZ" sz="2400" u="sng" dirty="0" smtClean="0"/>
          </a:p>
        </p:txBody>
      </p:sp>
      <p:pic>
        <p:nvPicPr>
          <p:cNvPr id="4099" name="Picture 3" descr="C:\Program Files (x86)\Microsoft Office\MEDIA\CAGCAT10\j021769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582265"/>
            <a:ext cx="1747418" cy="1693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1314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>
              <a:solidFill>
                <a:schemeClr val="bg2">
                  <a:lumMod val="10000"/>
                </a:schemeClr>
              </a:solidFill>
            </p:spPr>
            <p:txBody>
              <a:bodyPr>
                <a:noAutofit/>
              </a:bodyPr>
              <a:lstStyle/>
              <a:p>
                <a:r>
                  <a:rPr lang="cs-CZ" sz="3600" b="1" dirty="0" smtClean="0">
                    <a:solidFill>
                      <a:schemeClr val="bg1"/>
                    </a:solidFill>
                  </a:rPr>
                  <a:t>V </a:t>
                </a:r>
                <a14:m>
                  <m:oMath xmlns:m="http://schemas.openxmlformats.org/officeDocument/2006/math">
                    <m:r>
                      <a:rPr lang="cs-CZ" sz="3600" b="1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∆</m:t>
                    </m:r>
                    <m:r>
                      <a:rPr lang="cs-CZ" sz="3600" b="1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𝑨𝑩𝑪</m:t>
                    </m:r>
                    <m:r>
                      <a:rPr lang="cs-CZ" sz="3600" b="1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sz="3600" b="1" dirty="0" smtClean="0">
                    <a:solidFill>
                      <a:schemeClr val="bg1"/>
                    </a:solidFill>
                  </a:rPr>
                  <a:t>je úhel </a:t>
                </a:r>
                <a14:m>
                  <m:oMath xmlns:m="http://schemas.openxmlformats.org/officeDocument/2006/math">
                    <m:r>
                      <a:rPr lang="cs-CZ" sz="3600" b="1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𝜷</m:t>
                    </m:r>
                  </m:oMath>
                </a14:m>
                <a:r>
                  <a:rPr lang="cs-CZ" sz="3600" b="1" dirty="0" smtClean="0">
                    <a:solidFill>
                      <a:schemeClr val="bg1"/>
                    </a:solidFill>
                  </a:rPr>
                  <a:t> o 5</a:t>
                </a:r>
                <a:r>
                  <a:rPr lang="cs-CZ" sz="3600" b="1" baseline="30000" dirty="0" smtClean="0">
                    <a:solidFill>
                      <a:schemeClr val="bg1"/>
                    </a:solidFill>
                  </a:rPr>
                  <a:t>0</a:t>
                </a:r>
                <a:r>
                  <a:rPr lang="cs-CZ" sz="3600" b="1" dirty="0" smtClean="0">
                    <a:solidFill>
                      <a:schemeClr val="bg1"/>
                    </a:solidFill>
                  </a:rPr>
                  <a:t> větší než </a:t>
                </a:r>
                <a14:m>
                  <m:oMath xmlns:m="http://schemas.openxmlformats.org/officeDocument/2006/math">
                    <m:r>
                      <a:rPr lang="cs-CZ" sz="3600" b="1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𝜸</m:t>
                    </m:r>
                  </m:oMath>
                </a14:m>
                <a:r>
                  <a:rPr lang="cs-CZ" sz="3600" b="1" dirty="0" smtClean="0">
                    <a:solidFill>
                      <a:schemeClr val="bg1"/>
                    </a:solidFill>
                  </a:rPr>
                  <a:t> a </a:t>
                </a:r>
                <a14:m>
                  <m:oMath xmlns:m="http://schemas.openxmlformats.org/officeDocument/2006/math">
                    <m:r>
                      <a:rPr lang="cs-CZ" sz="3600" b="1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𝜸</m:t>
                    </m:r>
                  </m:oMath>
                </a14:m>
                <a:r>
                  <a:rPr lang="cs-CZ" sz="3600" b="1" dirty="0" smtClean="0">
                    <a:solidFill>
                      <a:schemeClr val="bg1"/>
                    </a:solidFill>
                  </a:rPr>
                  <a:t> je dvojnásobkem úhlu </a:t>
                </a:r>
                <a14:m>
                  <m:oMath xmlns:m="http://schemas.openxmlformats.org/officeDocument/2006/math">
                    <m:r>
                      <a:rPr lang="cs-CZ" sz="3600" b="1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r>
                  <a:rPr lang="cs-CZ" sz="3600" b="1" dirty="0" smtClean="0">
                    <a:solidFill>
                      <a:schemeClr val="bg1"/>
                    </a:solidFill>
                  </a:rPr>
                  <a:t>. Urči vnitřní úhly.</a:t>
                </a:r>
                <a:endParaRPr lang="cs-CZ" sz="36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t="-10106" r="-148" b="-218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solidFill>
            <a:schemeClr val="bg2">
              <a:lumMod val="50000"/>
            </a:schemeClr>
          </a:solidFill>
        </p:spPr>
        <p:txBody>
          <a:bodyPr>
            <a:noAutofit/>
          </a:bodyPr>
          <a:lstStyle/>
          <a:p>
            <a:r>
              <a:rPr lang="cs-CZ" sz="3600" dirty="0" smtClean="0"/>
              <a:t>POČÍTEJ SÁM: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solidFill>
            <a:schemeClr val="bg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NEVÍŠ SI RADY?  KLIKEJ.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Zástupný symbol pro obsah 6"/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4645025" y="2174874"/>
                <a:ext cx="4041775" cy="413444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000" dirty="0" smtClean="0"/>
                  <a:t>                               </a:t>
                </a:r>
                <a14:m>
                  <m:oMath xmlns:m="http://schemas.openxmlformats.org/officeDocument/2006/math">
                    <m:r>
                      <a:rPr lang="cs-CZ" sz="2000" i="1" smtClean="0">
                        <a:latin typeface="Cambria Math"/>
                        <a:ea typeface="Cambria Math"/>
                      </a:rPr>
                      <m:t>𝛼</m:t>
                    </m:r>
                  </m:oMath>
                </a14:m>
                <a:r>
                  <a:rPr lang="cs-CZ" sz="2000" dirty="0" smtClean="0"/>
                  <a:t> ……… x </a:t>
                </a:r>
              </a:p>
              <a:p>
                <a:pPr marL="0" indent="0">
                  <a:buNone/>
                </a:pPr>
                <a:r>
                  <a:rPr lang="cs-CZ" sz="2000" dirty="0"/>
                  <a:t> </a:t>
                </a:r>
                <a:r>
                  <a:rPr lang="cs-CZ" sz="2000" dirty="0" smtClean="0"/>
                  <a:t>                              </a:t>
                </a:r>
                <a14:m>
                  <m:oMath xmlns:m="http://schemas.openxmlformats.org/officeDocument/2006/math">
                    <m:r>
                      <a:rPr lang="cs-CZ" sz="2000" i="1" smtClean="0"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cs-CZ" sz="2000" dirty="0" smtClean="0"/>
                  <a:t> ……… 2x + 5  </a:t>
                </a:r>
              </a:p>
              <a:p>
                <a:pPr marL="0" indent="0">
                  <a:buNone/>
                </a:pPr>
                <a:r>
                  <a:rPr lang="cs-CZ" sz="2000" dirty="0"/>
                  <a:t> </a:t>
                </a:r>
                <a:r>
                  <a:rPr lang="cs-CZ" sz="2000" dirty="0" smtClean="0"/>
                  <a:t>                              </a:t>
                </a:r>
                <a14:m>
                  <m:oMath xmlns:m="http://schemas.openxmlformats.org/officeDocument/2006/math">
                    <m:r>
                      <a:rPr lang="cs-CZ" sz="2000" i="1" u="sng" smtClean="0">
                        <a:latin typeface="Cambria Math"/>
                        <a:ea typeface="Cambria Math"/>
                      </a:rPr>
                      <m:t>𝛾</m:t>
                    </m:r>
                  </m:oMath>
                </a14:m>
                <a:r>
                  <a:rPr lang="cs-CZ" sz="2000" u="sng" dirty="0" smtClean="0"/>
                  <a:t> ………. 2x  </a:t>
                </a:r>
              </a:p>
              <a:p>
                <a:pPr marL="0" indent="0">
                  <a:buNone/>
                </a:pPr>
                <a:r>
                  <a:rPr lang="cs-CZ" sz="2000" dirty="0" smtClean="0">
                    <a:ea typeface="Cambria Math"/>
                  </a:rPr>
                  <a:t>                    </a:t>
                </a:r>
                <a14:m>
                  <m:oMath xmlns:m="http://schemas.openxmlformats.org/officeDocument/2006/math">
                    <m:r>
                      <a:rPr lang="cs-CZ" sz="2000" i="1" u="sng" smtClean="0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000" b="0" i="1" u="sng" smtClean="0">
                        <a:latin typeface="Cambria Math"/>
                        <a:ea typeface="Cambria Math"/>
                      </a:rPr>
                      <m:t>+ </m:t>
                    </m:r>
                    <m:r>
                      <a:rPr lang="cs-CZ" sz="2000" b="0" i="1" u="sng" smtClean="0"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sz="2000" b="0" i="1" u="sng" smtClean="0">
                        <a:latin typeface="Cambria Math"/>
                        <a:ea typeface="Cambria Math"/>
                      </a:rPr>
                      <m:t>+ </m:t>
                    </m:r>
                    <m:r>
                      <a:rPr lang="cs-CZ" sz="2000" b="0" i="1" u="sng" smtClean="0">
                        <a:latin typeface="Cambria Math"/>
                        <a:ea typeface="Cambria Math"/>
                      </a:rPr>
                      <m:t>𝛾</m:t>
                    </m:r>
                    <m:r>
                      <a:rPr lang="cs-CZ" sz="2000" b="0" i="1" u="sng" smtClean="0">
                        <a:latin typeface="Cambria Math"/>
                        <a:ea typeface="Cambria Math"/>
                      </a:rPr>
                      <m:t>=180°</m:t>
                    </m:r>
                  </m:oMath>
                </a14:m>
                <a:r>
                  <a:rPr lang="cs-CZ" sz="2000" u="sng" dirty="0" smtClean="0"/>
                  <a:t>  </a:t>
                </a:r>
              </a:p>
              <a:p>
                <a:pPr marL="0" indent="0">
                  <a:buNone/>
                </a:pPr>
                <a:r>
                  <a:rPr lang="cs-CZ" sz="2000" dirty="0"/>
                  <a:t> </a:t>
                </a:r>
                <a:r>
                  <a:rPr lang="cs-CZ" sz="3200" b="1" dirty="0" smtClean="0"/>
                  <a:t>x + </a:t>
                </a:r>
                <a:r>
                  <a:rPr lang="cs-CZ" sz="2800" b="1" dirty="0" smtClean="0"/>
                  <a:t>(2x + 5) + 2x = 180  </a:t>
                </a:r>
              </a:p>
              <a:p>
                <a:pPr marL="0" indent="0">
                  <a:buNone/>
                </a:pPr>
                <a:r>
                  <a:rPr lang="cs-CZ" sz="1800" dirty="0"/>
                  <a:t> </a:t>
                </a:r>
                <a:r>
                  <a:rPr lang="cs-CZ" sz="1800" dirty="0" smtClean="0"/>
                  <a:t>                     x + 2x + 5 + 2x = 180 </a:t>
                </a:r>
              </a:p>
              <a:p>
                <a:pPr marL="0" indent="0">
                  <a:buNone/>
                </a:pPr>
                <a:r>
                  <a:rPr lang="cs-CZ" sz="1800" dirty="0" smtClean="0"/>
                  <a:t>                                    5x + 5 = 180    / - 5 </a:t>
                </a:r>
              </a:p>
              <a:p>
                <a:pPr marL="0" indent="0">
                  <a:buNone/>
                </a:pPr>
                <a:r>
                  <a:rPr lang="cs-CZ" sz="1800" dirty="0" smtClean="0"/>
                  <a:t>                                          5x = 175   / : 5 </a:t>
                </a:r>
              </a:p>
              <a:p>
                <a:pPr marL="0" indent="0">
                  <a:buNone/>
                </a:pPr>
                <a:r>
                  <a:rPr lang="cs-CZ" sz="1800" dirty="0"/>
                  <a:t> </a:t>
                </a:r>
                <a:r>
                  <a:rPr lang="cs-CZ" sz="1800" dirty="0" smtClean="0"/>
                  <a:t>                                            x = 35  </a:t>
                </a:r>
              </a:p>
              <a:p>
                <a:pPr marL="0" indent="0">
                  <a:buNone/>
                </a:pPr>
                <a:r>
                  <a:rPr lang="cs-CZ" sz="1800" dirty="0" smtClean="0"/>
                  <a:t>Zkouška: 35 + </a:t>
                </a:r>
                <a:r>
                  <a:rPr lang="cs-CZ" sz="1800" smtClean="0"/>
                  <a:t>75 + 70 </a:t>
                </a:r>
                <a:r>
                  <a:rPr lang="cs-CZ" sz="1800" dirty="0" smtClean="0"/>
                  <a:t>= 180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0" u="sng" smtClean="0">
                          <a:latin typeface="Cambria Math"/>
                          <a:ea typeface="Cambria Math"/>
                        </a:rPr>
                        <m:t>∝ =</m:t>
                      </m:r>
                      <m:r>
                        <a:rPr lang="cs-CZ" b="1" i="0" u="sng" smtClean="0">
                          <a:latin typeface="Cambria Math"/>
                          <a:ea typeface="Cambria Math"/>
                        </a:rPr>
                        <m:t>𝟑𝟓</m:t>
                      </m:r>
                      <m:r>
                        <a:rPr lang="cs-CZ" b="1" i="0" u="sng" smtClean="0">
                          <a:latin typeface="Cambria Math"/>
                          <a:ea typeface="Cambria Math"/>
                        </a:rPr>
                        <m:t>°, </m:t>
                      </m:r>
                      <m:r>
                        <a:rPr lang="cs-CZ" b="1" i="0" u="sng" smtClean="0">
                          <a:latin typeface="Cambria Math"/>
                          <a:ea typeface="Cambria Math"/>
                        </a:rPr>
                        <m:t>𝛃</m:t>
                      </m:r>
                      <m:r>
                        <a:rPr lang="cs-CZ" b="1" i="0" u="sng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0" u="sng" smtClean="0">
                          <a:latin typeface="Cambria Math"/>
                          <a:ea typeface="Cambria Math"/>
                        </a:rPr>
                        <m:t>𝟕𝟓</m:t>
                      </m:r>
                      <m:r>
                        <a:rPr lang="cs-CZ" b="1" i="0" u="sng" smtClean="0">
                          <a:latin typeface="Cambria Math"/>
                          <a:ea typeface="Cambria Math"/>
                        </a:rPr>
                        <m:t>°, </m:t>
                      </m:r>
                      <m:r>
                        <a:rPr lang="cs-CZ" b="1" i="0" u="sng" smtClean="0">
                          <a:latin typeface="Cambria Math"/>
                          <a:ea typeface="Cambria Math"/>
                        </a:rPr>
                        <m:t>𝛄</m:t>
                      </m:r>
                      <m:r>
                        <a:rPr lang="cs-CZ" b="1" i="0" u="sng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0" u="sng" smtClean="0">
                          <a:latin typeface="Cambria Math"/>
                          <a:ea typeface="Cambria Math"/>
                        </a:rPr>
                        <m:t>𝟕𝟎</m:t>
                      </m:r>
                      <m:r>
                        <a:rPr lang="cs-CZ" b="1" i="0" u="sng" smtClean="0"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  <a:endParaRPr lang="cs-CZ" b="1" u="sng" dirty="0"/>
              </a:p>
            </p:txBody>
          </p:sp>
        </mc:Choice>
        <mc:Fallback xmlns="">
          <p:sp>
            <p:nvSpPr>
              <p:cNvPr id="7" name="Zástupný symbol pro obsah 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4645025" y="2174874"/>
                <a:ext cx="4041775" cy="4134445"/>
              </a:xfrm>
              <a:blipFill rotWithShape="1">
                <a:blip r:embed="rId3"/>
                <a:stretch>
                  <a:fillRect l="-2564" t="-737" b="-10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95419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368152"/>
          </a:xfrm>
          <a:solidFill>
            <a:schemeClr val="bg2">
              <a:lumMod val="10000"/>
            </a:schemeClr>
          </a:solidFill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Turisté ušli za 3 dny 57 km. Druhý den ušli dvakrát víc než první den, třetí den o 3 </a:t>
            </a:r>
            <a:r>
              <a:rPr lang="cs-CZ" sz="3200" b="1" smtClean="0">
                <a:solidFill>
                  <a:schemeClr val="bg1"/>
                </a:solidFill>
              </a:rPr>
              <a:t>km méně </a:t>
            </a:r>
            <a:r>
              <a:rPr lang="cs-CZ" sz="3200" b="1" dirty="0" smtClean="0">
                <a:solidFill>
                  <a:schemeClr val="bg1"/>
                </a:solidFill>
              </a:rPr>
              <a:t>než druhý den. Kolik km ušli každý den?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solidFill>
            <a:schemeClr val="bg2">
              <a:lumMod val="50000"/>
            </a:schemeClr>
          </a:solidFill>
        </p:spPr>
        <p:txBody>
          <a:bodyPr>
            <a:noAutofit/>
          </a:bodyPr>
          <a:lstStyle/>
          <a:p>
            <a:r>
              <a:rPr lang="cs-CZ" sz="3600" dirty="0" smtClean="0"/>
              <a:t>Počítej sám: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Nevíš si rady? Klikni.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1600" dirty="0" smtClean="0"/>
              <a:t>1. den ….. x km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dirty="0" smtClean="0"/>
              <a:t>2. den ….2x km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u="sng" dirty="0" smtClean="0"/>
              <a:t>3. den … 2x – 3 km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dirty="0" smtClean="0"/>
              <a:t>Celkem … 57 km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b="1" dirty="0" smtClean="0"/>
              <a:t>x + 2x + (2x – 3) = 57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b="1" dirty="0"/>
              <a:t> </a:t>
            </a:r>
            <a:r>
              <a:rPr lang="cs-CZ" sz="1600" b="1" dirty="0" smtClean="0"/>
              <a:t>   </a:t>
            </a:r>
            <a:r>
              <a:rPr lang="cs-CZ" sz="1600" dirty="0" smtClean="0"/>
              <a:t>x + 2x + 2x – 3 = 57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       5x – 3 = 57   / + 3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            5x = 60    / : 5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</a:t>
            </a:r>
            <a:r>
              <a:rPr lang="cs-CZ" b="1" u="sng" dirty="0" smtClean="0"/>
              <a:t>x = 12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b="1" u="sng" dirty="0" smtClean="0"/>
              <a:t>Zkouška: </a:t>
            </a:r>
            <a:r>
              <a:rPr lang="cs-CZ" sz="1600" dirty="0" smtClean="0"/>
              <a:t>1. den ……..……..…. 12 km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dirty="0" smtClean="0"/>
              <a:t>                 2. den …….2 . 12 = 24 km</a:t>
            </a:r>
            <a:r>
              <a:rPr lang="cs-CZ" sz="1600" b="1" u="sng" dirty="0" smtClean="0"/>
              <a:t>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dirty="0" smtClean="0"/>
              <a:t>                 </a:t>
            </a:r>
            <a:r>
              <a:rPr lang="cs-CZ" sz="1600" u="sng" dirty="0" smtClean="0"/>
              <a:t>3. den ….. 24 – 3 = 21 km</a:t>
            </a:r>
            <a:r>
              <a:rPr lang="cs-CZ" sz="1600" b="1" u="sng" dirty="0" smtClean="0"/>
              <a:t>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         celkem ……………    57 km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b="1" u="sng" dirty="0" smtClean="0"/>
              <a:t>První den ušli 12 km, druhý 24 km, třetí 21 km.</a:t>
            </a:r>
          </a:p>
          <a:p>
            <a:pPr marL="0" indent="0">
              <a:spcBef>
                <a:spcPts val="0"/>
              </a:spcBef>
              <a:buNone/>
            </a:pPr>
            <a:endParaRPr lang="cs-CZ" sz="1600" dirty="0"/>
          </a:p>
        </p:txBody>
      </p:sp>
      <p:pic>
        <p:nvPicPr>
          <p:cNvPr id="5122" name="Picture 2" descr="C:\Program Files (x86)\Microsoft Office\MEDIA\CAGCAT10\j029755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348880"/>
            <a:ext cx="1195121" cy="182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885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922</Words>
  <Application>Microsoft Office PowerPoint</Application>
  <PresentationFormat>Předvádění na obrazovce (4:3)</PresentationFormat>
  <Paragraphs>96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Prezentace aplikace Microsoft PowerPoint</vt:lpstr>
      <vt:lpstr>Prezentace aplikace PowerPoint</vt:lpstr>
      <vt:lpstr>SLOVNÍ ÚLOHY ŘEŠENÉ ROVNICÍ (ÚVOD)</vt:lpstr>
      <vt:lpstr>JAK POSTUPOVAT?</vt:lpstr>
      <vt:lpstr>Součet čtyř za sebou jdoucích  celých čísel je 78. Urči tato čísla. </vt:lpstr>
      <vt:lpstr>Matka je čtyřikrát starší než dcera. Za dvacet let bude matka dvakrát starší než dcera. Kolik let je matce, kolik dceři?</vt:lpstr>
      <vt:lpstr>V ∆ABC je strana b o 15 cm delší než  strana a, strana c o 5 cm kratší než strana b. Obvod je 205 cm. Kolik cm měří strany?</vt:lpstr>
      <vt:lpstr>Eva a Petra četly stejnou knihu. Eva četla denně         15 stran a knihu dočetla o 5 dní dřív než Petra, která četla denně 10 stran. Kolik stran měla kniha?</vt:lpstr>
      <vt:lpstr>V ∆ABC je úhel β o 50 větší než γ a γ je dvojnásobkem úhlu α. Urči vnitřní úhly.</vt:lpstr>
      <vt:lpstr>Turisté ušli za 3 dny 57 km. Druhý den ušli dvakrát víc než první den, třetí den o 3 km méně než druhý den. Kolik km ušli každý den?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ÚLOHY ŘEŠENÉ ROVNICEMI (ÚVOD)</dc:title>
  <dc:creator>OEM</dc:creator>
  <cp:lastModifiedBy>OEM</cp:lastModifiedBy>
  <cp:revision>22</cp:revision>
  <dcterms:created xsi:type="dcterms:W3CDTF">2011-07-19T05:22:12Z</dcterms:created>
  <dcterms:modified xsi:type="dcterms:W3CDTF">2011-08-20T13:45:42Z</dcterms:modified>
</cp:coreProperties>
</file>