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5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9397870"/>
              </p:ext>
            </p:extLst>
          </p:nvPr>
        </p:nvGraphicFramePr>
        <p:xfrm>
          <a:off x="2286000" y="1714500"/>
          <a:ext cx="4570413" cy="342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Prezentace" r:id="rId3" imgW="4570501" imgH="3427618" progId="PowerPoint.Show.12">
                  <p:embed/>
                </p:oleObj>
              </mc:Choice>
              <mc:Fallback>
                <p:oleObj name="Prezentace" r:id="rId3" imgW="4570501" imgH="3427618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86000" y="1714500"/>
                        <a:ext cx="4570413" cy="3427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5818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4">
              <a:lumMod val="50000"/>
            </a:schemeClr>
          </a:solidFill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chemeClr val="bg1"/>
                </a:solidFill>
              </a:rPr>
              <a:t>SLOVNÍ  ÚLOHY </a:t>
            </a:r>
            <a:r>
              <a:rPr lang="cs-CZ" sz="4800" b="1" smtClean="0">
                <a:solidFill>
                  <a:schemeClr val="bg1"/>
                </a:solidFill>
              </a:rPr>
              <a:t>ŘEŠENÉ ROVNICÍ </a:t>
            </a:r>
            <a:r>
              <a:rPr lang="cs-CZ" sz="3200" b="1" dirty="0" smtClean="0">
                <a:solidFill>
                  <a:schemeClr val="bg1"/>
                </a:solidFill>
              </a:rPr>
              <a:t>(SE ZLOMKY)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Prezentace </a:t>
            </a:r>
            <a:r>
              <a:rPr lang="cs-CZ" smtClean="0">
                <a:solidFill>
                  <a:schemeClr val="accent4">
                    <a:lumMod val="50000"/>
                  </a:schemeClr>
                </a:solidFill>
              </a:rPr>
              <a:t>je zaměřená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na výklad a procvičení slovních úloh řešených rovnicí, ve kterých se objeví zlomek.</a:t>
            </a:r>
          </a:p>
          <a:p>
            <a:pPr algn="r"/>
            <a:r>
              <a:rPr lang="cs-CZ" sz="1500" dirty="0" smtClean="0">
                <a:solidFill>
                  <a:schemeClr val="accent4">
                    <a:lumMod val="50000"/>
                  </a:schemeClr>
                </a:solidFill>
              </a:rPr>
              <a:t>Autor: Mgr. Věra Benáková, 2. ZŠ Dobříš</a:t>
            </a:r>
            <a:endParaRPr lang="cs-CZ" sz="15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70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296144"/>
          </a:xfrm>
          <a:solidFill>
            <a:schemeClr val="accent4">
              <a:lumMod val="50000"/>
            </a:schemeClr>
          </a:solidFill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Když jsem přečetla dvě třetiny knihy, chybělo mi 8 stránek do 100. Kolik stran má kniha? </a:t>
            </a:r>
            <a:endParaRPr lang="cs-CZ" sz="3200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539552" y="1772816"/>
                <a:ext cx="8229600" cy="4608512"/>
              </a:xfr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>
                <a:normAutofit/>
              </a:bodyPr>
              <a:lstStyle/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2000" dirty="0" smtClean="0"/>
                  <a:t>                                                             kniha celkem ………. x stran 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2000" dirty="0" smtClean="0"/>
                  <a:t>                                                             přečteno …………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2000" dirty="0" smtClean="0"/>
                  <a:t> x stran, chybí 8 do 100 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2000" dirty="0" smtClean="0"/>
                  <a:t>                                                             _________________________________</a:t>
                </a:r>
                <a:endParaRPr lang="cs-CZ" sz="2400" dirty="0" smtClean="0"/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b="1" dirty="0"/>
                  <a:t> </a:t>
                </a:r>
                <a:r>
                  <a:rPr lang="cs-CZ" b="1" dirty="0" smtClean="0"/>
                  <a:t>                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r>
                  <a:rPr lang="cs-CZ" b="1" dirty="0" smtClean="0"/>
                  <a:t> x + 8 = 100     / . 3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b="1" dirty="0"/>
                  <a:t> </a:t>
                </a:r>
                <a:r>
                  <a:rPr lang="cs-CZ" b="1" dirty="0" smtClean="0"/>
                  <a:t>                                             </a:t>
                </a:r>
                <a:r>
                  <a:rPr lang="cs-CZ" sz="2000" dirty="0" smtClean="0"/>
                  <a:t>2x + 24 = 300   / - 24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2000" dirty="0"/>
                  <a:t> </a:t>
                </a:r>
                <a:r>
                  <a:rPr lang="cs-CZ" sz="2000" dirty="0" smtClean="0"/>
                  <a:t>                                                                                  2x = 276   / : 2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b="1" dirty="0"/>
                  <a:t> </a:t>
                </a:r>
                <a:r>
                  <a:rPr lang="cs-CZ" b="1" dirty="0" smtClean="0"/>
                  <a:t>                                                   </a:t>
                </a:r>
                <a:r>
                  <a:rPr lang="cs-CZ" b="1" u="sng" dirty="0" smtClean="0"/>
                  <a:t>x = 138 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2400" u="sng" dirty="0" smtClean="0"/>
                  <a:t>Zkouška</a:t>
                </a:r>
                <a:r>
                  <a:rPr lang="cs-CZ" sz="2400" dirty="0" smtClean="0"/>
                  <a:t>: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2400" dirty="0" smtClean="0"/>
                  <a:t> z 138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2400" dirty="0" smtClean="0"/>
                  <a:t> . 138 = 92 stran přečteno, do 100 chybí 8.</a:t>
                </a:r>
              </a:p>
              <a:p>
                <a:pPr marL="0" indent="0" algn="ctr">
                  <a:spcBef>
                    <a:spcPts val="0"/>
                  </a:spcBef>
                  <a:buNone/>
                </a:pPr>
                <a:r>
                  <a:rPr lang="cs-CZ" b="1" u="sng" dirty="0" smtClean="0"/>
                  <a:t>Kniha má 138 stran.</a:t>
                </a:r>
                <a:endParaRPr lang="cs-CZ" b="1" u="sng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552" y="1772816"/>
                <a:ext cx="8229600" cy="4608512"/>
              </a:xfrm>
              <a:blipFill rotWithShape="1">
                <a:blip r:embed="rId2"/>
                <a:stretch>
                  <a:fillRect l="-1185" t="-6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Program Files (x86)\Microsoft Office\MEDIA\CAGCAT10\j0299125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108778"/>
            <a:ext cx="1800200" cy="2599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229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Dvě pětiny všech žáků 8. tříd měly vyznamenání, polovina žáků prospěla, 6 žáků neprospělo. Kolik bylo žáků v 8. ročnících?</a:t>
            </a:r>
            <a:endParaRPr lang="cs-CZ" sz="2400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628800"/>
                <a:ext cx="8229600" cy="4525963"/>
              </a:xfr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2000" dirty="0" smtClean="0"/>
                  <a:t>vyznamenání ………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5 </m:t>
                        </m:r>
                      </m:den>
                    </m:f>
                  </m:oMath>
                </a14:m>
                <a:r>
                  <a:rPr lang="cs-CZ" sz="2000" dirty="0" smtClean="0"/>
                  <a:t> žáků……………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000" dirty="0" smtClean="0"/>
                  <a:t> x 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2000" dirty="0" smtClean="0"/>
                  <a:t>prospělo …………….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000" dirty="0" smtClean="0"/>
                  <a:t> žáků……………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000" dirty="0" smtClean="0"/>
                  <a:t> x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2000" dirty="0" smtClean="0"/>
                  <a:t>neprospělo………….6 žáků                    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2000" u="sng" dirty="0" smtClean="0"/>
                  <a:t>celkem ………………………………… x žáků 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2000" dirty="0"/>
                  <a:t> </a:t>
                </a:r>
                <a:r>
                  <a:rPr lang="cs-CZ" sz="2000" dirty="0" smtClean="0"/>
                  <a:t>      </a:t>
                </a:r>
                <a:r>
                  <a:rPr lang="cs-CZ" b="1" dirty="0" smtClean="0"/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r>
                  <a:rPr lang="cs-CZ" b="1" dirty="0" smtClean="0"/>
                  <a:t> x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b="1" dirty="0" smtClean="0"/>
                  <a:t> x + 6 = x       / . 10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b="1" dirty="0"/>
                  <a:t> </a:t>
                </a:r>
                <a:r>
                  <a:rPr lang="cs-CZ" b="1" dirty="0" smtClean="0"/>
                  <a:t>              </a:t>
                </a:r>
                <a:r>
                  <a:rPr lang="cs-CZ" sz="2000" dirty="0" smtClean="0"/>
                  <a:t>4x + 5x + 60 = 10x     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2000" dirty="0" smtClean="0"/>
                  <a:t>                                 9x + 60 = 10x    / - 9x 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3500" b="1" dirty="0"/>
                  <a:t> </a:t>
                </a:r>
                <a:r>
                  <a:rPr lang="cs-CZ" sz="3500" b="1" dirty="0" smtClean="0"/>
                  <a:t>              </a:t>
                </a:r>
                <a:r>
                  <a:rPr lang="cs-CZ" sz="3500" b="1" u="sng" dirty="0" smtClean="0"/>
                  <a:t>60 = x</a:t>
                </a:r>
                <a:r>
                  <a:rPr lang="cs-CZ" sz="3500" b="1" dirty="0" smtClean="0"/>
                  <a:t>         </a:t>
                </a:r>
                <a:r>
                  <a:rPr lang="cs-CZ" sz="3500" b="1" u="sng" dirty="0" smtClean="0"/>
                  <a:t>V 8. ročnících bylo 60 žáků.  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2000" u="sng" dirty="0" smtClean="0"/>
                  <a:t>Zkouška:</a:t>
                </a:r>
                <a:r>
                  <a:rPr lang="cs-CZ" sz="2000" dirty="0" smtClean="0"/>
                  <a:t> vyznamenání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5 </m:t>
                        </m:r>
                      </m:den>
                    </m:f>
                  </m:oMath>
                </a14:m>
                <a:r>
                  <a:rPr lang="cs-CZ" sz="2000" dirty="0" smtClean="0"/>
                  <a:t> z 60 = 24 žáků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2000" dirty="0"/>
                  <a:t> </a:t>
                </a:r>
                <a:r>
                  <a:rPr lang="cs-CZ" sz="2000" dirty="0" smtClean="0"/>
                  <a:t>               prospěla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000" dirty="0" smtClean="0"/>
                  <a:t> z 60 =          30 žáků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2000" dirty="0"/>
                  <a:t> </a:t>
                </a:r>
                <a:r>
                  <a:rPr lang="cs-CZ" sz="2000" dirty="0" smtClean="0"/>
                  <a:t>               </a:t>
                </a:r>
                <a:r>
                  <a:rPr lang="cs-CZ" sz="2000" u="sng" dirty="0" smtClean="0"/>
                  <a:t>neprospělo                      6 žáků 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2000" dirty="0"/>
                  <a:t> </a:t>
                </a:r>
                <a:r>
                  <a:rPr lang="cs-CZ" sz="2000" dirty="0" smtClean="0"/>
                  <a:t>               </a:t>
                </a:r>
                <a:r>
                  <a:rPr lang="cs-CZ" sz="2000" u="sng" dirty="0" smtClean="0"/>
                  <a:t>celkem                            60 žáků  </a:t>
                </a:r>
                <a:endParaRPr lang="cs-CZ" sz="2000" u="sng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628800"/>
                <a:ext cx="8229600" cy="4525963"/>
              </a:xfrm>
              <a:blipFill rotWithShape="1">
                <a:blip r:embed="rId2"/>
                <a:stretch>
                  <a:fillRect l="-741" r="-14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83486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50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Výletu se zúčastnilo 64 osob. Žen bylo o 6 víc než mužů, dětí o 8 víc než polovina mužů. Kolik bylo žen, mužů, dětí?</a:t>
            </a:r>
            <a:endParaRPr lang="cs-CZ" sz="2800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>
                <a:normAutofit fontScale="70000" lnSpcReduction="20000"/>
              </a:bodyPr>
              <a:lstStyle/>
              <a:p>
                <a:pPr marL="0" indent="0">
                  <a:buNone/>
                </a:pPr>
                <a:r>
                  <a:rPr lang="cs-CZ" sz="2300" dirty="0" smtClean="0"/>
                  <a:t>mužů …………….. x </a:t>
                </a:r>
              </a:p>
              <a:p>
                <a:pPr marL="0" indent="0">
                  <a:buNone/>
                </a:pPr>
                <a:r>
                  <a:rPr lang="cs-CZ" sz="2300" dirty="0" smtClean="0"/>
                  <a:t>žen ……………….. x + 6</a:t>
                </a:r>
              </a:p>
              <a:p>
                <a:pPr marL="0" indent="0">
                  <a:buNone/>
                </a:pPr>
                <a:r>
                  <a:rPr lang="cs-CZ" sz="2300" dirty="0" smtClean="0"/>
                  <a:t>dětí ………………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3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300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sz="23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300" dirty="0" smtClean="0"/>
                  <a:t> + 8 </a:t>
                </a:r>
              </a:p>
              <a:p>
                <a:pPr marL="0" indent="0">
                  <a:buNone/>
                </a:pPr>
                <a:r>
                  <a:rPr lang="cs-CZ" sz="2300" u="sng" dirty="0" smtClean="0"/>
                  <a:t>celkem ………… 64 osob  </a:t>
                </a:r>
              </a:p>
              <a:p>
                <a:pPr marL="0" indent="0">
                  <a:buNone/>
                </a:pPr>
                <a:r>
                  <a:rPr lang="cs-CZ" sz="2600" b="1" dirty="0" smtClean="0"/>
                  <a:t>x + (x + 6) +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6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600" b="1" i="1" smtClean="0">
                            <a:latin typeface="Cambria Math"/>
                          </a:rPr>
                          <m:t>𝒙</m:t>
                        </m:r>
                      </m:num>
                      <m:den>
                        <m:r>
                          <a:rPr lang="cs-CZ" sz="2600" b="1" i="1" smtClean="0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2600" b="1" dirty="0" smtClean="0"/>
                  <a:t> + 8) = 64  </a:t>
                </a:r>
              </a:p>
              <a:p>
                <a:pPr marL="0" indent="0">
                  <a:buNone/>
                </a:pPr>
                <a:r>
                  <a:rPr lang="cs-CZ" sz="2300" dirty="0"/>
                  <a:t>x </a:t>
                </a:r>
                <a:r>
                  <a:rPr lang="cs-CZ" sz="2300" dirty="0" smtClean="0"/>
                  <a:t>+ x </a:t>
                </a:r>
                <a:r>
                  <a:rPr lang="cs-CZ" sz="2300" dirty="0"/>
                  <a:t>+ </a:t>
                </a:r>
                <a:r>
                  <a:rPr lang="cs-CZ" sz="2300" dirty="0" smtClean="0"/>
                  <a:t>6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3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300" b="0" i="1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sz="2300" b="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300" dirty="0"/>
                  <a:t> + </a:t>
                </a:r>
                <a:r>
                  <a:rPr lang="cs-CZ" sz="2300" dirty="0" smtClean="0"/>
                  <a:t>8 </a:t>
                </a:r>
                <a:r>
                  <a:rPr lang="cs-CZ" sz="2300" dirty="0"/>
                  <a:t>= 64</a:t>
                </a:r>
              </a:p>
              <a:p>
                <a:pPr marL="0" indent="0">
                  <a:buNone/>
                </a:pPr>
                <a:r>
                  <a:rPr lang="cs-CZ" sz="2300" dirty="0" smtClean="0"/>
                  <a:t>      2x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3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300" b="0" i="1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sz="2300" b="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300" dirty="0" smtClean="0"/>
                  <a:t> + 14 = 64     / . 2 </a:t>
                </a:r>
              </a:p>
              <a:p>
                <a:pPr marL="0" indent="0">
                  <a:buNone/>
                </a:pPr>
                <a:r>
                  <a:rPr lang="cs-CZ" sz="2300" dirty="0"/>
                  <a:t> </a:t>
                </a:r>
                <a:r>
                  <a:rPr lang="cs-CZ" sz="2300" dirty="0" smtClean="0"/>
                  <a:t>     4x + x + 28 = 128 </a:t>
                </a:r>
              </a:p>
              <a:p>
                <a:pPr marL="0" indent="0">
                  <a:buNone/>
                </a:pPr>
                <a:r>
                  <a:rPr lang="cs-CZ" sz="2300" dirty="0"/>
                  <a:t> </a:t>
                </a:r>
                <a:r>
                  <a:rPr lang="cs-CZ" sz="2300" dirty="0" smtClean="0"/>
                  <a:t>           5x + 28 = 128   / - 28</a:t>
                </a:r>
              </a:p>
              <a:p>
                <a:pPr marL="0" indent="0">
                  <a:buNone/>
                </a:pPr>
                <a:r>
                  <a:rPr lang="cs-CZ" sz="2300" dirty="0"/>
                  <a:t> </a:t>
                </a:r>
                <a:r>
                  <a:rPr lang="cs-CZ" sz="2300" dirty="0" smtClean="0"/>
                  <a:t>                    5x = 100   / : 5</a:t>
                </a:r>
              </a:p>
              <a:p>
                <a:pPr marL="0" indent="0">
                  <a:buNone/>
                </a:pPr>
                <a:r>
                  <a:rPr lang="cs-CZ" sz="2600" b="1" dirty="0"/>
                  <a:t> </a:t>
                </a:r>
                <a:r>
                  <a:rPr lang="cs-CZ" sz="2600" b="1" dirty="0" smtClean="0"/>
                  <a:t>                       </a:t>
                </a:r>
                <a:r>
                  <a:rPr lang="cs-CZ" sz="4600" b="1" u="sng" dirty="0" smtClean="0"/>
                  <a:t>x = 20 </a:t>
                </a:r>
              </a:p>
              <a:p>
                <a:pPr marL="0" indent="0">
                  <a:buNone/>
                </a:pPr>
                <a:r>
                  <a:rPr lang="cs-CZ" sz="3100" b="1" u="sng" dirty="0" smtClean="0"/>
                  <a:t>Mužů je 20.</a:t>
                </a:r>
                <a:r>
                  <a:rPr lang="cs-CZ" sz="3100" b="1" dirty="0" smtClean="0"/>
                  <a:t>   </a:t>
                </a:r>
                <a:r>
                  <a:rPr lang="cs-CZ" sz="3100" b="1" u="sng" dirty="0" smtClean="0"/>
                  <a:t>Žen </a:t>
                </a:r>
                <a:r>
                  <a:rPr lang="cs-CZ" sz="3100" dirty="0" smtClean="0"/>
                  <a:t>20 </a:t>
                </a:r>
                <a:r>
                  <a:rPr lang="cs-CZ" sz="3100" dirty="0"/>
                  <a:t>+ </a:t>
                </a:r>
                <a:r>
                  <a:rPr lang="cs-CZ" sz="3100" dirty="0" smtClean="0"/>
                  <a:t>6 = </a:t>
                </a:r>
                <a:r>
                  <a:rPr lang="cs-CZ" sz="3100" b="1" u="sng" dirty="0" smtClean="0"/>
                  <a:t>26. Dětí </a:t>
                </a:r>
                <a:r>
                  <a:rPr lang="cs-CZ" sz="3100" b="1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1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100" b="0" i="1" smtClean="0">
                            <a:latin typeface="Cambria Math"/>
                          </a:rPr>
                          <m:t>20</m:t>
                        </m:r>
                      </m:num>
                      <m:den>
                        <m:r>
                          <a:rPr lang="cs-CZ" sz="31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3100" dirty="0" smtClean="0"/>
                  <a:t> + 8 = </a:t>
                </a:r>
                <a:r>
                  <a:rPr lang="cs-CZ" sz="3100" b="1" u="sng" dirty="0" smtClean="0"/>
                  <a:t>18.</a:t>
                </a:r>
                <a:r>
                  <a:rPr lang="cs-CZ" sz="3100" dirty="0" smtClean="0"/>
                  <a:t> </a:t>
                </a:r>
              </a:p>
              <a:p>
                <a:pPr marL="0" indent="0">
                  <a:buNone/>
                </a:pPr>
                <a:r>
                  <a:rPr lang="cs-CZ" sz="1800" b="1" u="sng" dirty="0" smtClean="0"/>
                  <a:t>Zkouška: </a:t>
                </a:r>
                <a:r>
                  <a:rPr lang="cs-CZ" sz="1800" b="1" dirty="0" smtClean="0"/>
                  <a:t>20 + 26 + 18 = 64</a:t>
                </a:r>
                <a:endParaRPr lang="cs-CZ" sz="1800" b="1" u="sng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1">
                <a:blip r:embed="rId2"/>
                <a:stretch>
                  <a:fillRect l="-1810" t="-13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3"/>
              <p:cNvSpPr>
                <a:spLocks noGrp="1"/>
              </p:cNvSpPr>
              <p:nvPr>
                <p:ph sz="half" idx="2"/>
              </p:nvPr>
            </p:nvSpPr>
            <p:spPr>
              <a:solidFill>
                <a:schemeClr val="accent4">
                  <a:lumMod val="40000"/>
                  <a:lumOff val="60000"/>
                </a:schemeClr>
              </a:solidFill>
            </p:spPr>
            <p:txBody>
              <a:bodyPr>
                <a:normAutofit fontScale="70000" lnSpcReduction="20000"/>
              </a:bodyPr>
              <a:lstStyle/>
              <a:p>
                <a:pPr marL="0" indent="0">
                  <a:buNone/>
                </a:pPr>
                <a:r>
                  <a:rPr lang="cs-CZ" sz="2300" dirty="0" smtClean="0"/>
                  <a:t>mužů ………………. x – 6</a:t>
                </a:r>
              </a:p>
              <a:p>
                <a:pPr marL="0" indent="0">
                  <a:buNone/>
                </a:pPr>
                <a:r>
                  <a:rPr lang="cs-CZ" sz="2300" dirty="0" smtClean="0"/>
                  <a:t>žen …………………. x </a:t>
                </a:r>
              </a:p>
              <a:p>
                <a:pPr marL="0" indent="0">
                  <a:buNone/>
                </a:pPr>
                <a:r>
                  <a:rPr lang="cs-CZ" sz="2300" dirty="0" smtClean="0"/>
                  <a:t>dětí ………………..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3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3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300" b="0" i="1" smtClean="0">
                            <a:latin typeface="Cambria Math"/>
                          </a:rPr>
                          <m:t> −6</m:t>
                        </m:r>
                      </m:num>
                      <m:den>
                        <m:r>
                          <a:rPr lang="cs-CZ" sz="23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300" dirty="0" smtClean="0"/>
                  <a:t> + 8 </a:t>
                </a:r>
              </a:p>
              <a:p>
                <a:pPr marL="0" indent="0">
                  <a:buNone/>
                </a:pPr>
                <a:r>
                  <a:rPr lang="cs-CZ" sz="2300" u="sng" dirty="0" smtClean="0"/>
                  <a:t>celkem…………. 64 osob</a:t>
                </a:r>
              </a:p>
              <a:p>
                <a:pPr marL="0" indent="0">
                  <a:buNone/>
                </a:pPr>
                <a:r>
                  <a:rPr lang="cs-CZ" sz="2600" b="1" dirty="0" smtClean="0"/>
                  <a:t>  (x – 6) + x +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6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600" b="1" i="1" smtClean="0">
                            <a:latin typeface="Cambria Math"/>
                          </a:rPr>
                          <m:t>𝒙</m:t>
                        </m:r>
                        <m:r>
                          <a:rPr lang="cs-CZ" sz="2600" b="1" i="1" smtClean="0">
                            <a:latin typeface="Cambria Math"/>
                          </a:rPr>
                          <m:t> −</m:t>
                        </m:r>
                        <m:r>
                          <a:rPr lang="cs-CZ" sz="2600" b="1" i="1" smtClean="0">
                            <a:latin typeface="Cambria Math"/>
                          </a:rPr>
                          <m:t>𝟔</m:t>
                        </m:r>
                      </m:num>
                      <m:den>
                        <m:r>
                          <a:rPr lang="cs-CZ" sz="2600" b="1" i="1" smtClean="0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2600" b="1" dirty="0" smtClean="0"/>
                  <a:t> + 8) = 64 </a:t>
                </a:r>
              </a:p>
              <a:p>
                <a:pPr marL="0" indent="0">
                  <a:buNone/>
                </a:pPr>
                <a:r>
                  <a:rPr lang="cs-CZ" sz="1600" dirty="0" smtClean="0"/>
                  <a:t>     </a:t>
                </a:r>
                <a:r>
                  <a:rPr lang="cs-CZ" sz="2300" dirty="0" smtClean="0"/>
                  <a:t>x </a:t>
                </a:r>
                <a:r>
                  <a:rPr lang="cs-CZ" sz="2300" dirty="0"/>
                  <a:t>– </a:t>
                </a:r>
                <a:r>
                  <a:rPr lang="cs-CZ" sz="2300" dirty="0" smtClean="0"/>
                  <a:t>6 </a:t>
                </a:r>
                <a:r>
                  <a:rPr lang="cs-CZ" sz="2300" dirty="0"/>
                  <a:t>+ x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3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300" b="0" i="1">
                            <a:latin typeface="Cambria Math"/>
                          </a:rPr>
                          <m:t>𝑥</m:t>
                        </m:r>
                        <m:r>
                          <a:rPr lang="cs-CZ" sz="2300" b="0" i="1">
                            <a:latin typeface="Cambria Math"/>
                          </a:rPr>
                          <m:t> −6</m:t>
                        </m:r>
                      </m:num>
                      <m:den>
                        <m:r>
                          <a:rPr lang="cs-CZ" sz="2300" b="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300" dirty="0"/>
                  <a:t> + </a:t>
                </a:r>
                <a:r>
                  <a:rPr lang="cs-CZ" sz="2300" dirty="0" smtClean="0"/>
                  <a:t>8 </a:t>
                </a:r>
                <a:r>
                  <a:rPr lang="cs-CZ" sz="2300" dirty="0"/>
                  <a:t>= 64 </a:t>
                </a:r>
                <a:r>
                  <a:rPr lang="cs-CZ" sz="2300" dirty="0" smtClean="0"/>
                  <a:t>   </a:t>
                </a:r>
              </a:p>
              <a:p>
                <a:pPr marL="0" indent="0">
                  <a:buNone/>
                </a:pPr>
                <a:r>
                  <a:rPr lang="cs-CZ" sz="2300" dirty="0"/>
                  <a:t> </a:t>
                </a:r>
                <a:r>
                  <a:rPr lang="cs-CZ" sz="2300" dirty="0" smtClean="0"/>
                  <a:t>        2x +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3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300" b="0" i="1">
                            <a:latin typeface="Cambria Math"/>
                          </a:rPr>
                          <m:t>𝑥</m:t>
                        </m:r>
                        <m:r>
                          <a:rPr lang="cs-CZ" sz="2300" b="0" i="1">
                            <a:latin typeface="Cambria Math"/>
                          </a:rPr>
                          <m:t> −6</m:t>
                        </m:r>
                      </m:num>
                      <m:den>
                        <m:r>
                          <a:rPr lang="cs-CZ" sz="2300" b="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300" dirty="0" smtClean="0"/>
                  <a:t> + 2 = 64    / . 2</a:t>
                </a:r>
              </a:p>
              <a:p>
                <a:pPr marL="0" indent="0">
                  <a:buNone/>
                </a:pPr>
                <a:r>
                  <a:rPr lang="cs-CZ" sz="2300" dirty="0"/>
                  <a:t> </a:t>
                </a:r>
                <a:r>
                  <a:rPr lang="cs-CZ" sz="2300" dirty="0" smtClean="0"/>
                  <a:t>         4x + x – 6 + 4 = 128</a:t>
                </a:r>
              </a:p>
              <a:p>
                <a:pPr marL="0" indent="0">
                  <a:buNone/>
                </a:pPr>
                <a:r>
                  <a:rPr lang="cs-CZ" sz="2300" dirty="0"/>
                  <a:t> </a:t>
                </a:r>
                <a:r>
                  <a:rPr lang="cs-CZ" sz="2300" dirty="0" smtClean="0"/>
                  <a:t>                 5x – 2 = 128    / + 2</a:t>
                </a:r>
              </a:p>
              <a:p>
                <a:pPr marL="0" indent="0">
                  <a:buNone/>
                </a:pPr>
                <a:r>
                  <a:rPr lang="cs-CZ" sz="2300" dirty="0"/>
                  <a:t> </a:t>
                </a:r>
                <a:r>
                  <a:rPr lang="cs-CZ" sz="2300" dirty="0" smtClean="0"/>
                  <a:t>                    5x = 130        / : 5</a:t>
                </a:r>
              </a:p>
              <a:p>
                <a:pPr marL="0" indent="0">
                  <a:buNone/>
                </a:pPr>
                <a:r>
                  <a:rPr lang="cs-CZ" sz="4000" b="1" dirty="0"/>
                  <a:t> </a:t>
                </a:r>
                <a:r>
                  <a:rPr lang="cs-CZ" sz="4000" b="1" dirty="0" smtClean="0"/>
                  <a:t>                      </a:t>
                </a:r>
                <a:r>
                  <a:rPr lang="cs-CZ" sz="4000" b="1" u="sng" dirty="0" smtClean="0"/>
                  <a:t>x = 26</a:t>
                </a:r>
              </a:p>
              <a:p>
                <a:pPr marL="0" indent="0">
                  <a:buNone/>
                </a:pPr>
                <a:r>
                  <a:rPr lang="cs-CZ" sz="3100" b="1" dirty="0"/>
                  <a:t> </a:t>
                </a:r>
                <a:r>
                  <a:rPr lang="cs-CZ" sz="3100" b="1" dirty="0" smtClean="0"/>
                  <a:t>      </a:t>
                </a:r>
                <a:r>
                  <a:rPr lang="cs-CZ" sz="3100" b="1" u="sng" dirty="0" smtClean="0"/>
                  <a:t>Žen je 26.</a:t>
                </a:r>
                <a:r>
                  <a:rPr lang="cs-CZ" sz="3100" b="1" dirty="0" smtClean="0"/>
                  <a:t>    </a:t>
                </a:r>
              </a:p>
              <a:p>
                <a:pPr marL="0" indent="0">
                  <a:buNone/>
                </a:pPr>
                <a:r>
                  <a:rPr lang="cs-CZ" sz="3100" b="1" dirty="0" smtClean="0"/>
                  <a:t>  </a:t>
                </a:r>
                <a:r>
                  <a:rPr lang="cs-CZ" sz="3100" b="1" u="sng" dirty="0" smtClean="0"/>
                  <a:t>Mužů</a:t>
                </a:r>
                <a:r>
                  <a:rPr lang="cs-CZ" sz="3100" b="1" dirty="0" smtClean="0"/>
                  <a:t> </a:t>
                </a:r>
                <a:r>
                  <a:rPr lang="cs-CZ" sz="3100" dirty="0" smtClean="0"/>
                  <a:t>26 – 6 = </a:t>
                </a:r>
                <a:r>
                  <a:rPr lang="cs-CZ" sz="3100" b="1" u="sng" dirty="0" smtClean="0"/>
                  <a:t>20</a:t>
                </a:r>
                <a:r>
                  <a:rPr lang="cs-CZ" sz="3100" dirty="0" smtClean="0"/>
                  <a:t>.</a:t>
                </a:r>
                <a:r>
                  <a:rPr lang="cs-CZ" sz="3100" b="1" dirty="0" smtClean="0"/>
                  <a:t>                 </a:t>
                </a:r>
                <a:endParaRPr lang="cs-CZ" sz="3100" b="1" dirty="0"/>
              </a:p>
              <a:p>
                <a:pPr marL="0" indent="0">
                  <a:buNone/>
                </a:pPr>
                <a:r>
                  <a:rPr lang="cs-CZ" sz="3100" b="1" u="sng" dirty="0" smtClean="0"/>
                  <a:t>Dětí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1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100" b="1" i="1" smtClean="0">
                            <a:latin typeface="Cambria Math"/>
                          </a:rPr>
                          <m:t>𝟐𝟔</m:t>
                        </m:r>
                        <m:r>
                          <a:rPr lang="cs-CZ" sz="3100" b="1" i="1" smtClean="0">
                            <a:latin typeface="Cambria Math"/>
                          </a:rPr>
                          <m:t> −</m:t>
                        </m:r>
                        <m:r>
                          <a:rPr lang="cs-CZ" sz="3100" b="1" i="1" smtClean="0">
                            <a:latin typeface="Cambria Math"/>
                          </a:rPr>
                          <m:t>𝟔</m:t>
                        </m:r>
                      </m:num>
                      <m:den>
                        <m:r>
                          <a:rPr lang="cs-CZ" sz="3100" b="1" i="1" smtClean="0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3100" b="1" dirty="0" smtClean="0"/>
                  <a:t> + 8 = </a:t>
                </a:r>
                <a:r>
                  <a:rPr lang="cs-CZ" sz="3100" b="1" u="sng" dirty="0" smtClean="0"/>
                  <a:t>18.</a:t>
                </a:r>
                <a:endParaRPr lang="cs-CZ" sz="3100" b="1" u="sng" dirty="0"/>
              </a:p>
            </p:txBody>
          </p:sp>
        </mc:Choice>
        <mc:Fallback xmlns=""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3"/>
                <a:stretch>
                  <a:fillRect l="-1964" t="-1348" b="-14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11950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50000"/>
            </a:schemeClr>
          </a:solidFill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Kolik je stromů v sadu, když jedna sedmina všech stromů jsou třešně, jedna čtvrtina hrušně, polovinu stromů tvoří jabloně, zbývající 3 stromy jsou švestky.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cs-CZ" sz="3600" dirty="0" smtClean="0"/>
              <a:t>Počítej sám.</a:t>
            </a:r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/>
              <a:t>Nevíš jak na to? Klikni.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7"/>
              <p:cNvSpPr>
                <a:spLocks noGrp="1"/>
              </p:cNvSpPr>
              <p:nvPr>
                <p:ph sz="quarter" idx="4"/>
              </p:nvPr>
            </p:nvSpPr>
            <p:spPr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>
                <a:normAutofit/>
              </a:bodyPr>
              <a:lstStyle/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1400" b="1" dirty="0" smtClean="0"/>
                  <a:t>Celkem stromů ………….. x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1400" b="1" dirty="0" smtClean="0"/>
                  <a:t>Třešně ……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14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1400" b="1" i="1" smtClean="0">
                            <a:latin typeface="Cambria Math"/>
                          </a:rPr>
                          <m:t>𝟕</m:t>
                        </m:r>
                        <m:r>
                          <a:rPr lang="cs-CZ" sz="1400" b="1" i="1" smtClean="0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1400" b="1" dirty="0" smtClean="0"/>
                  <a:t>stromů  ……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14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1400" b="1" i="1" smtClean="0">
                            <a:latin typeface="Cambria Math"/>
                          </a:rPr>
                          <m:t>𝟕</m:t>
                        </m:r>
                        <m:r>
                          <a:rPr lang="cs-CZ" sz="1400" b="1" i="1" smtClean="0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1400" b="1" dirty="0" smtClean="0"/>
                  <a:t> x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1400" b="1" dirty="0" smtClean="0"/>
                  <a:t>Hrušně …..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14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1400" b="1" i="1" smtClean="0"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cs-CZ" sz="1400" b="1" dirty="0" smtClean="0"/>
                  <a:t> stromů ……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1400" b="1" i="1" smtClean="0">
                            <a:latin typeface="Cambria Math"/>
                          </a:rPr>
                          <m:t> </m:t>
                        </m:r>
                        <m:r>
                          <a:rPr lang="cs-CZ" sz="14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1400" b="1" i="1" smtClean="0"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cs-CZ" sz="1400" b="1" dirty="0" smtClean="0"/>
                  <a:t> x 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1400" b="1" dirty="0" smtClean="0"/>
                  <a:t>Jabloně …..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14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1400" b="1" i="1" smtClean="0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1400" b="1" dirty="0" smtClean="0"/>
                  <a:t> stromů ……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14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1400" b="1" i="1" smtClean="0">
                            <a:latin typeface="Cambria Math"/>
                          </a:rPr>
                          <m:t> </m:t>
                        </m:r>
                        <m:r>
                          <a:rPr lang="cs-CZ" sz="1400" b="1" i="1" smtClean="0">
                            <a:latin typeface="Cambria Math"/>
                          </a:rPr>
                          <m:t>𝟐</m:t>
                        </m:r>
                        <m:r>
                          <a:rPr lang="cs-CZ" sz="1400" b="1" i="1" smtClean="0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1400" b="1" dirty="0" smtClean="0"/>
                  <a:t> x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1400" b="1" u="sng" dirty="0" smtClean="0"/>
                  <a:t>Švestky ………………………..3  </a:t>
                </a:r>
              </a:p>
              <a:p>
                <a:pPr marL="0" indent="0" algn="ctr">
                  <a:spcBef>
                    <a:spcPts val="0"/>
                  </a:spcBef>
                  <a:buNone/>
                </a:pPr>
                <a:r>
                  <a:rPr lang="cs-CZ" sz="2000" b="1" dirty="0" smtClean="0"/>
                  <a:t>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000" b="1" i="1" smtClean="0">
                            <a:latin typeface="Cambria Math"/>
                          </a:rPr>
                          <m:t>𝟕</m:t>
                        </m:r>
                      </m:den>
                    </m:f>
                  </m:oMath>
                </a14:m>
                <a:r>
                  <a:rPr lang="cs-CZ" sz="2000" b="1" dirty="0" smtClean="0"/>
                  <a:t> x 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000" b="1" i="1" smtClean="0"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cs-CZ" sz="2000" b="1" dirty="0" smtClean="0"/>
                  <a:t> x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000" b="1" i="1" smtClean="0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2000" b="1" dirty="0" smtClean="0"/>
                  <a:t> x + 3 = x   / . 28 </a:t>
                </a:r>
              </a:p>
              <a:p>
                <a:pPr marL="0" indent="0" algn="ctr">
                  <a:spcBef>
                    <a:spcPts val="0"/>
                  </a:spcBef>
                  <a:buNone/>
                </a:pPr>
                <a:r>
                  <a:rPr lang="cs-CZ" sz="1600" dirty="0" smtClean="0"/>
                  <a:t>4x + 7x + 14x + 84 = 28x </a:t>
                </a:r>
              </a:p>
              <a:p>
                <a:pPr marL="0" indent="0" algn="ctr">
                  <a:spcBef>
                    <a:spcPts val="0"/>
                  </a:spcBef>
                  <a:buNone/>
                </a:pPr>
                <a:r>
                  <a:rPr lang="cs-CZ" sz="1600" dirty="0" smtClean="0"/>
                  <a:t>25x + 84 = 28x   / - 25x</a:t>
                </a:r>
              </a:p>
              <a:p>
                <a:pPr marL="0" indent="0" algn="ctr">
                  <a:spcBef>
                    <a:spcPts val="0"/>
                  </a:spcBef>
                  <a:buNone/>
                </a:pPr>
                <a:r>
                  <a:rPr lang="cs-CZ" sz="1600" dirty="0" smtClean="0"/>
                  <a:t>84 = 3x   / : 3</a:t>
                </a:r>
              </a:p>
              <a:p>
                <a:pPr marL="0" indent="0" algn="ctr">
                  <a:spcBef>
                    <a:spcPts val="0"/>
                  </a:spcBef>
                  <a:buNone/>
                </a:pPr>
                <a:r>
                  <a:rPr lang="cs-CZ" sz="2000" b="1" u="sng" dirty="0" smtClean="0"/>
                  <a:t>28 = x  </a:t>
                </a:r>
              </a:p>
              <a:p>
                <a:pPr marL="0" indent="0" algn="ctr">
                  <a:spcBef>
                    <a:spcPts val="0"/>
                  </a:spcBef>
                  <a:buNone/>
                </a:pPr>
                <a:r>
                  <a:rPr lang="cs-CZ" sz="2000" b="1" u="sng" dirty="0" smtClean="0"/>
                  <a:t>V sadu je celkem 28 stromů.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1600" b="1" u="sng" dirty="0" smtClean="0"/>
                  <a:t> Třešně 4 </a:t>
                </a:r>
                <a:r>
                  <a:rPr lang="cs-CZ" sz="1600" dirty="0" smtClean="0"/>
                  <a:t>(28 :7), </a:t>
                </a:r>
                <a:r>
                  <a:rPr lang="cs-CZ" sz="1600" b="1" u="sng" dirty="0" smtClean="0"/>
                  <a:t>hrušně 7 </a:t>
                </a:r>
                <a:r>
                  <a:rPr lang="cs-CZ" sz="1600" dirty="0" smtClean="0"/>
                  <a:t>(28 : 4), </a:t>
                </a:r>
                <a:r>
                  <a:rPr lang="cs-CZ" sz="1600" b="1" u="sng" dirty="0" smtClean="0"/>
                  <a:t>jabloně 14 </a:t>
                </a:r>
                <a:r>
                  <a:rPr lang="cs-CZ" sz="1600" dirty="0" smtClean="0"/>
                  <a:t>(28 : 2), </a:t>
                </a:r>
                <a:r>
                  <a:rPr lang="cs-CZ" sz="1600" b="1" u="sng" dirty="0" smtClean="0"/>
                  <a:t>švestky 3. </a:t>
                </a:r>
                <a:r>
                  <a:rPr lang="cs-CZ" sz="1600" b="1" dirty="0" smtClean="0"/>
                  <a:t>Celkem 4 + 7 + 14 + 3 = 28</a:t>
                </a:r>
                <a:endParaRPr lang="cs-CZ" sz="1600" b="1" dirty="0"/>
              </a:p>
            </p:txBody>
          </p:sp>
        </mc:Choice>
        <mc:Fallback xmlns="">
          <p:sp>
            <p:nvSpPr>
              <p:cNvPr id="8" name="Zástupný symbol pro obsah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blipFill rotWithShape="1">
                <a:blip r:embed="rId2"/>
                <a:stretch>
                  <a:fillRect l="-905" t="-1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48164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5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KTERÉ ČÍSLO ZMENŠENÉ O SVOU ČTVRTINU DÁ 45?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cs-CZ" sz="4000" dirty="0" smtClean="0"/>
              <a:t>Počítej sám: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/>
              <a:t>Nevíš jak na to? Klikni.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Zástupný symbol pro obsah 5"/>
              <p:cNvSpPr>
                <a:spLocks noGrp="1"/>
              </p:cNvSpPr>
              <p:nvPr>
                <p:ph sz="quarter" idx="4"/>
              </p:nvPr>
            </p:nvSpPr>
            <p:spPr/>
            <p:txBody>
              <a:bodyPr/>
              <a:lstStyle/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dirty="0" smtClean="0"/>
                  <a:t>Hledané číslo ……… x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dirty="0" smtClean="0"/>
                  <a:t>Jeho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 smtClean="0"/>
                  <a:t> …………………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dirty="0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dirty="0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 smtClean="0"/>
                  <a:t> x  </a:t>
                </a:r>
              </a:p>
              <a:p>
                <a:pPr marL="0" indent="0" algn="ctr">
                  <a:spcBef>
                    <a:spcPts val="0"/>
                  </a:spcBef>
                  <a:buNone/>
                </a:pPr>
                <a:r>
                  <a:rPr lang="cs-CZ" sz="2800" b="1" dirty="0" smtClean="0"/>
                  <a:t>x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 smtClean="0">
                            <a:latin typeface="Cambria Math"/>
                          </a:rPr>
                          <m:t>𝒙</m:t>
                        </m:r>
                      </m:num>
                      <m:den>
                        <m:r>
                          <a:rPr lang="cs-CZ" sz="2800" b="1" i="1" smtClean="0"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cs-CZ" sz="2800" b="1" dirty="0" smtClean="0"/>
                  <a:t> = 45   / . 4</a:t>
                </a:r>
              </a:p>
              <a:p>
                <a:pPr marL="0" indent="0" algn="ctr">
                  <a:spcBef>
                    <a:spcPts val="0"/>
                  </a:spcBef>
                  <a:buNone/>
                </a:pPr>
                <a:r>
                  <a:rPr lang="cs-CZ" sz="2000" dirty="0" smtClean="0"/>
                  <a:t>4x – x = 180 </a:t>
                </a:r>
              </a:p>
              <a:p>
                <a:pPr marL="0" indent="0" algn="ctr">
                  <a:spcBef>
                    <a:spcPts val="0"/>
                  </a:spcBef>
                  <a:buNone/>
                </a:pPr>
                <a:r>
                  <a:rPr lang="cs-CZ" sz="2000" dirty="0" smtClean="0"/>
                  <a:t>3x = 180   / : 5</a:t>
                </a:r>
              </a:p>
              <a:p>
                <a:pPr marL="0" indent="0" algn="ctr">
                  <a:spcBef>
                    <a:spcPts val="0"/>
                  </a:spcBef>
                  <a:buNone/>
                </a:pPr>
                <a:r>
                  <a:rPr lang="cs-CZ" sz="2800" b="1" u="sng" dirty="0" smtClean="0"/>
                  <a:t>x = 60</a:t>
                </a:r>
              </a:p>
              <a:p>
                <a:pPr marL="0" indent="0" algn="ctr">
                  <a:spcBef>
                    <a:spcPts val="0"/>
                  </a:spcBef>
                  <a:buNone/>
                </a:pPr>
                <a:r>
                  <a:rPr lang="cs-CZ" sz="2800" b="1" u="sng" dirty="0" smtClean="0"/>
                  <a:t> Je to číslo 60.</a:t>
                </a:r>
              </a:p>
              <a:p>
                <a:pPr marL="0" indent="0">
                  <a:buNone/>
                </a:pPr>
                <a:r>
                  <a:rPr lang="cs-CZ" sz="2000" dirty="0" smtClean="0"/>
                  <a:t>Zkouška: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000" dirty="0" smtClean="0"/>
                  <a:t> z 60 = 15; 60 – 15 = 45</a:t>
                </a:r>
                <a:endParaRPr lang="cs-CZ" sz="2000" dirty="0"/>
              </a:p>
            </p:txBody>
          </p:sp>
        </mc:Choice>
        <mc:Fallback xmlns="">
          <p:sp>
            <p:nvSpPr>
              <p:cNvPr id="6" name="Zástupný symbol pro obsah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blipFill rotWithShape="1">
                <a:blip r:embed="rId2"/>
                <a:stretch>
                  <a:fillRect l="-2413" t="-12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20373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846</Words>
  <Application>Microsoft Office PowerPoint</Application>
  <PresentationFormat>Předvádění na obrazovce (4:3)</PresentationFormat>
  <Paragraphs>80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Prezentace aplikace Microsoft PowerPoint</vt:lpstr>
      <vt:lpstr>Prezentace aplikace PowerPoint</vt:lpstr>
      <vt:lpstr>SLOVNÍ  ÚLOHY ŘEŠENÉ ROVNICÍ (SE ZLOMKY)</vt:lpstr>
      <vt:lpstr>Když jsem přečetla dvě třetiny knihy, chybělo mi 8 stránek do 100. Kolik stran má kniha? </vt:lpstr>
      <vt:lpstr>Dvě pětiny všech žáků 8. tříd měly vyznamenání, polovina žáků prospěla, 6 žáků neprospělo. Kolik bylo žáků v 8. ročnících?</vt:lpstr>
      <vt:lpstr>Výletu se zúčastnilo 64 osob. Žen bylo o 6 víc než mužů, dětí o 8 víc než polovina mužů. Kolik bylo žen, mužů, dětí?</vt:lpstr>
      <vt:lpstr>Kolik je stromů v sadu, když jedna sedmina všech stromů jsou třešně, jedna čtvrtina hrušně, polovinu stromů tvoří jabloně, zbývající 3 stromy jsou švestky.</vt:lpstr>
      <vt:lpstr>KTERÉ ČÍSLO ZMENŠENÉ O SVOU ČTVRTINU DÁ 45?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 ÚLOHY ŘEŠENÉ ROVNICEMI (SE ZLOMKY)</dc:title>
  <dc:creator>OEM</dc:creator>
  <cp:lastModifiedBy>OEM</cp:lastModifiedBy>
  <cp:revision>20</cp:revision>
  <dcterms:created xsi:type="dcterms:W3CDTF">2011-07-19T13:02:13Z</dcterms:created>
  <dcterms:modified xsi:type="dcterms:W3CDTF">2011-08-20T13:48:34Z</dcterms:modified>
</cp:coreProperties>
</file>