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44113971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8678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>
                <a:solidFill>
                  <a:schemeClr val="bg1"/>
                </a:solidFill>
              </a:rPr>
              <a:t>SLOVNÍ ÚLOHY ŘEŠENÉ </a:t>
            </a:r>
            <a:r>
              <a:rPr lang="cs-CZ" b="1" dirty="0" smtClean="0">
                <a:solidFill>
                  <a:schemeClr val="bg1"/>
                </a:solidFill>
              </a:rPr>
              <a:t>ROVNICÍ </a:t>
            </a:r>
            <a:r>
              <a:rPr lang="cs-CZ" b="1" dirty="0">
                <a:solidFill>
                  <a:schemeClr val="bg1"/>
                </a:solidFill>
              </a:rPr>
              <a:t/>
            </a:r>
            <a:br>
              <a:rPr lang="cs-CZ" b="1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(s </a:t>
            </a:r>
            <a:r>
              <a:rPr lang="cs-CZ" dirty="0" smtClean="0">
                <a:solidFill>
                  <a:schemeClr val="bg1"/>
                </a:solidFill>
              </a:rPr>
              <a:t>procenty)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14400" b="1" dirty="0" smtClean="0"/>
              <a:t> </a:t>
            </a:r>
            <a:r>
              <a:rPr lang="cs-CZ" sz="46000" b="1" dirty="0" smtClean="0"/>
              <a:t>%   0,01       setina  </a:t>
            </a:r>
          </a:p>
          <a:p>
            <a:pPr marL="0" indent="0">
              <a:buNone/>
            </a:pPr>
            <a:r>
              <a:rPr lang="cs-CZ" sz="38400" b="1" dirty="0" smtClean="0"/>
              <a:t> </a:t>
            </a:r>
            <a:endParaRPr lang="cs-CZ" sz="38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1200" b="1" dirty="0" smtClean="0"/>
              <a:t>Prezentace </a:t>
            </a:r>
            <a:r>
              <a:rPr lang="cs-CZ" sz="11200" b="1" smtClean="0"/>
              <a:t>je zaměřená </a:t>
            </a:r>
            <a:r>
              <a:rPr lang="cs-CZ" sz="11200" b="1" dirty="0" smtClean="0"/>
              <a:t>na výklad a procvičení slovních úloh s procenty, které řešíme rovnicí.  </a:t>
            </a:r>
          </a:p>
          <a:p>
            <a:pPr marL="0" indent="0">
              <a:buNone/>
            </a:pPr>
            <a:endParaRPr lang="cs-CZ" sz="11200" b="1" dirty="0"/>
          </a:p>
          <a:p>
            <a:pPr marL="0" indent="0" algn="r">
              <a:buNone/>
            </a:pPr>
            <a:r>
              <a:rPr lang="cs-CZ" sz="5600" dirty="0" smtClean="0"/>
              <a:t>Autor: Mgr. Věra Benáková, 2. ZŠ Dobříš</a:t>
            </a:r>
            <a:endParaRPr lang="cs-CZ" sz="5600" dirty="0"/>
          </a:p>
        </p:txBody>
      </p:sp>
    </p:spTree>
    <p:extLst>
      <p:ext uri="{BB962C8B-B14F-4D97-AF65-F5344CB8AC3E}">
        <p14:creationId xmlns:p14="http://schemas.microsoft.com/office/powerpoint/2010/main" val="425259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PROCENTA JSOU SETINY</a:t>
            </a:r>
            <a:endParaRPr lang="cs-CZ" sz="54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cs-CZ" sz="4800" b="1" dirty="0" smtClean="0"/>
                  <a:t>1%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800" b="1" i="1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4800" b="1" dirty="0" smtClean="0"/>
                  <a:t> = 0,01  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5%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400" b="1" dirty="0" smtClean="0"/>
                  <a:t> = 0,05 </a:t>
                </a:r>
              </a:p>
              <a:p>
                <a:pPr marL="0" indent="0">
                  <a:buNone/>
                </a:pPr>
                <a:endParaRPr lang="cs-CZ" sz="2400" b="1" dirty="0" smtClean="0"/>
              </a:p>
              <a:p>
                <a:pPr>
                  <a:spcBef>
                    <a:spcPts val="0"/>
                  </a:spcBef>
                </a:pPr>
                <a:r>
                  <a:rPr lang="cs-CZ" sz="2000" b="1" dirty="0" smtClean="0"/>
                  <a:t> Zlevním o 10%, nová cena je 90% původní ceny = 0,90 = 0,9 původní ceny</a:t>
                </a:r>
              </a:p>
              <a:p>
                <a:pPr>
                  <a:spcBef>
                    <a:spcPts val="0"/>
                  </a:spcBef>
                </a:pPr>
                <a:endParaRPr lang="cs-CZ" sz="2000" b="1" dirty="0"/>
              </a:p>
              <a:p>
                <a:pPr>
                  <a:spcBef>
                    <a:spcPts val="0"/>
                  </a:spcBef>
                </a:pPr>
                <a:r>
                  <a:rPr lang="cs-CZ" sz="2000" b="1" dirty="0" smtClean="0"/>
                  <a:t>Zdražím o 15%, nová cena je 115% původní ceny = 1,15 původní ceny</a:t>
                </a:r>
                <a:endParaRPr lang="cs-CZ" sz="2000" b="1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6787" r="-122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sz="3600" b="1" u="sng" dirty="0" smtClean="0"/>
              <a:t>Zapamatuj si!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b="1" u="sng" dirty="0" smtClean="0"/>
              <a:t>Procenta jsou setiny, </a:t>
            </a:r>
            <a:r>
              <a:rPr lang="cs-CZ" sz="3200" dirty="0" smtClean="0"/>
              <a:t>ve slovních úlohách na procenta (nejdou-li řešit trojčlenkou nebo přes 1%),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b="1" u="sng" dirty="0" smtClean="0"/>
              <a:t>je nejvýhodnější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b="1" u="sng" dirty="0" smtClean="0"/>
              <a:t>používat zápis procent desetinným číslem.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112575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Jan měl o 30 % víc než Petr. Dohromady měli 2760 Kč. Kolik Kč měl Jan, kolik Petr?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Petr ………………….……... x Kč</a:t>
            </a:r>
          </a:p>
          <a:p>
            <a:pPr marL="0" indent="0">
              <a:buNone/>
            </a:pPr>
            <a:r>
              <a:rPr lang="cs-CZ" sz="2400" dirty="0" smtClean="0"/>
              <a:t>Jan ……o 30% víc……1,3x Kč </a:t>
            </a:r>
          </a:p>
          <a:p>
            <a:pPr marL="0" indent="0">
              <a:buNone/>
            </a:pPr>
            <a:r>
              <a:rPr lang="cs-CZ" sz="2400" u="sng" dirty="0" smtClean="0"/>
              <a:t>Celkem ……………….. 2760 Kč  </a:t>
            </a:r>
          </a:p>
          <a:p>
            <a:pPr marL="0" indent="0">
              <a:buNone/>
            </a:pPr>
            <a:r>
              <a:rPr lang="cs-CZ" sz="2400" dirty="0" smtClean="0"/>
              <a:t>       </a:t>
            </a:r>
            <a:r>
              <a:rPr lang="cs-CZ" sz="2400" b="1" dirty="0" smtClean="0"/>
              <a:t>x + 1,3x = 2760     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</a:t>
            </a:r>
            <a:r>
              <a:rPr lang="cs-CZ" sz="2400" b="1" dirty="0" smtClean="0"/>
              <a:t>2,3x = 2760     </a:t>
            </a:r>
            <a:r>
              <a:rPr lang="cs-CZ" sz="2400" dirty="0" smtClean="0"/>
              <a:t>/ : 2,3 </a:t>
            </a:r>
          </a:p>
          <a:p>
            <a:pPr marL="0" indent="0">
              <a:buNone/>
            </a:pPr>
            <a:r>
              <a:rPr lang="cs-CZ" sz="2400" dirty="0" smtClean="0"/>
              <a:t>                    </a:t>
            </a:r>
            <a:r>
              <a:rPr lang="cs-CZ" sz="2400" b="1" u="sng" dirty="0" smtClean="0"/>
              <a:t>x = 1200</a:t>
            </a:r>
            <a:r>
              <a:rPr lang="cs-CZ" sz="2400" u="sng" dirty="0" smtClean="0"/>
              <a:t>  </a:t>
            </a:r>
          </a:p>
          <a:p>
            <a:pPr marL="0" indent="0">
              <a:buNone/>
            </a:pPr>
            <a:r>
              <a:rPr lang="cs-CZ" sz="1800" u="sng" dirty="0" smtClean="0"/>
              <a:t>Zkouška:</a:t>
            </a:r>
          </a:p>
          <a:p>
            <a:pPr marL="0" indent="0">
              <a:buNone/>
            </a:pPr>
            <a:r>
              <a:rPr lang="cs-CZ" sz="1800" dirty="0" smtClean="0"/>
              <a:t>Petr …….……………..1200 Kč</a:t>
            </a:r>
          </a:p>
          <a:p>
            <a:pPr marL="0" indent="0">
              <a:buNone/>
            </a:pPr>
            <a:r>
              <a:rPr lang="cs-CZ" sz="1800" dirty="0" smtClean="0"/>
              <a:t>Jan ... 1,3 . 1200 = 1560 Kč </a:t>
            </a:r>
          </a:p>
          <a:p>
            <a:pPr marL="0" indent="0">
              <a:buNone/>
            </a:pPr>
            <a:r>
              <a:rPr lang="cs-CZ" sz="1800" dirty="0" smtClean="0"/>
              <a:t>Celkem… 1200 + 1560 = 2760 Kč  </a:t>
            </a:r>
          </a:p>
          <a:p>
            <a:pPr marL="0" indent="0">
              <a:buNone/>
            </a:pPr>
            <a:r>
              <a:rPr lang="cs-CZ" sz="2400" b="1" dirty="0" smtClean="0"/>
              <a:t>Jan měl 1200 Kč, Petr 1560 Kč.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6" name="Picture 2" descr="C:\Program Files (x86)\Microsoft Office\MEDIA\CAGCAT10\j014948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2492896"/>
            <a:ext cx="2480137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659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 8. třídách je 59 žáků. V 8.A je o 15% víc žáků než v 8.B, v 8.C o 20% méně než v 8.B. Kolik žáků je v jednotlivých třídách?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8. A ………o 15 % víc     … 1,15x žáků  </a:t>
            </a:r>
          </a:p>
          <a:p>
            <a:pPr marL="0" indent="0">
              <a:buNone/>
            </a:pPr>
            <a:r>
              <a:rPr lang="cs-CZ" sz="2000" dirty="0" smtClean="0"/>
              <a:t>8. B …………………………….…..  x žáků       </a:t>
            </a:r>
          </a:p>
          <a:p>
            <a:pPr marL="0" indent="0">
              <a:buNone/>
            </a:pPr>
            <a:r>
              <a:rPr lang="cs-CZ" sz="2000" dirty="0" smtClean="0"/>
              <a:t>8. C ……. o 20</a:t>
            </a:r>
            <a:r>
              <a:rPr lang="cs-CZ" sz="2000" baseline="-25000" dirty="0"/>
              <a:t> </a:t>
            </a:r>
            <a:r>
              <a:rPr lang="cs-CZ" sz="2000" dirty="0" smtClean="0"/>
              <a:t>% míň    …… 0,8x žáků </a:t>
            </a:r>
          </a:p>
          <a:p>
            <a:pPr marL="0" indent="0">
              <a:buNone/>
            </a:pPr>
            <a:r>
              <a:rPr lang="cs-CZ" sz="2800" u="sng" baseline="-25000" dirty="0" smtClean="0"/>
              <a:t>celkem ………………………………… 59 žáků</a:t>
            </a:r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  1,15x + x + 0,8x = 59 </a:t>
            </a:r>
          </a:p>
          <a:p>
            <a:pPr marL="0" indent="0" algn="ctr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 2,95x = 59   </a:t>
            </a:r>
            <a:r>
              <a:rPr lang="cs-CZ" sz="3200" dirty="0" smtClean="0"/>
              <a:t>/ : 2,95</a:t>
            </a:r>
            <a:r>
              <a:rPr lang="cs-CZ" sz="4000" b="1" dirty="0" smtClean="0"/>
              <a:t>               </a:t>
            </a:r>
            <a:r>
              <a:rPr lang="cs-CZ" sz="4000" b="1" u="sng" dirty="0" smtClean="0"/>
              <a:t>x = 20     </a:t>
            </a:r>
          </a:p>
        </p:txBody>
      </p:sp>
      <p:sp>
        <p:nvSpPr>
          <p:cNvPr id="22" name="Zástupný symbol pro obsah 21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Zkouška</a:t>
            </a:r>
            <a:r>
              <a:rPr lang="cs-CZ" u="sng" dirty="0"/>
              <a:t>:</a:t>
            </a:r>
            <a:r>
              <a:rPr lang="cs-CZ" dirty="0"/>
              <a:t>            </a:t>
            </a:r>
            <a:r>
              <a:rPr lang="cs-CZ" dirty="0" smtClean="0"/>
              <a:t>                                                    </a:t>
            </a:r>
            <a:r>
              <a:rPr lang="cs-CZ" sz="2000" dirty="0" smtClean="0"/>
              <a:t>8</a:t>
            </a:r>
            <a:r>
              <a:rPr lang="cs-CZ" sz="2000" dirty="0"/>
              <a:t>. B …………………………20 žáků                                   </a:t>
            </a:r>
          </a:p>
          <a:p>
            <a:pPr marL="0" indent="0">
              <a:buNone/>
            </a:pPr>
            <a:r>
              <a:rPr lang="cs-CZ" sz="2000" dirty="0"/>
              <a:t>8. A ……….1,15 . 20 = 23 žáků</a:t>
            </a:r>
          </a:p>
          <a:p>
            <a:pPr marL="0" indent="0">
              <a:buNone/>
            </a:pPr>
            <a:r>
              <a:rPr lang="cs-CZ" sz="2000" dirty="0"/>
              <a:t>8. C …….…..0,8 . 20 = 16 žáků</a:t>
            </a:r>
          </a:p>
          <a:p>
            <a:pPr marL="0" indent="0">
              <a:buNone/>
            </a:pPr>
            <a:r>
              <a:rPr lang="cs-CZ" sz="2000" dirty="0"/>
              <a:t>Celkem 20 + 23 + 16 = 59 žáků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/>
              <a:t>8. A má 23 žáků,</a:t>
            </a:r>
            <a:r>
              <a:rPr lang="cs-CZ" sz="3600" u="sng" dirty="0" smtClean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/>
              <a:t>8. B má 20 žáků,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600" b="1" dirty="0" smtClean="0"/>
              <a:t>8. C má 16 žáků.</a:t>
            </a:r>
            <a:endParaRPr lang="cs-CZ" sz="36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3" name="Šipka dolů 22"/>
          <p:cNvSpPr/>
          <p:nvPr/>
        </p:nvSpPr>
        <p:spPr>
          <a:xfrm>
            <a:off x="2627784" y="2132856"/>
            <a:ext cx="72008" cy="360040"/>
          </a:xfrm>
          <a:prstGeom prst="down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nahoru 24"/>
          <p:cNvSpPr/>
          <p:nvPr/>
        </p:nvSpPr>
        <p:spPr>
          <a:xfrm>
            <a:off x="2654072" y="2708920"/>
            <a:ext cx="45719" cy="360040"/>
          </a:xfrm>
          <a:prstGeom prst="up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98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10000"/>
            </a:schemeClr>
          </a:solidFill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Suť odvezla tři různě velká auta. Hmotnost nákladu druhého auta byla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 o 20 % větší než prvního auta. Hmotnost na třetím autě byla o 25 % větší než na druhém autě. Celkem naložili 22,2 t. Kolik tun vezlo které auto?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1. auto ………………………….……………….. x t</a:t>
            </a:r>
          </a:p>
          <a:p>
            <a:pPr marL="0" indent="0">
              <a:buNone/>
            </a:pPr>
            <a:r>
              <a:rPr lang="cs-CZ" sz="1800" b="1" dirty="0" smtClean="0"/>
              <a:t>2. auto ……. o 20 % víc     ..….………… 1,2 t </a:t>
            </a:r>
          </a:p>
          <a:p>
            <a:pPr marL="0" indent="0">
              <a:buNone/>
            </a:pPr>
            <a:r>
              <a:rPr lang="cs-CZ" sz="1800" b="1" dirty="0" smtClean="0"/>
              <a:t>3. auto ……. o 25% víc    ……1,25 . (1,2x) t </a:t>
            </a:r>
          </a:p>
          <a:p>
            <a:pPr marL="0" indent="0">
              <a:buNone/>
            </a:pPr>
            <a:r>
              <a:rPr lang="cs-CZ" sz="1800" b="1" u="sng" dirty="0" smtClean="0"/>
              <a:t>Celkem  ……………………………………. 22, 2 t</a:t>
            </a:r>
          </a:p>
          <a:p>
            <a:pPr marL="0" indent="0">
              <a:buNone/>
            </a:pPr>
            <a:r>
              <a:rPr lang="cs-CZ" sz="2400" b="1" dirty="0"/>
              <a:t>x + 1,2x + 1,25 . (1,2x) = 22,2</a:t>
            </a:r>
          </a:p>
          <a:p>
            <a:pPr marL="0" indent="0">
              <a:buNone/>
            </a:pPr>
            <a:r>
              <a:rPr lang="cs-CZ" sz="2400" dirty="0"/>
              <a:t>  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dirty="0"/>
              <a:t>x + 1,2x + 1,5x = 22,2 </a:t>
            </a:r>
          </a:p>
          <a:p>
            <a:pPr marL="0" indent="0">
              <a:buNone/>
            </a:pPr>
            <a:r>
              <a:rPr lang="cs-CZ" sz="2400" dirty="0"/>
              <a:t>                      3,7x = 22,2  / : 22,2  </a:t>
            </a:r>
          </a:p>
          <a:p>
            <a:pPr marL="0" indent="0">
              <a:buNone/>
            </a:pPr>
            <a:r>
              <a:rPr lang="cs-CZ" sz="3200" b="1" dirty="0"/>
              <a:t>      </a:t>
            </a:r>
            <a:r>
              <a:rPr lang="cs-CZ" sz="3200" b="1" dirty="0" smtClean="0"/>
              <a:t>             </a:t>
            </a:r>
            <a:r>
              <a:rPr lang="cs-CZ" sz="3200" b="1" u="sng" dirty="0"/>
              <a:t>x = 6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b="1" u="sng" dirty="0" smtClean="0"/>
          </a:p>
          <a:p>
            <a:pPr marL="0" indent="0">
              <a:buNone/>
            </a:pPr>
            <a:r>
              <a:rPr lang="cs-CZ" sz="1800" u="sng" dirty="0" smtClean="0"/>
              <a:t>Zkouška:</a:t>
            </a:r>
          </a:p>
          <a:p>
            <a:pPr marL="0" indent="0">
              <a:buNone/>
            </a:pPr>
            <a:r>
              <a:rPr lang="cs-CZ" sz="1800" dirty="0" smtClean="0"/>
              <a:t>1. auto …………………………   </a:t>
            </a:r>
            <a:r>
              <a:rPr lang="cs-CZ" sz="1800" b="1" dirty="0" smtClean="0"/>
              <a:t>6     t </a:t>
            </a:r>
          </a:p>
          <a:p>
            <a:pPr marL="0" indent="0">
              <a:buNone/>
            </a:pPr>
            <a:r>
              <a:rPr lang="cs-CZ" sz="1800" dirty="0" smtClean="0"/>
              <a:t>2. auto ………….…   1,2 . 6 = </a:t>
            </a:r>
            <a:r>
              <a:rPr lang="cs-CZ" sz="1800" b="1" dirty="0" smtClean="0"/>
              <a:t>7,2 t</a:t>
            </a:r>
          </a:p>
          <a:p>
            <a:pPr marL="0" indent="0">
              <a:buNone/>
            </a:pPr>
            <a:r>
              <a:rPr lang="cs-CZ" sz="1800" dirty="0" smtClean="0"/>
              <a:t>3. auto ………… 1,25 . 7,2 = </a:t>
            </a:r>
            <a:r>
              <a:rPr lang="cs-CZ" sz="1800" b="1" dirty="0" smtClean="0"/>
              <a:t>9  </a:t>
            </a:r>
            <a:r>
              <a:rPr lang="cs-CZ" sz="1800" dirty="0" smtClean="0"/>
              <a:t>  </a:t>
            </a:r>
            <a:r>
              <a:rPr lang="cs-CZ" sz="1800" b="1" dirty="0" smtClean="0"/>
              <a:t> t</a:t>
            </a:r>
          </a:p>
          <a:p>
            <a:pPr marL="0" indent="0">
              <a:buNone/>
            </a:pPr>
            <a:r>
              <a:rPr lang="cs-CZ" sz="1800" dirty="0" smtClean="0"/>
              <a:t>celkem …….  6 + 7,2 + 9 = 22,2 t  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 smtClean="0"/>
              <a:t>První auto vezlo 6 tun, druhé 7,2 tuny,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 smtClean="0"/>
              <a:t> třetí 9 tun.</a:t>
            </a:r>
            <a:endParaRPr lang="cs-CZ" sz="3200" b="1" dirty="0"/>
          </a:p>
        </p:txBody>
      </p:sp>
      <p:sp>
        <p:nvSpPr>
          <p:cNvPr id="5" name="Oblouk 4"/>
          <p:cNvSpPr/>
          <p:nvPr/>
        </p:nvSpPr>
        <p:spPr>
          <a:xfrm rot="10800000">
            <a:off x="2008175" y="3573016"/>
            <a:ext cx="914400" cy="288032"/>
          </a:xfrm>
          <a:prstGeom prst="arc">
            <a:avLst>
              <a:gd name="adj1" fmla="val 10628259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2607088" y="2492896"/>
            <a:ext cx="144016" cy="288032"/>
          </a:xfrm>
          <a:prstGeom prst="up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2729269" y="2204864"/>
            <a:ext cx="144016" cy="288032"/>
          </a:xfrm>
          <a:prstGeom prst="upArrow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40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 1. pololetí mělo 20 % žáků vyznamenání. Na konci roku k nim přibyli 3 žáci, takže vyznamenání mělo 25 % všech žáků.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Kolik bylo žáků?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400" dirty="0" smtClean="0"/>
              <a:t>ŘEŠ SÁM.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NEVÍŠ JAK NA TO? Klikni.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2204864"/>
            <a:ext cx="4041775" cy="3951288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b="1" dirty="0" smtClean="0"/>
              <a:t>Celkem ……………………………. x žáků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b="1" dirty="0" smtClean="0"/>
              <a:t>1. pol.  …… 20% žáků ………..… 0,2x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b="1" dirty="0" smtClean="0"/>
              <a:t>2. pol.  …přibyli 3 žáci ……  0,2x + 3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b="1" u="sng" dirty="0" smtClean="0"/>
              <a:t>2. pol. …..  25 % žáků…………. 0,25x </a:t>
            </a:r>
            <a:endParaRPr lang="cs-CZ" sz="2000" b="1" u="sng" dirty="0"/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 smtClean="0"/>
              <a:t>0,2x + 3 = 0,25x  </a:t>
            </a:r>
            <a:r>
              <a:rPr lang="cs-CZ" sz="2000" dirty="0" smtClean="0"/>
              <a:t>/ - 0,2x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                </a:t>
            </a:r>
            <a:r>
              <a:rPr lang="cs-CZ" b="1" dirty="0" smtClean="0"/>
              <a:t>3 = 0,05        </a:t>
            </a:r>
            <a:r>
              <a:rPr lang="cs-CZ" sz="2000" dirty="0" smtClean="0"/>
              <a:t>/ : 0,05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</a:t>
            </a:r>
            <a:r>
              <a:rPr lang="cs-CZ" sz="3200" b="1" u="sng" dirty="0" smtClean="0"/>
              <a:t>60 = x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u="sng" dirty="0" smtClean="0"/>
              <a:t>Zkouška:</a:t>
            </a:r>
            <a:endParaRPr lang="cs-CZ" sz="1800" b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/>
              <a:t>1. pol. …….20 % z 60 = 0,2 . 60 = 12 ž.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/>
              <a:t>2. pol. ………………………..12 + 3 = 15 ž.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/>
              <a:t>2. pol. ….25 % z 60 = 0,25 . 60 = 15 ž. 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2800" b="1" u="sng" dirty="0" smtClean="0"/>
              <a:t>Žáků bylo 60.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323110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Rozděl úsečku délky 15,3 cm na dvě části tak, aby druhá část byla o 30 % kratší než první část.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400" dirty="0" smtClean="0"/>
              <a:t>Počítej sám.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NEVÍŠ SI RADY? </a:t>
            </a:r>
            <a:r>
              <a:rPr lang="cs-CZ" sz="3200" b="0" dirty="0" smtClean="0"/>
              <a:t>Klikni.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1. část ……………………..……. x cm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2. část o 30 % menší …. 0,7x cm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u="sng" dirty="0" smtClean="0"/>
              <a:t>Celkem ……………………… 15,3 cm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/>
              <a:t>  x + 0,7x = 15,3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  </a:t>
            </a:r>
            <a:r>
              <a:rPr lang="cs-CZ" sz="2000" b="1" dirty="0" smtClean="0"/>
              <a:t>1,7x = 15,3      </a:t>
            </a:r>
            <a:r>
              <a:rPr lang="cs-CZ" sz="2000" dirty="0" smtClean="0"/>
              <a:t>/ : 1,7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/>
              <a:t> </a:t>
            </a:r>
            <a:r>
              <a:rPr lang="cs-CZ" sz="2800" b="1" smtClean="0"/>
              <a:t>          </a:t>
            </a:r>
            <a:r>
              <a:rPr lang="cs-CZ" sz="2800" smtClean="0"/>
              <a:t> </a:t>
            </a:r>
            <a:r>
              <a:rPr lang="cs-CZ" sz="2800" b="1" smtClean="0"/>
              <a:t> </a:t>
            </a:r>
            <a:r>
              <a:rPr lang="cs-CZ" b="1" u="sng" dirty="0" smtClean="0"/>
              <a:t>x = 9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u="sng" dirty="0" smtClean="0"/>
              <a:t>Zkouška: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1. část …………..…………. 9    cm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2. část ……..…. 0,7 . 9 = 6,3 cm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dirty="0" smtClean="0"/>
              <a:t>Celkem ……  9 + 6,3 = 15, 3 cm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3200" b="1" dirty="0" smtClean="0"/>
              <a:t>První část měří 9 cm, druhá 6,3 cm.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132679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737</Words>
  <Application>Microsoft Office PowerPoint</Application>
  <PresentationFormat>Předvádění na obrazovce (4:3)</PresentationFormat>
  <Paragraphs>118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 aplikace Microsoft PowerPoint</vt:lpstr>
      <vt:lpstr>Prezentace aplikace PowerPoint</vt:lpstr>
      <vt:lpstr> SLOVNÍ ÚLOHY ŘEŠENÉ ROVNICÍ  (s procenty)</vt:lpstr>
      <vt:lpstr>PROCENTA JSOU SETINY</vt:lpstr>
      <vt:lpstr>Jan měl o 30 % víc než Petr. Dohromady měli 2760 Kč. Kolik Kč měl Jan, kolik Petr?</vt:lpstr>
      <vt:lpstr>V 8. třídách je 59 žáků. V 8.A je o 15% víc žáků než v 8.B, v 8.C o 20% méně než v 8.B. Kolik žáků je v jednotlivých třídách?</vt:lpstr>
      <vt:lpstr>Suť odvezla tři různě velká auta. Hmotnost nákladu druhého auta byla  o 20 % větší než prvního auta. Hmotnost na třetím autě byla o 25 % větší než na druhém autě. Celkem naložili 22,2 t. Kolik tun vezlo které auto? </vt:lpstr>
      <vt:lpstr>V 1. pololetí mělo 20 % žáků vyznamenání. Na konci roku k nim přibyli 3 žáci, takže vyznamenání mělo 25 % všech žáků. Kolik bylo žáků?</vt:lpstr>
      <vt:lpstr>Rozděl úsečku délky 15,3 cm na dvě části tak, aby druhá část byla o 30 % kratší než první část.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SLOVNÍ ÚLOHY ŘEŠENÉ ROVNICEMI  (s procenty)</dc:title>
  <dc:creator>OEM</dc:creator>
  <cp:lastModifiedBy>OEM</cp:lastModifiedBy>
  <cp:revision>28</cp:revision>
  <dcterms:created xsi:type="dcterms:W3CDTF">2011-07-20T14:45:59Z</dcterms:created>
  <dcterms:modified xsi:type="dcterms:W3CDTF">2011-08-20T13:46:59Z</dcterms:modified>
</cp:coreProperties>
</file>