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1" r:id="rId2"/>
    <p:sldId id="256" r:id="rId3"/>
    <p:sldId id="257" r:id="rId4"/>
    <p:sldId id="259" r:id="rId5"/>
    <p:sldId id="260" r:id="rId6"/>
    <p:sldId id="258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20" d="100"/>
          <a:sy n="120" d="100"/>
        </p:scale>
        <p:origin x="276" y="6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2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 algn="ctr">
              <a:defRPr sz="5500"/>
            </a:lvl1pPr>
          </a:lstStyle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5" name="Rectangle 3"/>
          <p:cNvSpPr>
            <a:spLocks noGrp="1"/>
          </p:cNvSpPr>
          <p:nvPr>
            <p:ph type="subTitle" idx="1"/>
          </p:nvPr>
        </p:nvSpPr>
        <p:spPr>
          <a:xfrm>
            <a:off x="1371600" y="3753728"/>
            <a:ext cx="6400800" cy="1752600"/>
          </a:xfrm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altLang="ko-KR" smtClean="0"/>
              <a:t>Kliknutím lze upravit styl předlohy.</a:t>
            </a:r>
            <a:endParaRPr lang="ko-KR" altLang="ko-KR"/>
          </a:p>
        </p:txBody>
      </p:sp>
      <p:sp>
        <p:nvSpPr>
          <p:cNvPr id="10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0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3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905125"/>
            <a:ext cx="7772400" cy="1362075"/>
          </a:xfrm>
        </p:spPr>
        <p:txBody>
          <a:bodyPr anchor="t"/>
          <a:lstStyle>
            <a:lvl1pPr algn="l">
              <a:defRPr sz="4300" b="1" cap="none" baseline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376362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3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ctr"/>
          <a:lstStyle>
            <a:lvl1pPr marL="0" indent="0" algn="l">
              <a:buNone/>
              <a:defRPr sz="24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" name="Rectangl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lIns="45720" rIns="4572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20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7799"/>
            <a:ext cx="5111750" cy="469087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47608"/>
            <a:ext cx="3008313" cy="4691063"/>
          </a:xfrm>
        </p:spPr>
        <p:txBody>
          <a:bodyPr lIns="45720" rIns="45720"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 rot="21172883" flipH="1">
            <a:off x="4068648" y="1312793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 rot="21435926" flipH="1">
            <a:off x="4045012" y="1267664"/>
            <a:ext cx="3673971" cy="3673971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63500" dist="6350" dir="5400000" algn="t" rotWithShape="0">
              <a:prstClr val="black">
                <a:alpha val="5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4065563" y="1252028"/>
            <a:ext cx="3840480" cy="384048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76200" dist="6350" dir="5400000" algn="t" rotWithShape="0">
              <a:prstClr val="black">
                <a:alpha val="6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293056">
            <a:off x="4124179" y="1181685"/>
            <a:ext cx="3977640" cy="3977640"/>
          </a:xfrm>
          <a:prstGeom prst="rect">
            <a:avLst/>
          </a:prstGeom>
          <a:solidFill>
            <a:srgbClr val="FFFFFF"/>
          </a:solidFill>
          <a:ln w="3175">
            <a:solidFill>
              <a:srgbClr val="777777"/>
            </a:solidFill>
          </a:ln>
          <a:effectLst>
            <a:outerShdw blurRad="50000" dist="50800" dir="12900000" sy="99500" kx="90000" ky="150000" algn="tl" rotWithShape="0">
              <a:srgbClr val="000000">
                <a:alpha val="37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4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5605" y="1041009"/>
            <a:ext cx="2743200" cy="1715088"/>
          </a:xfrm>
        </p:spPr>
        <p:txBody>
          <a:bodyPr lIns="45720" rIns="45720" bIns="0" anchor="b">
            <a:scene3d>
              <a:camera prst="orthographicFront"/>
              <a:lightRig rig="soft" dir="t"/>
            </a:scene3d>
            <a:sp3d prstMaterial="powder">
              <a:bevelT w="0" h="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>
            <a:lvl1pPr algn="l">
              <a:defRPr sz="1900" b="1" cap="all" baseline="0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93056">
            <a:off x="4284199" y="1341705"/>
            <a:ext cx="3657600" cy="3657600"/>
          </a:xfrm>
          <a:prstGeom prst="rect">
            <a:avLst/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5605" y="2792436"/>
            <a:ext cx="2743200" cy="2194561"/>
          </a:xfrm>
        </p:spPr>
        <p:txBody>
          <a:bodyPr lIns="54864" tIns="45720" rIns="45720" bIns="0"/>
          <a:lstStyle>
            <a:lvl1pPr marL="9144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altLang="ko-KR" smtClean="0"/>
              <a:t>Kliknutím lze upravit styl.</a:t>
            </a:r>
            <a:endParaRPr lang="ko-KR" altLang="ko-KR"/>
          </a:p>
        </p:txBody>
      </p:sp>
      <p:sp>
        <p:nvSpPr>
          <p:cNvPr id="3" name="Rectangle 3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/>
          </a:p>
        </p:txBody>
      </p:sp>
      <p:sp>
        <p:nvSpPr>
          <p:cNvPr id="4" name="Rectangl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Rectangl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Rectangle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Autofit/>
            <a:scene3d>
              <a:camera prst="orthographicFront"/>
              <a:lightRig rig="soft" dir="t"/>
            </a:scene3d>
            <a:sp3d contourW="12700" prstMaterial="powder">
              <a:bevelT w="29210" h="12700"/>
              <a:contourClr>
                <a:schemeClr val="bg2">
                  <a:tint val="85000"/>
                  <a:satMod val="120000"/>
                </a:schemeClr>
              </a:contourClr>
            </a:sp3d>
          </a:bodyPr>
          <a:lstStyle/>
          <a:p>
            <a:r>
              <a:rPr lang="cs-CZ" altLang="ko-KR" smtClean="0"/>
              <a:t>Kliknutím lze upravit styl.</a:t>
            </a:r>
            <a:endParaRPr lang="ko-KR" altLang="ko-KR" dirty="0"/>
          </a:p>
        </p:txBody>
      </p:sp>
      <p:sp>
        <p:nvSpPr>
          <p:cNvPr id="28" name="Rectangle 3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/>
            <a:r>
              <a:rPr lang="cs-CZ" altLang="ko-KR" smtClean="0"/>
              <a:t>Kliknutím lze upravit styly předlohy textu.</a:t>
            </a:r>
          </a:p>
          <a:p>
            <a:pPr lvl="1"/>
            <a:r>
              <a:rPr lang="cs-CZ" altLang="ko-KR" smtClean="0"/>
              <a:t>Druhá úroveň</a:t>
            </a:r>
          </a:p>
          <a:p>
            <a:pPr lvl="2"/>
            <a:r>
              <a:rPr lang="cs-CZ" altLang="ko-KR" smtClean="0"/>
              <a:t>Třetí úroveň</a:t>
            </a:r>
          </a:p>
          <a:p>
            <a:pPr lvl="3"/>
            <a:r>
              <a:rPr lang="cs-CZ" altLang="ko-KR" smtClean="0"/>
              <a:t>Čtvrtá úroveň</a:t>
            </a:r>
          </a:p>
          <a:p>
            <a:pPr lvl="4"/>
            <a:r>
              <a:rPr lang="cs-CZ" altLang="ko-KR" smtClean="0"/>
              <a:t>Pátá úroveň</a:t>
            </a:r>
            <a:endParaRPr lang="ko-KR" altLang="ko-KR" dirty="0"/>
          </a:p>
        </p:txBody>
      </p:sp>
      <p:sp>
        <p:nvSpPr>
          <p:cNvPr id="18" name="Rectangle 4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>
              <a:defRPr sz="1100"/>
            </a:lvl1pPr>
          </a:lstStyle>
          <a:p>
            <a:fld id="{C2F2E54E-8621-451F-B32D-71D749C4BADD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9" name="Rectangle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/>
          <a:lstStyle>
            <a:lvl1pPr algn="ctr">
              <a:defRPr sz="1100"/>
            </a:lvl1pPr>
          </a:lstStyle>
          <a:p>
            <a:endParaRPr lang="cs-CZ"/>
          </a:p>
        </p:txBody>
      </p:sp>
      <p:sp>
        <p:nvSpPr>
          <p:cNvPr id="5" name="Rectangle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/>
          <a:lstStyle>
            <a:lvl1pPr algn="r">
              <a:defRPr sz="1100"/>
            </a:lvl1pPr>
          </a:lstStyle>
          <a:p>
            <a:fld id="{1001EA1B-FAD0-4317-B033-49647A05BD67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1" hangingPunct="1">
        <a:spcBef>
          <a:spcPct val="0"/>
        </a:spcBef>
        <a:buNone/>
        <a:defRPr sz="4500" b="1">
          <a:solidFill>
            <a:schemeClr val="tx2"/>
          </a:solidFill>
          <a:effectLst>
            <a:outerShdw blurRad="55000" dist="22000" dir="5400000" algn="t" rotWithShape="0">
              <a:prstClr val="black">
                <a:alpha val="80000"/>
              </a:prstClr>
            </a:outerShdw>
          </a:effectLst>
          <a:latin typeface="+mj-ea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84048" indent="-274320" algn="l" rtl="0" eaLnBrk="1" latinLnBrk="1" hangingPunct="1">
        <a:spcBef>
          <a:spcPct val="20000"/>
        </a:spcBef>
        <a:buClr>
          <a:schemeClr val="tx2"/>
        </a:buClr>
        <a:buSzPct val="75000"/>
        <a:buFont typeface="Wingdings 2" pitchFamily="18" charset="2"/>
        <a:buChar char=""/>
        <a:defRPr sz="2700">
          <a:solidFill>
            <a:schemeClr val="tx1"/>
          </a:solidFill>
          <a:latin typeface="+mn-ea"/>
          <a:ea typeface="+mn-ea"/>
          <a:cs typeface="+mn-cs"/>
        </a:defRPr>
      </a:lvl1pPr>
      <a:lvl2pPr marL="676656" indent="-228600" algn="l" rtl="0" eaLnBrk="1" latinLnBrk="1" hangingPunct="1">
        <a:spcBef>
          <a:spcPct val="20000"/>
        </a:spcBef>
        <a:buClr>
          <a:schemeClr val="tx2"/>
        </a:buClr>
        <a:buFont typeface="Wingdings 3" pitchFamily="18" charset="2"/>
        <a:buChar char="­"/>
        <a:defRPr sz="2100">
          <a:solidFill>
            <a:schemeClr val="tx1"/>
          </a:solidFill>
          <a:latin typeface="+mn-ea"/>
          <a:ea typeface="+mn-ea"/>
          <a:cs typeface="+mn-cs"/>
        </a:defRPr>
      </a:lvl2pPr>
      <a:lvl3pPr marL="93268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2000">
          <a:solidFill>
            <a:schemeClr val="tx1"/>
          </a:solidFill>
          <a:latin typeface="+mn-ea"/>
          <a:ea typeface="+mn-ea"/>
          <a:cs typeface="+mn-cs"/>
        </a:defRPr>
      </a:lvl3pPr>
      <a:lvl4pPr marL="119786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4pPr>
      <a:lvl5pPr marL="1463040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5pPr>
      <a:lvl6pPr marL="1719072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6pPr>
      <a:lvl7pPr marL="1984248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800">
          <a:solidFill>
            <a:schemeClr val="tx1"/>
          </a:solidFill>
          <a:latin typeface="+mn-ea"/>
          <a:ea typeface="+mn-ea"/>
          <a:cs typeface="+mn-cs"/>
        </a:defRPr>
      </a:lvl7pPr>
      <a:lvl8pPr marL="2249424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8pPr>
      <a:lvl9pPr marL="2505456" indent="-228600" algn="l" rtl="0" eaLnBrk="1" latinLnBrk="1" hangingPunct="1">
        <a:spcBef>
          <a:spcPct val="20000"/>
        </a:spcBef>
        <a:buClr>
          <a:schemeClr val="tx2"/>
        </a:buClr>
        <a:buFont typeface="Wingdings 2" pitchFamily="18" charset="2"/>
        <a:buChar char=""/>
        <a:defRPr sz="1600">
          <a:solidFill>
            <a:schemeClr val="tx1"/>
          </a:solidFill>
          <a:latin typeface="+mn-ea"/>
          <a:ea typeface="+mn-ea"/>
          <a:cs typeface="+mn-cs"/>
        </a:defRPr>
      </a:lvl9pPr>
    </p:bodyStyle>
    <p:otherStyle>
      <a:lvl1pPr marL="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1pPr>
      <a:lvl2pPr marL="457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2pPr>
      <a:lvl3pPr marL="914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3pPr>
      <a:lvl4pPr marL="1371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4pPr>
      <a:lvl5pPr marL="18288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5pPr>
      <a:lvl6pPr marL="22860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6pPr>
      <a:lvl7pPr marL="27432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7pPr>
      <a:lvl8pPr marL="32004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8pPr>
      <a:lvl9pPr marL="3657600" algn="l" rtl="0" eaLnBrk="1" hangingPunct="1">
        <a:defRPr>
          <a:solidFill>
            <a:schemeClr val="tx1"/>
          </a:solidFill>
          <a:latin typeface="+mn-ea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Python_molurus_molurus_2.jpg" TargetMode="External"/><Relationship Id="rId7" Type="http://schemas.openxmlformats.org/officeDocument/2006/relationships/hyperlink" Target="http://upload.wikimedia.org/wikipedia/commons/f/fc/Perca_fluviatilis_Prague_Vltava_2.jpg" TargetMode="External"/><Relationship Id="rId2" Type="http://schemas.openxmlformats.org/officeDocument/2006/relationships/hyperlink" Target="http://cs.wikipedia.org/wiki/Soubor:Thorax_Lung_3d_from_ct_scans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upload.wikimedia.org/wikipedia/commons/9/99/Caprinus_carpio_Prague_Vltava_1.jpg" TargetMode="External"/><Relationship Id="rId5" Type="http://schemas.openxmlformats.org/officeDocument/2006/relationships/hyperlink" Target="http://cs.wikipedia.org/wiki/Soubor:Tagpfauenauge.jpg" TargetMode="External"/><Relationship Id="rId4" Type="http://schemas.openxmlformats.org/officeDocument/2006/relationships/hyperlink" Target="http://cs.wikipedia.org/wiki/Soubor:Musca_domestica_September_2007-1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457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60544" y="3068960"/>
            <a:ext cx="8422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Black" pitchFamily="34" charset="0"/>
              </a:rPr>
              <a:t>Autor: Mgr. Iveta Váňová</a:t>
            </a:r>
            <a:endParaRPr lang="cs-CZ" sz="40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0058" y="3847400"/>
            <a:ext cx="80638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VY_32_ INOVACE_34_Dýchání</a:t>
            </a:r>
            <a:endParaRPr lang="cs-CZ" sz="4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6021288"/>
            <a:ext cx="9137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Vytvořeno v rámci projektu „EU peníze školám“.</a:t>
            </a:r>
          </a:p>
          <a:p>
            <a:r>
              <a:rPr lang="cs-CZ" dirty="0" smtClean="0"/>
              <a:t>OP VK oblast podpory 1.4 s názvem Zlepšení podmínek pro vzdělávání na základních školách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2573713" y="1905325"/>
            <a:ext cx="36724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Dýchání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2967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2267744" y="404662"/>
            <a:ext cx="5400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Dýchání</a:t>
            </a:r>
            <a:endParaRPr lang="cs-CZ" sz="60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53179" y="4828510"/>
            <a:ext cx="52565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Při dýchání vdechujeme kyslík a vydechujeme oxid uhličitý.</a:t>
            </a:r>
            <a:endParaRPr lang="cs-CZ" dirty="0"/>
          </a:p>
        </p:txBody>
      </p:sp>
      <p:cxnSp>
        <p:nvCxnSpPr>
          <p:cNvPr id="8" name="Přímá spojnice se šipkou 7"/>
          <p:cNvCxnSpPr/>
          <p:nvPr/>
        </p:nvCxnSpPr>
        <p:spPr>
          <a:xfrm flipH="1">
            <a:off x="1763688" y="1420324"/>
            <a:ext cx="1080000" cy="1080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995936" y="1406765"/>
            <a:ext cx="0" cy="1288595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5148064" y="1406765"/>
            <a:ext cx="1080000" cy="10800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395536" y="2695360"/>
            <a:ext cx="24481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plícemi   </a:t>
            </a:r>
            <a:r>
              <a:rPr lang="cs-CZ" dirty="0" smtClean="0"/>
              <a:t>                                   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3059832" y="3064692"/>
            <a:ext cx="224327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vzdušnicemi</a:t>
            </a:r>
            <a:endParaRPr lang="cs-CZ" sz="2800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019475" y="2721350"/>
            <a:ext cx="19442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žábrami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53686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699792" y="0"/>
            <a:ext cx="8229600" cy="1143000"/>
          </a:xfrm>
        </p:spPr>
        <p:txBody>
          <a:bodyPr/>
          <a:lstStyle/>
          <a:p>
            <a:r>
              <a:rPr lang="cs-CZ" dirty="0" smtClean="0"/>
              <a:t>plícemi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07876"/>
            <a:ext cx="2297832" cy="2297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32317" y="957767"/>
            <a:ext cx="42839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Plícemi dýchají - </a:t>
            </a:r>
            <a:r>
              <a:rPr lang="cs-CZ" dirty="0" smtClean="0"/>
              <a:t>savci, ptáci, </a:t>
            </a:r>
            <a:r>
              <a:rPr lang="cs-CZ" dirty="0" smtClean="0"/>
              <a:t>plazi a v dospělosti i obojživelníci</a:t>
            </a:r>
            <a:endParaRPr lang="cs-CZ" dirty="0"/>
          </a:p>
        </p:txBody>
      </p:sp>
      <p:pic>
        <p:nvPicPr>
          <p:cNvPr id="1028" name="Picture 4" descr="C:\Users\Asus\AppData\Local\Microsoft\Windows\Temporary Internet Files\Content.IE5\14JV2MKJ\MP90043413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249" y="4581128"/>
            <a:ext cx="2949089" cy="2212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Asus\AppData\Local\Microsoft\Windows\Temporary Internet Files\Content.IE5\14JV2MKJ\MP900444808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339557"/>
            <a:ext cx="2522976" cy="3310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55354"/>
            <a:ext cx="2874484" cy="27817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 descr="C:\Users\Asus\AppData\Local\Microsoft\Windows\Temporary Internet Files\Content.IE5\14JV2MKJ\MP900313909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4871" y="1845800"/>
            <a:ext cx="3202568" cy="32025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0855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11760" y="188640"/>
            <a:ext cx="8229600" cy="1143000"/>
          </a:xfrm>
        </p:spPr>
        <p:txBody>
          <a:bodyPr/>
          <a:lstStyle/>
          <a:p>
            <a:r>
              <a:rPr lang="cs-CZ" dirty="0" smtClean="0"/>
              <a:t>vzdušnicemi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115616" y="1529804"/>
            <a:ext cx="48965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Vzdušnicemi dýchá hmyz.</a:t>
            </a:r>
            <a:endParaRPr lang="cs-CZ" dirty="0"/>
          </a:p>
        </p:txBody>
      </p:sp>
      <p:pic>
        <p:nvPicPr>
          <p:cNvPr id="2050" name="Picture 2" descr="C:\Users\Asus\AppData\Local\Microsoft\Windows\Temporary Internet Files\Content.IE5\IFY4LPZC\MP900289457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529804"/>
            <a:ext cx="3657600" cy="2426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861048"/>
            <a:ext cx="3590355" cy="27966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5" y="2348880"/>
            <a:ext cx="4579987" cy="36578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48576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75656" y="260649"/>
            <a:ext cx="8229600" cy="1143000"/>
          </a:xfrm>
        </p:spPr>
        <p:txBody>
          <a:bodyPr/>
          <a:lstStyle/>
          <a:p>
            <a:r>
              <a:rPr lang="cs-CZ" dirty="0" smtClean="0"/>
              <a:t>žábrami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1043608" y="1556792"/>
            <a:ext cx="43204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Žábrami dýchají ryby a pulci obojživelníků.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924944"/>
            <a:ext cx="7620000" cy="3705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0979" y="260649"/>
            <a:ext cx="4247581" cy="2936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343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8229600" cy="1143000"/>
          </a:xfrm>
        </p:spPr>
        <p:txBody>
          <a:bodyPr/>
          <a:lstStyle/>
          <a:p>
            <a:r>
              <a:rPr lang="cs-CZ" dirty="0" smtClean="0"/>
              <a:t>Zdroje obrázků a textů</a:t>
            </a: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755575" y="1484784"/>
            <a:ext cx="7992887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cs.wikipedia.org/wiki/Soubor:Thorax_Lung_3d_from_ct_scans.jpg</a:t>
            </a:r>
            <a:endParaRPr lang="cs-CZ" dirty="0" smtClean="0"/>
          </a:p>
          <a:p>
            <a:r>
              <a:rPr lang="cs-CZ" sz="1400" dirty="0"/>
              <a:t>C:\Users\Asus\AppData\Local\Microsoft\Windows\Temporary Internet </a:t>
            </a:r>
            <a:endParaRPr lang="cs-CZ" sz="1400" dirty="0" smtClean="0"/>
          </a:p>
          <a:p>
            <a:r>
              <a:rPr lang="cs-CZ" sz="1400" dirty="0" err="1" smtClean="0"/>
              <a:t>Files</a:t>
            </a:r>
            <a:r>
              <a:rPr lang="cs-CZ" sz="1400" dirty="0" smtClean="0"/>
              <a:t>\Content.IE5\14JV2MKJ\MP900444808[1</a:t>
            </a:r>
            <a:r>
              <a:rPr lang="cs-CZ" sz="1400" dirty="0"/>
              <a:t>].</a:t>
            </a:r>
            <a:r>
              <a:rPr lang="cs-CZ" sz="1400" dirty="0" smtClean="0"/>
              <a:t>jpg</a:t>
            </a:r>
          </a:p>
          <a:p>
            <a:r>
              <a:rPr lang="cs-CZ" sz="1400" dirty="0"/>
              <a:t>C:\Users\Asus\AppData\Local\Microsoft\Windows\Temporary Internet </a:t>
            </a:r>
            <a:r>
              <a:rPr lang="cs-CZ" sz="1400" dirty="0" err="1"/>
              <a:t>Files</a:t>
            </a:r>
            <a:r>
              <a:rPr lang="cs-CZ" sz="1400" dirty="0"/>
              <a:t>\Content.IE5\14JV2MKJ\MP900434136[1].</a:t>
            </a:r>
            <a:r>
              <a:rPr lang="cs-CZ" sz="1400" dirty="0" smtClean="0"/>
              <a:t>jpg</a:t>
            </a:r>
          </a:p>
          <a:p>
            <a:r>
              <a:rPr lang="cs-CZ" sz="1400" dirty="0"/>
              <a:t>C:\Users\Asus\AppData\Local\Microsoft\Windows\Temporary Internet </a:t>
            </a:r>
            <a:r>
              <a:rPr lang="cs-CZ" sz="1400" dirty="0" err="1"/>
              <a:t>Files</a:t>
            </a:r>
            <a:r>
              <a:rPr lang="cs-CZ" sz="1400" dirty="0"/>
              <a:t>\Content.IE5\14JV2MKJ\MP900313909[1].jpg</a:t>
            </a:r>
            <a:endParaRPr lang="cs-CZ" sz="1400" dirty="0" smtClean="0"/>
          </a:p>
          <a:p>
            <a:endParaRPr lang="cs-CZ" sz="1400" dirty="0"/>
          </a:p>
        </p:txBody>
      </p:sp>
      <p:sp>
        <p:nvSpPr>
          <p:cNvPr id="5" name="Obdélník 4"/>
          <p:cNvSpPr/>
          <p:nvPr/>
        </p:nvSpPr>
        <p:spPr>
          <a:xfrm>
            <a:off x="757180" y="3091533"/>
            <a:ext cx="7776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cs.wikipedia.org/wiki/Soubor:Python_molurus_molurus_2.jpg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775516" y="3451437"/>
            <a:ext cx="80632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cs.wikipedia.org/wiki/Soubor:Musca_domestica_September_2007-1.jpg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737581" y="3790449"/>
            <a:ext cx="798069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cs.wikipedia.org/wiki/Soubor:Tagpfauenauge.jpg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757180" y="4248407"/>
            <a:ext cx="777526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>
                <a:hlinkClick r:id="rId6"/>
              </a:rPr>
              <a:t>http</a:t>
            </a:r>
            <a:r>
              <a:rPr lang="cs-CZ" dirty="0">
                <a:hlinkClick r:id="rId6"/>
              </a:rPr>
              <a:t>://</a:t>
            </a:r>
            <a:r>
              <a:rPr lang="cs-CZ" dirty="0" smtClean="0">
                <a:hlinkClick r:id="rId6"/>
              </a:rPr>
              <a:t>upload.wikimedia.org/wikipedia/commons/9/99/Caprinus_carpio_Prague_Vltava_1.jpg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upload.wikimedia.org/wikipedia/commons/f/fc/Perca_fluviatilis_Prague_Vltava_2.jpg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91592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620688"/>
            <a:ext cx="748883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ytvořeno jako DUM do předmětu prvouka na ZŠ a MŠ 17.listopadu 1325, Mladá Boleslav pro třetí ročník základní školy.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slouží k doplnění učiva o dýchání.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doporučuji prezentovat pomocí interaktivní tabule.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byl vytvořen a pilotován ve II. pololetí školního roku 2011/2012.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3664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ilk">
  <a:themeElements>
    <a:clrScheme name="Silk">
      <a:dk1>
        <a:srgbClr val="000000"/>
      </a:dk1>
      <a:lt1>
        <a:srgbClr val="FFFFFF"/>
      </a:lt1>
      <a:dk2>
        <a:srgbClr val="043988"/>
      </a:dk2>
      <a:lt2>
        <a:srgbClr val="92C2EB"/>
      </a:lt2>
      <a:accent1>
        <a:srgbClr val="836AAE"/>
      </a:accent1>
      <a:accent2>
        <a:srgbClr val="5DA577"/>
      </a:accent2>
      <a:accent3>
        <a:srgbClr val="678EB9"/>
      </a:accent3>
      <a:accent4>
        <a:srgbClr val="F7A611"/>
      </a:accent4>
      <a:accent5>
        <a:srgbClr val="A1AB38"/>
      </a:accent5>
      <a:accent6>
        <a:srgbClr val="C17790"/>
      </a:accent6>
      <a:hlink>
        <a:srgbClr val="DA5723"/>
      </a:hlink>
      <a:folHlink>
        <a:srgbClr val="226CA5"/>
      </a:folHlink>
    </a:clrScheme>
    <a:fontScheme name="Silk">
      <a:majorFont>
        <a:latin typeface="Arial"/>
        <a:ea typeface=""/>
        <a:cs typeface=""/>
        <a:font script="Jpan" typeface="ＭＳ Ｐゴシック"/>
        <a:font script="Hang" typeface="돋음"/>
        <a:font script="Hans" typeface="方正姚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ＭＳ Ｐゴシック"/>
        <a:font script="Hang" typeface="돋음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Silk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20000"/>
                <a:satMod val="250000"/>
              </a:schemeClr>
            </a:gs>
            <a:gs pos="30000">
              <a:schemeClr val="phClr">
                <a:tint val="60000"/>
                <a:satMod val="250000"/>
              </a:schemeClr>
            </a:gs>
            <a:gs pos="50000">
              <a:schemeClr val="phClr">
                <a:tint val="57000"/>
                <a:satMod val="250000"/>
              </a:schemeClr>
            </a:gs>
            <a:gs pos="100000">
              <a:schemeClr val="phClr">
                <a:tint val="28000"/>
                <a:satMod val="250000"/>
              </a:schemeClr>
            </a:gs>
          </a:gsLst>
          <a:lin ang="7000000" scaled="1"/>
        </a:gradFill>
        <a:gradFill rotWithShape="1">
          <a:gsLst>
            <a:gs pos="0">
              <a:schemeClr val="phClr">
                <a:shade val="80000"/>
                <a:satMod val="200000"/>
              </a:schemeClr>
            </a:gs>
            <a:gs pos="30000">
              <a:schemeClr val="phClr">
                <a:shade val="20000"/>
                <a:satMod val="250000"/>
              </a:schemeClr>
            </a:gs>
            <a:gs pos="50000">
              <a:schemeClr val="phClr">
                <a:shade val="23000"/>
                <a:satMod val="250000"/>
              </a:schemeClr>
            </a:gs>
            <a:gs pos="60000">
              <a:schemeClr val="phClr">
                <a:shade val="29000"/>
                <a:satMod val="230000"/>
              </a:schemeClr>
            </a:gs>
            <a:gs pos="100000">
              <a:schemeClr val="phClr">
                <a:shade val="70000"/>
                <a:satMod val="200000"/>
              </a:schemeClr>
            </a:gs>
          </a:gsLst>
          <a:lin ang="7000000" scaled="1"/>
        </a:gradFill>
      </a:fillStyleLst>
      <a:lnStyleLst>
        <a:ln w="12700" cap="sq" cmpd="sng" algn="ctr">
          <a:solidFill>
            <a:schemeClr val="phClr"/>
          </a:solidFill>
          <a:prstDash val="solid"/>
        </a:ln>
        <a:ln w="25400" cap="sq" cmpd="sng" algn="ctr">
          <a:solidFill>
            <a:schemeClr val="phClr"/>
          </a:solidFill>
          <a:prstDash val="solid"/>
        </a:ln>
        <a:ln w="31750" cap="sq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27000" h="127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outerShdw blurRad="63500" dist="50800" dir="5400000" algn="tl">
              <a:srgbClr val="000000">
                <a:alpha val="35294"/>
              </a:srgbClr>
            </a:outerShdw>
          </a:effectLst>
          <a:scene3d>
            <a:camera prst="orthographicFront" fov="0">
              <a:rot lat="0" lon="0" rev="0"/>
            </a:camera>
            <a:lightRig rig="soft" dir="t">
              <a:rot lat="0" lon="0" rev="0"/>
            </a:lightRig>
          </a:scene3d>
          <a:sp3d>
            <a:bevelT w="152400" h="3810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shade val="50000"/>
                <a:satMod val="150000"/>
              </a:schemeClr>
            </a:gs>
            <a:gs pos="50000">
              <a:schemeClr val="phClr">
                <a:tint val="85000"/>
                <a:satMod val="140000"/>
              </a:schemeClr>
            </a:gs>
            <a:gs pos="100000">
              <a:schemeClr val="phClr">
                <a:shade val="50000"/>
                <a:satMod val="150000"/>
              </a:schemeClr>
            </a:gs>
          </a:gsLst>
          <a:lin ang="5400000" scaled="1"/>
        </a:gradFill>
        <a:blipFill>
          <a:blip xmlns:r="http://schemas.openxmlformats.org/officeDocument/2006/relationships" r:embed="rId1">
            <a:duotone>
              <a:schemeClr val="phClr">
                <a:shade val="55000"/>
                <a:satMod val="150000"/>
              </a:schemeClr>
              <a:schemeClr val="phClr">
                <a:tint val="100"/>
                <a:satMod val="15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hedvábí</Template>
  <TotalTime>142</TotalTime>
  <Words>165</Words>
  <Application>Microsoft Office PowerPoint</Application>
  <PresentationFormat>Předvádění na obrazovce (4:3)</PresentationFormat>
  <Paragraphs>35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Silk</vt:lpstr>
      <vt:lpstr>Prezentace aplikace PowerPoint</vt:lpstr>
      <vt:lpstr>Prezentace aplikace PowerPoint</vt:lpstr>
      <vt:lpstr>plícemi</vt:lpstr>
      <vt:lpstr>vzdušnicemi</vt:lpstr>
      <vt:lpstr>žábrami</vt:lpstr>
      <vt:lpstr>Zdroje obrázků a textů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User</cp:lastModifiedBy>
  <cp:revision>13</cp:revision>
  <dcterms:created xsi:type="dcterms:W3CDTF">2012-04-25T17:07:12Z</dcterms:created>
  <dcterms:modified xsi:type="dcterms:W3CDTF">2012-06-29T14:41:33Z</dcterms:modified>
</cp:coreProperties>
</file>