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3" r:id="rId1"/>
  </p:sldMasterIdLst>
  <p:sldIdLst>
    <p:sldId id="264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110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vnoramenný trojúhelník 6"/>
          <p:cNvSpPr/>
          <p:nvPr/>
        </p:nvSpPr>
        <p:spPr>
          <a:xfrm rot="16200000">
            <a:off x="7554353" y="5254283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540544" y="776288"/>
            <a:ext cx="8062912" cy="1470025"/>
          </a:xfrm>
        </p:spPr>
        <p:txBody>
          <a:bodyPr anchor="b">
            <a:normAutofit/>
          </a:bodyPr>
          <a:lstStyle>
            <a:lvl1pPr algn="r">
              <a:defRPr sz="440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540544" y="2250280"/>
            <a:ext cx="8062912" cy="1752600"/>
          </a:xfrm>
        </p:spPr>
        <p:txBody>
          <a:bodyPr/>
          <a:lstStyle>
            <a:lvl1pPr marL="0" marR="36576" indent="0" algn="r">
              <a:spcBef>
                <a:spcPts val="0"/>
              </a:spcBef>
              <a:buNone/>
              <a:defRPr>
                <a:ln>
                  <a:solidFill>
                    <a:schemeClr val="bg2"/>
                  </a:solidFill>
                </a:ln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1371600" y="6012656"/>
            <a:ext cx="5791200" cy="365125"/>
          </a:xfrm>
        </p:spPr>
        <p:txBody>
          <a:bodyPr tIns="0" bIns="0" anchor="t"/>
          <a:lstStyle>
            <a:lvl1pPr algn="r">
              <a:defRPr sz="1000"/>
            </a:lvl1pPr>
          </a:lstStyle>
          <a:p>
            <a:fld id="{564CF2E0-CCC4-4E1E-9902-C3C36AB3FDA4}" type="datetimeFigureOut">
              <a:rPr lang="en-US" smtClean="0"/>
              <a:pPr/>
              <a:t>1/2/2012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1371600" y="5650704"/>
            <a:ext cx="5791200" cy="365125"/>
          </a:xfrm>
        </p:spPr>
        <p:txBody>
          <a:bodyPr tIns="0" bIns="0" anchor="b"/>
          <a:lstStyle>
            <a:lvl1pPr algn="r">
              <a:defRPr sz="1100"/>
            </a:lvl1pPr>
          </a:lstStyle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392247" y="5752307"/>
            <a:ext cx="502920" cy="365125"/>
          </a:xfrm>
        </p:spPr>
        <p:txBody>
          <a:bodyPr anchor="ctr"/>
          <a:lstStyle>
            <a:lvl1pPr algn="ctr">
              <a:defRPr sz="1300">
                <a:solidFill>
                  <a:srgbClr val="FFFFFF"/>
                </a:solidFill>
              </a:defRPr>
            </a:lvl1pPr>
          </a:lstStyle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 sz="1400" dirty="0">
              <a:solidFill>
                <a:srgbClr val="FFFFFF"/>
              </a:solidFill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82808"/>
            <a:ext cx="8229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91456" y="6480048"/>
            <a:ext cx="2133600" cy="301752"/>
          </a:xfrm>
        </p:spPr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14675-37BA-48B3-83DC-9D7B75C51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ravoúhlý trojúhelník 8"/>
          <p:cNvSpPr/>
          <p:nvPr/>
        </p:nvSpPr>
        <p:spPr>
          <a:xfrm flipV="1">
            <a:off x="7034" y="7034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marL="0" algn="ctr" defTabSz="914400" rtl="0" eaLnBrk="1" latinLnBrk="0" hangingPunct="1"/>
            <a:endParaRPr kumimoji="0"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Rovnoramenný trojúhelník 7"/>
          <p:cNvSpPr/>
          <p:nvPr/>
        </p:nvSpPr>
        <p:spPr>
          <a:xfrm rot="5400000" flipV="1">
            <a:off x="7554353" y="309490"/>
            <a:ext cx="1892949" cy="1294228"/>
          </a:xfrm>
          <a:prstGeom prst="triangle">
            <a:avLst>
              <a:gd name="adj" fmla="val 51323"/>
            </a:avLst>
          </a:prstGeom>
          <a:gradFill flip="none" rotWithShape="1">
            <a:gsLst>
              <a:gs pos="0">
                <a:schemeClr val="accent1">
                  <a:shade val="30000"/>
                  <a:satMod val="155000"/>
                  <a:alpha val="100000"/>
                </a:schemeClr>
              </a:gs>
              <a:gs pos="60000">
                <a:schemeClr val="accent1">
                  <a:satMod val="160000"/>
                  <a:alpha val="100000"/>
                </a:schemeClr>
              </a:gs>
              <a:gs pos="100000">
                <a:schemeClr val="accent1">
                  <a:tint val="70000"/>
                  <a:satMod val="200000"/>
                  <a:alpha val="100000"/>
                </a:schemeClr>
              </a:gs>
            </a:gsLst>
            <a:lin ang="155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955632" y="6477000"/>
            <a:ext cx="2133600" cy="304800"/>
          </a:xfrm>
        </p:spPr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2619376" y="6480969"/>
            <a:ext cx="4260056" cy="300831"/>
          </a:xfr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8451056" y="809624"/>
            <a:ext cx="502920" cy="300831"/>
          </a:xfrm>
        </p:spPr>
        <p:txBody>
          <a:bodyPr/>
          <a:lstStyle/>
          <a:p>
            <a:fld id="{AA814675-37BA-48B3-83DC-9D7B75C51519}" type="slidenum">
              <a:rPr lang="cs-CZ" smtClean="0"/>
              <a:pPr/>
              <a:t>‹#›</a:t>
            </a:fld>
            <a:endParaRPr lang="cs-CZ"/>
          </a:p>
        </p:txBody>
      </p:sp>
      <p:cxnSp>
        <p:nvCxnSpPr>
          <p:cNvPr id="11" name="Přímá spojovací čára 10"/>
          <p:cNvCxnSpPr/>
          <p:nvPr/>
        </p:nvCxnSpPr>
        <p:spPr>
          <a:xfrm rot="10800000">
            <a:off x="6468794" y="9381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flipV="1"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271464"/>
            <a:ext cx="7239000" cy="1362075"/>
          </a:xfrm>
        </p:spPr>
        <p:txBody>
          <a:bodyPr anchor="ctr"/>
          <a:lstStyle>
            <a:lvl1pPr marL="0" algn="l">
              <a:buNone/>
              <a:defRPr sz="3600" b="1" cap="none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81000" y="1633536"/>
            <a:ext cx="3886200" cy="2286000"/>
          </a:xfrm>
        </p:spPr>
        <p:txBody>
          <a:bodyPr anchor="t"/>
          <a:lstStyle>
            <a:lvl1pPr marL="54864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marL="0" algn="l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722437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0056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AA814675-37BA-48B3-83DC-9D7B75C51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48198" y="290732"/>
            <a:ext cx="1066800" cy="6153912"/>
          </a:xfrm>
        </p:spPr>
        <p:txBody>
          <a:bodyPr vert="vert270" anchor="b"/>
          <a:lstStyle>
            <a:lvl1pPr marL="0" algn="ctr">
              <a:defRPr sz="3300" b="1">
                <a:ln w="6350">
                  <a:solidFill>
                    <a:schemeClr val="tx1"/>
                  </a:solidFill>
                </a:ln>
                <a:solidFill>
                  <a:schemeClr val="tx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5006" y="290732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1365006" y="3427124"/>
            <a:ext cx="581024" cy="3017520"/>
          </a:xfrm>
          <a:solidFill>
            <a:schemeClr val="bg1"/>
          </a:solidFill>
          <a:ln w="12700">
            <a:noFill/>
          </a:ln>
        </p:spPr>
        <p:txBody>
          <a:bodyPr vert="vert270" anchor="ctr"/>
          <a:lstStyle>
            <a:lvl1pPr marL="0" indent="0" algn="ctr">
              <a:buNone/>
              <a:defRPr sz="1600" b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2022230" y="290732"/>
            <a:ext cx="6858000" cy="3017520"/>
          </a:xfrm>
        </p:spPr>
        <p:txBody>
          <a:bodyPr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2022230" y="3427124"/>
            <a:ext cx="6858000" cy="301752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0552" cy="301752"/>
          </a:xfrm>
        </p:spPr>
        <p:txBody>
          <a:bodyPr/>
          <a:lstStyle/>
          <a:p>
            <a:endParaRPr lang="cs-CZ" altLang="en-US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457200" y="6480969"/>
            <a:ext cx="4261104" cy="301752"/>
          </a:xfrm>
        </p:spPr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7589520" y="6483096"/>
            <a:ext cx="502920" cy="301752"/>
          </a:xfrm>
        </p:spPr>
        <p:txBody>
          <a:bodyPr/>
          <a:lstStyle>
            <a:lvl1pPr algn="ctr">
              <a:defRPr/>
            </a:lvl1pPr>
          </a:lstStyle>
          <a:p>
            <a:fld id="{AA814675-37BA-48B3-83DC-9D7B75C51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14675-37BA-48B3-83DC-9D7B75C51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791456" y="6480969"/>
            <a:ext cx="2133600" cy="301752"/>
          </a:xfrm>
        </p:spPr>
        <p:txBody>
          <a:bodyPr/>
          <a:lstStyle/>
          <a:p>
            <a:fld id="{564CF2E0-CCC4-4E1E-9902-C3C36AB3FDA4}" type="datetimeFigureOut">
              <a:rPr lang="en-US" smtClean="0"/>
              <a:pPr/>
              <a:t>1/2/2012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457200" y="6481890"/>
            <a:ext cx="4260056" cy="300831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7589520" y="6480969"/>
            <a:ext cx="502920" cy="301752"/>
          </a:xfrm>
        </p:spPr>
        <p:txBody>
          <a:bodyPr/>
          <a:lstStyle/>
          <a:p>
            <a:fld id="{6F42FDE4-A7DD-41A7-A0A6-9B649FB43336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367664"/>
            <a:ext cx="914400" cy="5943600"/>
          </a:xfrm>
        </p:spPr>
        <p:txBody>
          <a:bodyPr vert="vert270" anchor="b"/>
          <a:lstStyle>
            <a:lvl1pPr marL="0" marR="18288" algn="r">
              <a:spcBef>
                <a:spcPts val="0"/>
              </a:spcBef>
              <a:buNone/>
              <a:defRPr sz="29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1135856" y="367664"/>
            <a:ext cx="2438400" cy="5943600"/>
          </a:xfrm>
        </p:spPr>
        <p:txBody>
          <a:bodyPr anchor="t"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651250" y="320040"/>
            <a:ext cx="5276088" cy="5989320"/>
          </a:xfrm>
        </p:spPr>
        <p:txBody>
          <a:bodyPr/>
          <a:lstStyle>
            <a:lvl1pPr>
              <a:spcBef>
                <a:spcPts val="0"/>
              </a:spcBef>
              <a:defRPr sz="30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278976" y="6556248"/>
            <a:ext cx="213360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35856" y="6556248"/>
            <a:ext cx="514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0576" y="6556248"/>
            <a:ext cx="502920" cy="301752"/>
          </a:xfrm>
        </p:spPr>
        <p:txBody>
          <a:bodyPr/>
          <a:lstStyle>
            <a:lvl1pPr>
              <a:defRPr sz="900"/>
            </a:lvl1pPr>
          </a:lstStyle>
          <a:p>
            <a:fld id="{AA814675-37BA-48B3-83DC-9D7B75C51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9456" y="150896"/>
            <a:ext cx="914400" cy="6400800"/>
          </a:xfrm>
        </p:spPr>
        <p:txBody>
          <a:bodyPr vert="vert270" anchor="b"/>
          <a:lstStyle>
            <a:lvl1pPr marL="0" algn="l">
              <a:buNone/>
              <a:defRPr sz="3000" b="0"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138237" y="373966"/>
            <a:ext cx="7333488" cy="5486400"/>
          </a:xfrm>
          <a:solidFill>
            <a:schemeClr val="bg2">
              <a:shade val="5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3000" y="5867400"/>
            <a:ext cx="7333488" cy="685800"/>
          </a:xfrm>
          <a:solidFill>
            <a:schemeClr val="accent1">
              <a:alpha val="15000"/>
            </a:schemeClr>
          </a:solidFill>
          <a:ln>
            <a:solidFill>
              <a:schemeClr val="accent1"/>
            </a:solidFill>
            <a:miter lim="800000"/>
          </a:ln>
        </p:spPr>
        <p:txBody>
          <a:bodyPr/>
          <a:lstStyle>
            <a:lvl1pPr marL="0" indent="0">
              <a:spcBef>
                <a:spcPts val="0"/>
              </a:spcBef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108192" y="6556248"/>
            <a:ext cx="2103120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 alt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1170432" y="6557169"/>
            <a:ext cx="4948072" cy="301752"/>
          </a:xfrm>
        </p:spPr>
        <p:txBody>
          <a:bodyPr/>
          <a:lstStyle>
            <a:lvl1pPr>
              <a:defRPr sz="9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17192" y="6556248"/>
            <a:ext cx="365760" cy="301752"/>
          </a:xfrm>
        </p:spPr>
        <p:txBody>
          <a:bodyPr/>
          <a:lstStyle>
            <a:lvl1pPr algn="ctr">
              <a:defRPr sz="900"/>
            </a:lvl1pPr>
          </a:lstStyle>
          <a:p>
            <a:fld id="{AA814675-37BA-48B3-83DC-9D7B75C51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14675-37BA-48B3-83DC-9D7B75C51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781800" y="381000"/>
            <a:ext cx="1905000" cy="5486400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381000"/>
            <a:ext cx="6248400" cy="5486400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alt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A814675-37BA-48B3-83DC-9D7B75C51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ravoúhlý trojúhelník 10"/>
          <p:cNvSpPr/>
          <p:nvPr/>
        </p:nvSpPr>
        <p:spPr>
          <a:xfrm>
            <a:off x="7034" y="14068"/>
            <a:ext cx="9129932" cy="6836899"/>
          </a:xfrm>
          <a:prstGeom prst="rtTriangle">
            <a:avLst/>
          </a:prstGeom>
          <a:gradFill flip="none" rotWithShape="1">
            <a:gsLst>
              <a:gs pos="0">
                <a:schemeClr val="tx2">
                  <a:alpha val="10000"/>
                </a:schemeClr>
              </a:gs>
              <a:gs pos="70000">
                <a:schemeClr val="tx2">
                  <a:alpha val="8000"/>
                </a:schemeClr>
              </a:gs>
              <a:gs pos="100000">
                <a:schemeClr val="tx2">
                  <a:alpha val="1000"/>
                </a:schemeClr>
              </a:gs>
            </a:gsLst>
            <a:lin ang="8000000" scaled="1"/>
            <a:tileRect/>
          </a:gra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cxnSp>
        <p:nvCxnSpPr>
          <p:cNvPr id="8" name="Přímá spojovací čára 7"/>
          <p:cNvCxnSpPr/>
          <p:nvPr/>
        </p:nvCxnSpPr>
        <p:spPr>
          <a:xfrm>
            <a:off x="0" y="7034"/>
            <a:ext cx="9136966" cy="6843933"/>
          </a:xfrm>
          <a:prstGeom prst="line">
            <a:avLst/>
          </a:prstGeom>
          <a:noFill/>
          <a:ln w="5000" cap="rnd" cmpd="sng" algn="ctr">
            <a:solidFill>
              <a:schemeClr val="bg2">
                <a:tint val="55000"/>
                <a:satMod val="200000"/>
                <a:alpha val="3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rot="10800000" flipV="1">
            <a:off x="6468794" y="4948410"/>
            <a:ext cx="2672861" cy="1900210"/>
          </a:xfrm>
          <a:prstGeom prst="line">
            <a:avLst/>
          </a:prstGeom>
          <a:noFill/>
          <a:ln w="6000" cap="rnd" cmpd="sng" algn="ctr">
            <a:solidFill>
              <a:schemeClr val="bg2">
                <a:tint val="50000"/>
                <a:satMod val="200000"/>
                <a:alpha val="45000"/>
              </a:schemeClr>
            </a:solidFill>
            <a:prstDash val="solid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1399032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882808"/>
            <a:ext cx="8229600" cy="4572000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791456" y="6480969"/>
            <a:ext cx="2133600" cy="301752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 b="0">
                <a:solidFill>
                  <a:schemeClr val="tx1"/>
                </a:solidFill>
              </a:defRPr>
            </a:lvl1pPr>
          </a:lstStyle>
          <a:p>
            <a:endParaRPr lang="cs-CZ" alt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457200" y="6481890"/>
            <a:ext cx="4260056" cy="300831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589520" y="6480969"/>
            <a:ext cx="502920" cy="301752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/>
                </a:solidFill>
              </a:defRPr>
            </a:lvl1pPr>
          </a:lstStyle>
          <a:p>
            <a:fld id="{AA814675-37BA-48B3-83DC-9D7B75C5151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marL="484632" algn="l" rtl="0" eaLnBrk="1" latinLnBrk="0" hangingPunct="1">
        <a:spcBef>
          <a:spcPct val="0"/>
        </a:spcBef>
        <a:buNone/>
        <a:defRPr kumimoji="0" sz="4200" kern="1200">
          <a:ln w="6350">
            <a:solidFill>
              <a:schemeClr val="accent1">
                <a:shade val="43000"/>
              </a:schemeClr>
            </a:solidFill>
          </a:ln>
          <a:solidFill>
            <a:schemeClr val="accent1">
              <a:tint val="83000"/>
              <a:satMod val="150000"/>
            </a:schemeClr>
          </a:solidFill>
          <a:effectLst>
            <a:outerShdw blurRad="26000" dist="26000" dir="145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448056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822960" indent="-285750" algn="l" rtl="0" eaLnBrk="1" latinLnBrk="0" hangingPunct="1">
        <a:spcBef>
          <a:spcPct val="20000"/>
        </a:spcBef>
        <a:buClr>
          <a:schemeClr val="accent1"/>
        </a:buClr>
        <a:buSzPct val="95000"/>
        <a:buFont typeface="Verdana"/>
        <a:buChar char="›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106424" indent="-228600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10312" algn="l" rtl="0" eaLnBrk="1" latinLnBrk="0" hangingPunct="1">
        <a:spcBef>
          <a:spcPct val="20000"/>
        </a:spcBef>
        <a:buClr>
          <a:schemeClr val="accent1"/>
        </a:buClr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084832" indent="-210312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514600" indent="-182880" algn="l" rtl="0" eaLnBrk="1" latinLnBrk="0" hangingPunct="1">
        <a:spcBef>
          <a:spcPct val="20000"/>
        </a:spcBef>
        <a:buClr>
          <a:schemeClr val="accent1">
            <a:tint val="75000"/>
          </a:schemeClr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5445224"/>
            <a:ext cx="7196336" cy="91095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>
                <a:ln>
                  <a:solidFill>
                    <a:sysClr val="windowText" lastClr="000000"/>
                  </a:solidFill>
                </a:ln>
                <a:solidFill>
                  <a:schemeClr val="tx1"/>
                </a:solidFill>
              </a:rPr>
              <a:t>ANOTACE: Materiál je určen pro žáky 8. ročníku a slouží k výkladu nového učiva.</a:t>
            </a:r>
          </a:p>
          <a:p>
            <a:endParaRPr lang="cs-CZ" dirty="0"/>
          </a:p>
        </p:txBody>
      </p:sp>
      <p:sp>
        <p:nvSpPr>
          <p:cNvPr id="7" name="Obdélník 3"/>
          <p:cNvSpPr>
            <a:spLocks noChangeArrowheads="1"/>
          </p:cNvSpPr>
          <p:nvPr/>
        </p:nvSpPr>
        <p:spPr bwMode="auto">
          <a:xfrm>
            <a:off x="6197257" y="96887"/>
            <a:ext cx="283923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1400" b="1" dirty="0" smtClean="0"/>
              <a:t>VY_32_INOVACE_CH.8.A.09-10</a:t>
            </a:r>
            <a:endParaRPr lang="cs-CZ" sz="1400" dirty="0"/>
          </a:p>
        </p:txBody>
      </p:sp>
      <p:sp>
        <p:nvSpPr>
          <p:cNvPr id="8" name="Obdélník 7"/>
          <p:cNvSpPr/>
          <p:nvPr/>
        </p:nvSpPr>
        <p:spPr>
          <a:xfrm>
            <a:off x="251520" y="1484784"/>
            <a:ext cx="8568952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200" dirty="0" smtClean="0"/>
              <a:t>Název školy: ZŠ Štětí, Ostrovní 300</a:t>
            </a:r>
            <a:br>
              <a:rPr lang="cs-CZ" sz="2200" dirty="0" smtClean="0"/>
            </a:br>
            <a:r>
              <a:rPr lang="cs-CZ" sz="2200" dirty="0" smtClean="0"/>
              <a:t>Autor: Mgr. Tereza Hrabkovská</a:t>
            </a:r>
            <a:br>
              <a:rPr lang="cs-CZ" sz="2200" dirty="0" smtClean="0"/>
            </a:br>
            <a:r>
              <a:rPr lang="cs-CZ" sz="2200" dirty="0" smtClean="0"/>
              <a:t>Název materiálu: VY_32_INOVACE_CH.8.A.09_KYSLÍKATÉ KYSELINY</a:t>
            </a:r>
          </a:p>
          <a:p>
            <a:pPr algn="ctr"/>
            <a:r>
              <a:rPr lang="cs-CZ" sz="2200" dirty="0" smtClean="0"/>
              <a:t>Název: Kyslíkaté kyseliny</a:t>
            </a:r>
            <a:br>
              <a:rPr lang="cs-CZ" sz="2200" dirty="0" smtClean="0"/>
            </a:br>
            <a:r>
              <a:rPr lang="cs-CZ" sz="2200" dirty="0" smtClean="0"/>
              <a:t>Číslo operačního programu: CZ.1.07/1.4.00/21.1693</a:t>
            </a:r>
            <a:br>
              <a:rPr lang="cs-CZ" sz="2200" dirty="0" smtClean="0"/>
            </a:br>
            <a:r>
              <a:rPr lang="cs-CZ" sz="2200" dirty="0" smtClean="0"/>
              <a:t>Název projektu: PRIMA ŠKOLA</a:t>
            </a:r>
          </a:p>
          <a:p>
            <a:pPr algn="ctr"/>
            <a:r>
              <a:rPr lang="cs-CZ" sz="2200" dirty="0" smtClean="0"/>
              <a:t>Vzdělávací oblast/obor: Člověk a příroda/Chemie</a:t>
            </a:r>
          </a:p>
          <a:p>
            <a:pPr algn="ctr"/>
            <a:r>
              <a:rPr lang="cs-CZ" sz="2200" dirty="0" smtClean="0"/>
              <a:t>Tematický okruh/téma: Kyseliny a zásady/Kyslíkaté kyseliny</a:t>
            </a:r>
            <a:endParaRPr lang="cs-CZ" sz="2200" dirty="0" smtClean="0">
              <a:solidFill>
                <a:srgbClr val="FF0000"/>
              </a:solidFill>
            </a:endParaRPr>
          </a:p>
          <a:p>
            <a:pPr algn="ctr"/>
            <a:r>
              <a:rPr lang="cs-CZ" sz="2200" dirty="0" smtClean="0"/>
              <a:t>Vytvořeno: 27. 11. 2011</a:t>
            </a:r>
            <a:endParaRPr lang="cs-CZ" sz="2200" dirty="0"/>
          </a:p>
        </p:txBody>
      </p:sp>
      <p:pic>
        <p:nvPicPr>
          <p:cNvPr id="1026" name="Picture 2" descr="logo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260648"/>
            <a:ext cx="1512168" cy="1294366"/>
          </a:xfrm>
          <a:prstGeom prst="rect">
            <a:avLst/>
          </a:prstGeom>
          <a:noFill/>
        </p:spPr>
      </p:pic>
      <p:pic>
        <p:nvPicPr>
          <p:cNvPr id="10" name="Picture 10" descr="http://www.nanobio.cz/images/EU_ESF_MSMT_OPVK_MU_horizont_pruhledne.png"/>
          <p:cNvPicPr>
            <a:picLocks noChangeAspect="1" noChangeArrowheads="1"/>
          </p:cNvPicPr>
          <p:nvPr/>
        </p:nvPicPr>
        <p:blipFill>
          <a:blip r:embed="rId3" cstate="print"/>
          <a:srcRect r="12926"/>
          <a:stretch>
            <a:fillRect/>
          </a:stretch>
        </p:blipFill>
        <p:spPr bwMode="auto">
          <a:xfrm>
            <a:off x="2123728" y="188640"/>
            <a:ext cx="3816424" cy="737982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67494"/>
            <a:ext cx="8229600" cy="929258"/>
          </a:xfrm>
        </p:spPr>
        <p:txBody>
          <a:bodyPr/>
          <a:lstStyle/>
          <a:p>
            <a:r>
              <a:rPr lang="cs-CZ" dirty="0" smtClean="0"/>
              <a:t>Kyseliny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363272" cy="5042032"/>
          </a:xfrm>
        </p:spPr>
        <p:txBody>
          <a:bodyPr/>
          <a:lstStyle/>
          <a:p>
            <a:pPr>
              <a:spcBef>
                <a:spcPts val="2400"/>
              </a:spcBef>
            </a:pPr>
            <a:r>
              <a:rPr lang="cs-CZ" sz="3100" dirty="0" smtClean="0"/>
              <a:t>Jaké látky nazýváme kyseliny?</a:t>
            </a:r>
          </a:p>
          <a:p>
            <a:pPr>
              <a:spcBef>
                <a:spcPts val="2400"/>
              </a:spcBef>
            </a:pPr>
            <a:r>
              <a:rPr lang="cs-CZ" sz="3100" dirty="0" smtClean="0"/>
              <a:t>Jaké bezpečností pokyny musíme dodržovat při práci s koncentrovanými kyselinami?</a:t>
            </a:r>
          </a:p>
          <a:p>
            <a:pPr>
              <a:spcBef>
                <a:spcPts val="2400"/>
              </a:spcBef>
            </a:pPr>
            <a:r>
              <a:rPr lang="cs-CZ" sz="3100" dirty="0" smtClean="0"/>
              <a:t>Jaké kyseliny už znáš?</a:t>
            </a:r>
          </a:p>
          <a:p>
            <a:pPr>
              <a:spcBef>
                <a:spcPts val="2400"/>
              </a:spcBef>
            </a:pPr>
            <a:r>
              <a:rPr lang="cs-CZ" sz="3100" dirty="0" smtClean="0"/>
              <a:t>Co mají kyseliny společného?</a:t>
            </a:r>
          </a:p>
          <a:p>
            <a:pPr>
              <a:spcBef>
                <a:spcPts val="2400"/>
              </a:spcBef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29258"/>
          </a:xfrm>
        </p:spPr>
        <p:txBody>
          <a:bodyPr/>
          <a:lstStyle/>
          <a:p>
            <a:r>
              <a:rPr lang="cs-CZ" dirty="0" smtClean="0"/>
              <a:t>Kyselina sírová 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400600"/>
          </a:xfrm>
        </p:spPr>
        <p:txBody>
          <a:bodyPr/>
          <a:lstStyle/>
          <a:p>
            <a:r>
              <a:rPr lang="cs-CZ" sz="2800" dirty="0" smtClean="0"/>
              <a:t>Patří mezi nejznámější chemické látky.</a:t>
            </a:r>
          </a:p>
          <a:p>
            <a:r>
              <a:rPr lang="cs-CZ" sz="2800" dirty="0" smtClean="0"/>
              <a:t>Je to </a:t>
            </a:r>
            <a:r>
              <a:rPr lang="cs-CZ" sz="2800" u="sng" dirty="0" smtClean="0"/>
              <a:t>bezbarvá olejovitá kapalina.</a:t>
            </a:r>
            <a:endParaRPr lang="cs-CZ" sz="2800" dirty="0" smtClean="0"/>
          </a:p>
          <a:p>
            <a:r>
              <a:rPr lang="cs-CZ" sz="2800" dirty="0" smtClean="0"/>
              <a:t>Koncentrace 96%, je to </a:t>
            </a:r>
            <a:r>
              <a:rPr lang="cs-CZ" sz="2800" u="sng" dirty="0" smtClean="0"/>
              <a:t>žíravá</a:t>
            </a:r>
            <a:r>
              <a:rPr lang="cs-CZ" sz="2800" dirty="0" smtClean="0"/>
              <a:t> látka.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Koncentrovaná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SO</a:t>
            </a:r>
            <a:r>
              <a:rPr lang="cs-CZ" sz="2800" baseline="-25000" dirty="0" smtClean="0"/>
              <a:t>4 </a:t>
            </a:r>
            <a:r>
              <a:rPr lang="cs-CZ" sz="2800" dirty="0" smtClean="0"/>
              <a:t>je </a:t>
            </a:r>
            <a:r>
              <a:rPr lang="cs-CZ" sz="2800" u="sng" dirty="0" smtClean="0"/>
              <a:t>hygroskopická</a:t>
            </a:r>
            <a:r>
              <a:rPr lang="cs-CZ" sz="2800" dirty="0" smtClean="0"/>
              <a:t> -odebírá látkám vodu, u některých látek způsobuje zuhelnatění (cukr).</a:t>
            </a:r>
          </a:p>
          <a:p>
            <a:r>
              <a:rPr lang="cs-CZ" sz="2800" dirty="0" smtClean="0"/>
              <a:t>Při </a:t>
            </a:r>
            <a:r>
              <a:rPr lang="cs-CZ" sz="2800" b="1" u="sng" dirty="0" smtClean="0">
                <a:solidFill>
                  <a:schemeClr val="accent2">
                    <a:lumMod val="75000"/>
                  </a:schemeClr>
                </a:solidFill>
              </a:rPr>
              <a:t>ředění</a:t>
            </a:r>
            <a:r>
              <a:rPr lang="cs-CZ" sz="2800" dirty="0" smtClean="0"/>
              <a:t> </a:t>
            </a:r>
            <a:r>
              <a:rPr lang="cs-CZ" sz="2800" u="sng" dirty="0" smtClean="0"/>
              <a:t>koncentrované</a:t>
            </a:r>
            <a:r>
              <a:rPr lang="cs-CZ" sz="2800" dirty="0" smtClean="0"/>
              <a:t> kyseliny sírové vzniká </a:t>
            </a:r>
            <a:r>
              <a:rPr lang="cs-CZ" sz="2800" u="sng" dirty="0" smtClean="0"/>
              <a:t>velké množství tepla</a:t>
            </a:r>
            <a:r>
              <a:rPr lang="cs-CZ" sz="2800" dirty="0" smtClean="0"/>
              <a:t>.</a:t>
            </a:r>
          </a:p>
          <a:p>
            <a:r>
              <a:rPr lang="cs-CZ" sz="2800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Zředěná</a:t>
            </a:r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dirty="0" smtClean="0"/>
              <a:t>kyselina reaguje s </a:t>
            </a:r>
            <a:r>
              <a:rPr lang="cs-CZ" sz="2800" u="sng" dirty="0" smtClean="0"/>
              <a:t>neušlechtilými kovy </a:t>
            </a:r>
            <a:r>
              <a:rPr lang="cs-CZ" sz="2800" dirty="0" smtClean="0"/>
              <a:t>za </a:t>
            </a:r>
            <a:r>
              <a:rPr lang="cs-CZ" sz="2800" u="sng" dirty="0" smtClean="0"/>
              <a:t>vzniku vodíku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3"/>
          <p:cNvSpPr>
            <a:spLocks noChangeArrowheads="1"/>
          </p:cNvSpPr>
          <p:nvPr/>
        </p:nvSpPr>
        <p:spPr bwMode="auto">
          <a:xfrm>
            <a:off x="899592" y="2080157"/>
            <a:ext cx="5328592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</a:t>
            </a:r>
            <a:r>
              <a:rPr kumimoji="0" lang="cs-CZ" sz="40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SO</a:t>
            </a:r>
            <a:r>
              <a:rPr kumimoji="0" lang="cs-CZ" sz="40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	     2 H</a:t>
            </a:r>
            <a:r>
              <a:rPr kumimoji="0" lang="cs-CZ" sz="40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+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 + SO</a:t>
            </a:r>
            <a:r>
              <a:rPr kumimoji="0" lang="cs-CZ" sz="40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4</a:t>
            </a:r>
            <a:r>
              <a:rPr kumimoji="0" lang="cs-CZ" sz="40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2-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29258"/>
          </a:xfrm>
        </p:spPr>
        <p:txBody>
          <a:bodyPr/>
          <a:lstStyle/>
          <a:p>
            <a:r>
              <a:rPr lang="cs-CZ" dirty="0" smtClean="0"/>
              <a:t>Kyselina sírová  H</a:t>
            </a:r>
            <a:r>
              <a:rPr lang="cs-CZ" baseline="-25000" dirty="0" smtClean="0"/>
              <a:t>2</a:t>
            </a:r>
            <a:r>
              <a:rPr lang="cs-CZ" dirty="0" smtClean="0"/>
              <a:t>SO</a:t>
            </a:r>
            <a:r>
              <a:rPr lang="cs-CZ" baseline="-25000" dirty="0" smtClean="0"/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068960"/>
            <a:ext cx="8712968" cy="35283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800" b="1" dirty="0" smtClean="0"/>
              <a:t>Použití</a:t>
            </a:r>
            <a:endParaRPr lang="cs-CZ" sz="2800" dirty="0" smtClean="0"/>
          </a:p>
          <a:p>
            <a:r>
              <a:rPr lang="cs-CZ" sz="2800" dirty="0" smtClean="0"/>
              <a:t>výroba chemikálií, syntetických vláken, průmyslových hnojiv, plastů, barviv, výbušnin</a:t>
            </a:r>
          </a:p>
          <a:p>
            <a:r>
              <a:rPr lang="cs-CZ" sz="2800" dirty="0" smtClean="0"/>
              <a:t>čištění ropných produktů</a:t>
            </a:r>
          </a:p>
          <a:p>
            <a:r>
              <a:rPr lang="cs-CZ" sz="2800" dirty="0" smtClean="0"/>
              <a:t>úprava rud</a:t>
            </a:r>
          </a:p>
          <a:p>
            <a:r>
              <a:rPr lang="cs-CZ" sz="2800" dirty="0" smtClean="0"/>
              <a:t> sušení a odvodňování látek v laboratoři</a:t>
            </a:r>
          </a:p>
          <a:p>
            <a:r>
              <a:rPr lang="cs-CZ" sz="2800" dirty="0" smtClean="0"/>
              <a:t> elektrolyt v bateriích v autech (30%)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980728"/>
            <a:ext cx="871296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Ve vodě se štěpí na 2 vodíkové kationty a sírový anion.</a:t>
            </a:r>
            <a:endParaRPr lang="cs-CZ" sz="2800" dirty="0"/>
          </a:p>
        </p:txBody>
      </p:sp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8193" name="AutoShape 1"/>
          <p:cNvSpPr>
            <a:spLocks noChangeShapeType="1"/>
          </p:cNvSpPr>
          <p:nvPr/>
        </p:nvSpPr>
        <p:spPr bwMode="auto">
          <a:xfrm>
            <a:off x="2533923" y="2492896"/>
            <a:ext cx="669925" cy="0"/>
          </a:xfrm>
          <a:prstGeom prst="straightConnector1">
            <a:avLst/>
          </a:prstGeom>
          <a:noFill/>
          <a:ln w="25400">
            <a:solidFill>
              <a:srgbClr val="000000"/>
            </a:solidFill>
            <a:round/>
            <a:headEnd/>
            <a:tailEnd type="triangle" w="lg" len="lg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2" dur="2000"/>
                                        <p:tgtEl>
                                          <p:spTgt spid="81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15" dur="2000"/>
                                        <p:tgtEl>
                                          <p:spTgt spid="81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2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4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4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5" grpId="0"/>
      <p:bldP spid="819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gradFill flip="none" rotWithShape="1">
          <a:gsLst>
            <a:gs pos="60000">
              <a:schemeClr val="bg2">
                <a:shade val="92000"/>
                <a:satMod val="230000"/>
              </a:schemeClr>
            </a:gs>
            <a:gs pos="100000">
              <a:schemeClr val="bg2">
                <a:tint val="85000"/>
                <a:satMod val="400000"/>
              </a:schemeClr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07704" y="188640"/>
            <a:ext cx="5256584" cy="929258"/>
          </a:xfrm>
        </p:spPr>
        <p:txBody>
          <a:bodyPr/>
          <a:lstStyle/>
          <a:p>
            <a:r>
              <a:rPr lang="cs-CZ" u="sng" dirty="0" smtClean="0"/>
              <a:t>Ředění kyselin</a:t>
            </a:r>
            <a:endParaRPr lang="cs-CZ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4392488" cy="54006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Kyselinu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vždy</a:t>
            </a:r>
            <a:r>
              <a:rPr lang="cs-CZ" dirty="0" smtClean="0"/>
              <a:t> naléváme </a:t>
            </a:r>
            <a:r>
              <a:rPr lang="cs-CZ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 vody</a:t>
            </a:r>
            <a:r>
              <a:rPr lang="cs-CZ" dirty="0" smtClean="0"/>
              <a:t>, nikoliv naopak !!!</a:t>
            </a:r>
          </a:p>
          <a:p>
            <a:pPr marL="0" indent="65088">
              <a:buNone/>
            </a:pPr>
            <a:endParaRPr lang="cs-CZ" dirty="0" smtClean="0"/>
          </a:p>
          <a:p>
            <a:pPr marL="177800" indent="-177800">
              <a:buNone/>
            </a:pPr>
            <a:r>
              <a:rPr lang="cs-CZ" dirty="0" smtClean="0"/>
              <a:t>- Kyselina by mohla vystříknout.</a:t>
            </a:r>
          </a:p>
          <a:p>
            <a:pPr marL="177800" indent="-177800">
              <a:buNone/>
            </a:pPr>
            <a:r>
              <a:rPr lang="cs-CZ" dirty="0" smtClean="0"/>
              <a:t>- Rychlé zvýšení teploty například u kyseliny sírové.</a:t>
            </a: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 l="3571" t="3439" r="7143"/>
          <a:stretch>
            <a:fillRect/>
          </a:stretch>
        </p:blipFill>
        <p:spPr bwMode="auto">
          <a:xfrm>
            <a:off x="4514875" y="1196752"/>
            <a:ext cx="4305597" cy="483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1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29258"/>
          </a:xfrm>
        </p:spPr>
        <p:txBody>
          <a:bodyPr/>
          <a:lstStyle/>
          <a:p>
            <a:r>
              <a:rPr lang="cs-CZ" dirty="0" smtClean="0"/>
              <a:t>Kyselina dusičná  HNO</a:t>
            </a:r>
            <a:r>
              <a:rPr lang="cs-CZ" baseline="-25000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96752"/>
            <a:ext cx="8712968" cy="5400600"/>
          </a:xfrm>
        </p:spPr>
        <p:txBody>
          <a:bodyPr/>
          <a:lstStyle/>
          <a:p>
            <a:r>
              <a:rPr lang="cs-CZ" sz="2900" u="sng" dirty="0" smtClean="0"/>
              <a:t>Bezbarvá</a:t>
            </a:r>
            <a:r>
              <a:rPr lang="cs-CZ" sz="2900" dirty="0" smtClean="0"/>
              <a:t>, na </a:t>
            </a:r>
            <a:r>
              <a:rPr lang="cs-CZ" sz="2900" u="sng" dirty="0" smtClean="0"/>
              <a:t>světle</a:t>
            </a:r>
            <a:r>
              <a:rPr lang="cs-CZ" sz="2900" dirty="0" smtClean="0"/>
              <a:t> se částečně rozkládá, </a:t>
            </a:r>
            <a:r>
              <a:rPr lang="cs-CZ" sz="2900" u="sng" dirty="0" smtClean="0"/>
              <a:t>uvolňují </a:t>
            </a:r>
            <a:r>
              <a:rPr lang="cs-CZ" sz="2900" dirty="0" smtClean="0"/>
              <a:t>se jedovaté </a:t>
            </a:r>
            <a:r>
              <a:rPr lang="cs-CZ" sz="2900" u="sng" dirty="0" smtClean="0"/>
              <a:t>oxidy dusíku</a:t>
            </a:r>
            <a:r>
              <a:rPr lang="cs-CZ" sz="2900" dirty="0" smtClean="0"/>
              <a:t>. </a:t>
            </a:r>
          </a:p>
          <a:p>
            <a:r>
              <a:rPr lang="cs-CZ" sz="2900" dirty="0" smtClean="0"/>
              <a:t>Uchováváme ji proto v </a:t>
            </a:r>
            <a:r>
              <a:rPr lang="cs-CZ" sz="2900" u="sng" dirty="0" smtClean="0"/>
              <a:t>tmavých láhvích</a:t>
            </a:r>
            <a:r>
              <a:rPr lang="cs-CZ" sz="2900" dirty="0" smtClean="0"/>
              <a:t>.</a:t>
            </a:r>
          </a:p>
          <a:p>
            <a:r>
              <a:rPr lang="cs-CZ" sz="2900" dirty="0" smtClean="0"/>
              <a:t>Koncentrace 67%, je to </a:t>
            </a:r>
            <a:r>
              <a:rPr lang="cs-CZ" sz="2900" u="sng" dirty="0" smtClean="0"/>
              <a:t>žíravá</a:t>
            </a:r>
            <a:r>
              <a:rPr lang="cs-CZ" sz="2900" dirty="0" smtClean="0"/>
              <a:t> látka</a:t>
            </a:r>
          </a:p>
          <a:p>
            <a:r>
              <a:rPr lang="cs-CZ" sz="2900" dirty="0" smtClean="0"/>
              <a:t>Reaguje </a:t>
            </a:r>
            <a:r>
              <a:rPr lang="cs-CZ" sz="2900" u="sng" dirty="0" smtClean="0"/>
              <a:t>téměř se všemi kovy</a:t>
            </a:r>
            <a:r>
              <a:rPr lang="cs-CZ" sz="2900" dirty="0" smtClean="0"/>
              <a:t>, až na </a:t>
            </a:r>
            <a:r>
              <a:rPr lang="cs-CZ" sz="2900" u="sng" dirty="0" smtClean="0"/>
              <a:t>Au</a:t>
            </a:r>
            <a:r>
              <a:rPr lang="cs-CZ" sz="2900" dirty="0" smtClean="0"/>
              <a:t> a </a:t>
            </a:r>
            <a:r>
              <a:rPr lang="cs-CZ" sz="2900" u="sng" dirty="0" err="1" smtClean="0"/>
              <a:t>Pt</a:t>
            </a:r>
            <a:r>
              <a:rPr lang="cs-CZ" sz="2900" dirty="0" smtClean="0"/>
              <a:t>.</a:t>
            </a:r>
          </a:p>
          <a:p>
            <a:endParaRPr lang="cs-CZ" sz="2900" dirty="0" smtClean="0"/>
          </a:p>
          <a:p>
            <a:pPr>
              <a:buFont typeface="Wingdings" pitchFamily="2" charset="2"/>
              <a:buChar char="Ø"/>
            </a:pPr>
            <a:r>
              <a:rPr lang="cs-CZ" b="1" dirty="0" smtClean="0"/>
              <a:t>Lučavka královská</a:t>
            </a:r>
            <a:r>
              <a:rPr lang="cs-CZ" dirty="0" smtClean="0"/>
              <a:t> – směs kyseliny dusičné a chlorovodíkové v poměru 1:3 – reaguje se zlatem a platinou.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3" name="Rectangle 3"/>
          <p:cNvSpPr>
            <a:spLocks noChangeArrowheads="1"/>
          </p:cNvSpPr>
          <p:nvPr/>
        </p:nvSpPr>
        <p:spPr bwMode="auto">
          <a:xfrm>
            <a:off x="1547664" y="2420888"/>
            <a:ext cx="4392488" cy="7078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HNO</a:t>
            </a:r>
            <a:r>
              <a:rPr kumimoji="0" lang="cs-CZ" sz="40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</a:t>
            </a:r>
            <a:r>
              <a:rPr lang="cs-CZ" sz="4000" dirty="0">
                <a:latin typeface="Calibri" pitchFamily="34" charset="0"/>
                <a:ea typeface="Calibri" pitchFamily="34" charset="0"/>
                <a:cs typeface="Times New Roman" pitchFamily="18" charset="0"/>
              </a:rPr>
              <a:t> </a:t>
            </a:r>
            <a:r>
              <a:rPr lang="cs-CZ" sz="4000" dirty="0" smtClean="0">
                <a:latin typeface="Calibri" pitchFamily="34" charset="0"/>
                <a:ea typeface="Calibri" pitchFamily="34" charset="0"/>
                <a:cs typeface="Times New Roman" pitchFamily="18" charset="0"/>
              </a:rPr>
              <a:t>	   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H</a:t>
            </a:r>
            <a:r>
              <a:rPr kumimoji="0" lang="cs-CZ" sz="40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+</a:t>
            </a:r>
            <a:r>
              <a:rPr kumimoji="0" lang="cs-CZ" sz="4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 + NO</a:t>
            </a:r>
            <a:r>
              <a:rPr kumimoji="0" lang="cs-CZ" sz="4000" b="0" i="0" u="none" strike="noStrike" cap="none" normalizeH="0" baseline="-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3</a:t>
            </a:r>
            <a:r>
              <a:rPr kumimoji="0" lang="cs-CZ" sz="4000" b="0" i="0" u="none" strike="noStrike" cap="none" normalizeH="0" baseline="3000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-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229600" cy="929258"/>
          </a:xfrm>
        </p:spPr>
        <p:txBody>
          <a:bodyPr/>
          <a:lstStyle/>
          <a:p>
            <a:r>
              <a:rPr lang="cs-CZ" dirty="0" smtClean="0"/>
              <a:t>Kyselina dusičná  HNO</a:t>
            </a:r>
            <a:r>
              <a:rPr lang="cs-CZ" baseline="-25000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3933056"/>
            <a:ext cx="8712968" cy="266429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b="1" dirty="0" smtClean="0"/>
              <a:t>Použití</a:t>
            </a:r>
            <a:r>
              <a:rPr lang="cs-CZ" dirty="0" smtClean="0"/>
              <a:t> </a:t>
            </a:r>
          </a:p>
          <a:p>
            <a:r>
              <a:rPr lang="cs-CZ" dirty="0" smtClean="0"/>
              <a:t>výroba léčiv, výbušnin (dynamit) a dusíkatých průmyslových hnojiv (ledek)</a:t>
            </a:r>
          </a:p>
          <a:p>
            <a:r>
              <a:rPr lang="cs-CZ" dirty="0" smtClean="0"/>
              <a:t>Lučavka královská 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79512" y="1052736"/>
            <a:ext cx="8640960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Ve vodě se štěpí na vodíkový kation a dusičnanový anion.</a:t>
            </a:r>
            <a:endParaRPr lang="cs-CZ" sz="2800" dirty="0"/>
          </a:p>
        </p:txBody>
      </p:sp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5121" name="AutoShape 1"/>
          <p:cNvSpPr>
            <a:spLocks noChangeShapeType="1"/>
          </p:cNvSpPr>
          <p:nvPr/>
        </p:nvSpPr>
        <p:spPr bwMode="auto">
          <a:xfrm>
            <a:off x="2987824" y="2780928"/>
            <a:ext cx="669925" cy="0"/>
          </a:xfrm>
          <a:prstGeom prst="straightConnector1">
            <a:avLst/>
          </a:prstGeom>
          <a:noFill/>
          <a:ln w="25400">
            <a:solidFill>
              <a:srgbClr val="000000"/>
            </a:solidFill>
            <a:round/>
            <a:headEnd/>
            <a:tailEnd type="triangle" w="lg" len="lg"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51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4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5" dur="5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4" presetClass="entr" presetSubtype="1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4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/>
      <p:bldP spid="5121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66936" y="44624"/>
            <a:ext cx="7581528" cy="929258"/>
          </a:xfrm>
        </p:spPr>
        <p:txBody>
          <a:bodyPr/>
          <a:lstStyle/>
          <a:p>
            <a:r>
              <a:rPr lang="cs-CZ" dirty="0" smtClean="0"/>
              <a:t>Metodický postup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08720"/>
            <a:ext cx="8712968" cy="4968552"/>
          </a:xfrm>
        </p:spPr>
        <p:txBody>
          <a:bodyPr/>
          <a:lstStyle/>
          <a:p>
            <a:r>
              <a:rPr lang="cs-CZ" sz="2800" dirty="0" smtClean="0"/>
              <a:t>Prezentace slouží k vymezení  kyslíkatých kyselin.</a:t>
            </a:r>
          </a:p>
          <a:p>
            <a:r>
              <a:rPr lang="cs-CZ" sz="2800" dirty="0" smtClean="0"/>
              <a:t>Na začátku zopakujeme již probranou látku.</a:t>
            </a:r>
          </a:p>
          <a:p>
            <a:r>
              <a:rPr lang="cs-CZ" sz="2800" dirty="0" smtClean="0"/>
              <a:t>Žáci se seznámí se dvěma významnými zástupci kyslíkatých kyselin.</a:t>
            </a:r>
          </a:p>
          <a:p>
            <a:r>
              <a:rPr lang="cs-CZ" sz="2800" dirty="0" smtClean="0"/>
              <a:t>Budou znát vzhled, vlastnosti a využití těchto kyselin.</a:t>
            </a:r>
          </a:p>
          <a:p>
            <a:r>
              <a:rPr lang="cs-CZ" sz="2800" dirty="0" smtClean="0"/>
              <a:t>Naučí se zapsat rovnice chování H</a:t>
            </a:r>
            <a:r>
              <a:rPr lang="cs-CZ" sz="2800" baseline="-25000" dirty="0" smtClean="0"/>
              <a:t>2</a:t>
            </a:r>
            <a:r>
              <a:rPr lang="cs-CZ" sz="2800" dirty="0" smtClean="0"/>
              <a:t>SO</a:t>
            </a:r>
            <a:r>
              <a:rPr lang="cs-CZ" sz="2800" baseline="-25000" dirty="0" smtClean="0"/>
              <a:t>4 </a:t>
            </a:r>
            <a:r>
              <a:rPr lang="cs-CZ" sz="2800" dirty="0" smtClean="0"/>
              <a:t>a HNO</a:t>
            </a:r>
            <a:r>
              <a:rPr lang="cs-CZ" sz="2800" baseline="-25000" dirty="0" smtClean="0"/>
              <a:t>3</a:t>
            </a:r>
            <a:r>
              <a:rPr lang="cs-CZ" sz="2800" dirty="0" smtClean="0"/>
              <a:t> ve vodě.</a:t>
            </a:r>
          </a:p>
          <a:p>
            <a:r>
              <a:rPr lang="cs-CZ" sz="2800" dirty="0" smtClean="0"/>
              <a:t>Vysvětlíme správný postup, při ředění kyselin.</a:t>
            </a:r>
          </a:p>
          <a:p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6237312"/>
            <a:ext cx="432682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US" sz="2400" dirty="0" err="1"/>
              <a:t>Ilustrace</a:t>
            </a:r>
            <a:r>
              <a:rPr lang="cs-CZ" sz="2400" dirty="0"/>
              <a:t>:</a:t>
            </a:r>
            <a:r>
              <a:rPr lang="en-US" sz="2400" dirty="0"/>
              <a:t> </a:t>
            </a:r>
            <a:r>
              <a:rPr lang="en-US" sz="2400" dirty="0" err="1"/>
              <a:t>fotogalerie</a:t>
            </a:r>
            <a:r>
              <a:rPr lang="en-US" sz="2400" dirty="0"/>
              <a:t> </a:t>
            </a:r>
            <a:r>
              <a:rPr lang="en-US" sz="2400" dirty="0" err="1"/>
              <a:t>autora</a:t>
            </a:r>
            <a:endParaRPr lang="en-US" sz="2400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alent">
  <a:themeElements>
    <a:clrScheme name="Vlastní 46">
      <a:dk1>
        <a:sysClr val="windowText" lastClr="000000"/>
      </a:dk1>
      <a:lt1>
        <a:srgbClr val="000000"/>
      </a:lt1>
      <a:dk2>
        <a:srgbClr val="E0E0E0"/>
      </a:dk2>
      <a:lt2>
        <a:srgbClr val="D2D2D2"/>
      </a:lt2>
      <a:accent1>
        <a:srgbClr val="FF388C"/>
      </a:accent1>
      <a:accent2>
        <a:srgbClr val="E40059"/>
      </a:accent2>
      <a:accent3>
        <a:srgbClr val="9C007F"/>
      </a:accent3>
      <a:accent4>
        <a:srgbClr val="68007F"/>
      </a:accent4>
      <a:accent5>
        <a:srgbClr val="005BD3"/>
      </a:accent5>
      <a:accent6>
        <a:srgbClr val="00349E"/>
      </a:accent6>
      <a:hlink>
        <a:srgbClr val="17BBFD"/>
      </a:hlink>
      <a:folHlink>
        <a:srgbClr val="FF79C2"/>
      </a:folHlink>
    </a:clrScheme>
    <a:fontScheme name="Talent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Talent">
      <a:fillStyleLst>
        <a:solidFill>
          <a:schemeClr val="phClr"/>
        </a:solidFill>
        <a:gradFill rotWithShape="1">
          <a:gsLst>
            <a:gs pos="0">
              <a:schemeClr val="phClr">
                <a:tint val="10000"/>
                <a:satMod val="300000"/>
              </a:schemeClr>
            </a:gs>
            <a:gs pos="34000">
              <a:schemeClr val="phClr">
                <a:tint val="13500"/>
                <a:satMod val="250000"/>
              </a:schemeClr>
            </a:gs>
            <a:gs pos="100000">
              <a:schemeClr val="phClr">
                <a:tint val="60000"/>
                <a:satMod val="200000"/>
              </a:schemeClr>
            </a:gs>
          </a:gsLst>
          <a:path path="circle">
            <a:fillToRect l="50000" t="155000" r="50000" b="-55000"/>
          </a:path>
        </a:gradFill>
        <a:gradFill rotWithShape="1">
          <a:gsLst>
            <a:gs pos="0">
              <a:schemeClr val="phClr">
                <a:tint val="60000"/>
                <a:satMod val="160000"/>
              </a:schemeClr>
            </a:gs>
            <a:gs pos="46000">
              <a:schemeClr val="phClr">
                <a:tint val="86000"/>
                <a:satMod val="160000"/>
              </a:schemeClr>
            </a:gs>
            <a:gs pos="100000">
              <a:schemeClr val="phClr">
                <a:shade val="40000"/>
                <a:satMod val="160000"/>
              </a:schemeClr>
            </a:gs>
          </a:gsLst>
          <a:path path="circle">
            <a:fillToRect l="50000" t="155000" r="50000" b="-55000"/>
          </a:path>
        </a:gradFill>
      </a:fillStyleLst>
      <a:lnStyleLst>
        <a:ln w="9525" cap="flat" cmpd="sng" algn="ctr">
          <a:solidFill>
            <a:schemeClr val="phClr">
              <a:satMod val="12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147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50800" dist="38100" dir="14700000" algn="t" rotWithShape="0">
              <a:srgbClr val="000000">
                <a:alpha val="6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3600000"/>
            </a:lightRig>
          </a:scene3d>
          <a:sp3d prstMaterial="plastic">
            <a:bevelT w="127000" h="38200" prst="relaxedInset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8000"/>
                <a:satMod val="230000"/>
              </a:schemeClr>
            </a:gs>
            <a:gs pos="60000">
              <a:schemeClr val="phClr">
                <a:shade val="92000"/>
                <a:satMod val="230000"/>
              </a:schemeClr>
            </a:gs>
            <a:gs pos="100000">
              <a:schemeClr val="phClr">
                <a:tint val="85000"/>
                <a:satMod val="40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1200"/>
                <a:satMod val="150000"/>
              </a:schemeClr>
              <a:schemeClr val="phClr">
                <a:tint val="90000"/>
                <a:satMod val="150000"/>
              </a:schemeClr>
            </a:duotone>
          </a:blip>
          <a:tile tx="0" ty="0" sx="70000" sy="7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236</TotalTime>
  <Words>216</Words>
  <Application>Microsoft Office PowerPoint</Application>
  <PresentationFormat>Předvádění na obrazovce (4:3)</PresentationFormat>
  <Paragraphs>54</Paragraphs>
  <Slides>8</Slides>
  <Notes>0</Notes>
  <HiddenSlides>1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Talent</vt:lpstr>
      <vt:lpstr>Prezentace aplikace PowerPoint</vt:lpstr>
      <vt:lpstr>Kyseliny</vt:lpstr>
      <vt:lpstr>Kyselina sírová  H2SO4</vt:lpstr>
      <vt:lpstr>Kyselina sírová  H2SO4</vt:lpstr>
      <vt:lpstr>Ředění kyselin</vt:lpstr>
      <vt:lpstr>Kyselina dusičná  HNO3</vt:lpstr>
      <vt:lpstr>Kyselina dusičná  HNO3</vt:lpstr>
      <vt:lpstr>Metodický postup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pH</dc:title>
  <dc:creator>Terča</dc:creator>
  <cp:lastModifiedBy>Terezka</cp:lastModifiedBy>
  <cp:revision>36</cp:revision>
  <dcterms:created xsi:type="dcterms:W3CDTF">2011-11-26T09:33:17Z</dcterms:created>
  <dcterms:modified xsi:type="dcterms:W3CDTF">2012-01-02T18:37:25Z</dcterms:modified>
</cp:coreProperties>
</file>