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4" r:id="rId8"/>
    <p:sldId id="259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AF3EC-D0FD-4EDA-B68E-2E013CBB4032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16543-7C89-4C9D-956D-27B696E2097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AF3EC-D0FD-4EDA-B68E-2E013CBB4032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16543-7C89-4C9D-956D-27B696E2097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AF3EC-D0FD-4EDA-B68E-2E013CBB4032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16543-7C89-4C9D-956D-27B696E209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AF3EC-D0FD-4EDA-B68E-2E013CBB4032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16543-7C89-4C9D-956D-27B696E2097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AF3EC-D0FD-4EDA-B68E-2E013CBB4032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16543-7C89-4C9D-956D-27B696E2097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AF3EC-D0FD-4EDA-B68E-2E013CBB4032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16543-7C89-4C9D-956D-27B696E209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AF3EC-D0FD-4EDA-B68E-2E013CBB4032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16543-7C89-4C9D-956D-27B696E209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AF3EC-D0FD-4EDA-B68E-2E013CBB4032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16543-7C89-4C9D-956D-27B696E209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AF3EC-D0FD-4EDA-B68E-2E013CBB4032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16543-7C89-4C9D-956D-27B696E2097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AF3EC-D0FD-4EDA-B68E-2E013CBB4032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16543-7C89-4C9D-956D-27B696E209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AF3EC-D0FD-4EDA-B68E-2E013CBB4032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16543-7C89-4C9D-956D-27B696E209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F6AF3EC-D0FD-4EDA-B68E-2E013CBB4032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A616543-7C89-4C9D-956D-27B696E2097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419872" y="1907882"/>
            <a:ext cx="173477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dirty="0" smtClean="0"/>
              <a:t>Měření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2924944"/>
            <a:ext cx="6768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Autor: Mgr. Iveta Váňová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1187624" y="3933055"/>
            <a:ext cx="640871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VY_32_INOVACE_44_Měření</a:t>
            </a:r>
            <a:endParaRPr lang="cs-CZ" sz="3600" dirty="0"/>
          </a:p>
        </p:txBody>
      </p:sp>
      <p:sp>
        <p:nvSpPr>
          <p:cNvPr id="8" name="Obdélník 7"/>
          <p:cNvSpPr/>
          <p:nvPr/>
        </p:nvSpPr>
        <p:spPr>
          <a:xfrm>
            <a:off x="8562" y="5956187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Vytvořeno v rámci projektu „EU peníze školám“.</a:t>
            </a:r>
          </a:p>
          <a:p>
            <a:r>
              <a:rPr lang="cs-CZ" sz="1600" dirty="0" smtClean="0"/>
              <a:t>OP VK oblast podpory 1.4 s názvem Zlepšení podmínek pro vzdělávání na základních školách.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2" y="-30654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3131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816" y="183314"/>
            <a:ext cx="4464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0000FF"/>
                </a:solidFill>
              </a:rPr>
              <a:t>Měření</a:t>
            </a:r>
            <a:endParaRPr lang="cs-CZ" sz="6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0000FF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1556792"/>
            <a:ext cx="878497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endParaRPr lang="cs-CZ" dirty="0" smtClean="0"/>
          </a:p>
          <a:p>
            <a:pPr marL="342900" indent="-342900">
              <a:buAutoNum type="arabicParenR"/>
            </a:pPr>
            <a:r>
              <a:rPr lang="cs-CZ" b="1" dirty="0" smtClean="0">
                <a:ln w="10541" cmpd="sng">
                  <a:solidFill>
                    <a:srgbClr val="0000FF"/>
                  </a:solidFill>
                  <a:prstDash val="solid"/>
                </a:ln>
                <a:solidFill>
                  <a:srgbClr val="0000FF"/>
                </a:solidFill>
              </a:rPr>
              <a:t>Měření délky </a:t>
            </a:r>
          </a:p>
          <a:p>
            <a:pPr marL="342900" indent="-342900">
              <a:buAutoNum type="arabicParenR"/>
            </a:pP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smtClean="0">
                <a:solidFill>
                  <a:srgbClr val="0000FF"/>
                </a:solidFill>
              </a:rPr>
              <a:t>měřidlo </a:t>
            </a:r>
            <a:r>
              <a:rPr lang="cs-CZ" dirty="0" smtClean="0"/>
              <a:t>: metr ( krejčovský , tesařský , skládací , kovový , tyčový  , plastový )   </a:t>
            </a:r>
          </a:p>
          <a:p>
            <a:r>
              <a:rPr lang="cs-CZ" dirty="0" smtClean="0"/>
              <a:t>       </a:t>
            </a:r>
            <a:r>
              <a:rPr lang="cs-CZ" dirty="0" smtClean="0">
                <a:solidFill>
                  <a:srgbClr val="0000FF"/>
                </a:solidFill>
              </a:rPr>
              <a:t>jednotka :</a:t>
            </a:r>
            <a:r>
              <a:rPr lang="cs-CZ" dirty="0" smtClean="0"/>
              <a:t> 1 m (1 metr)  </a:t>
            </a:r>
          </a:p>
          <a:p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smtClean="0">
                <a:solidFill>
                  <a:srgbClr val="0000FF"/>
                </a:solidFill>
              </a:rPr>
              <a:t> další jednotky : </a:t>
            </a:r>
            <a:r>
              <a:rPr lang="cs-CZ" dirty="0" smtClean="0"/>
              <a:t>1 mm , 1 cm , 1 dm , 1 km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935" y="3641597"/>
            <a:ext cx="2734754" cy="1983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21088"/>
            <a:ext cx="3788058" cy="1804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95459">
            <a:off x="6665673" y="1052736"/>
            <a:ext cx="2370823" cy="12990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5859" y="1077257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Žáci , </a:t>
            </a:r>
            <a:r>
              <a:rPr lang="cs-CZ" dirty="0" smtClean="0"/>
              <a:t>čím a co </a:t>
            </a:r>
            <a:r>
              <a:rPr lang="cs-CZ" dirty="0"/>
              <a:t>si myslíte , že můžete měřit?</a:t>
            </a:r>
          </a:p>
          <a:p>
            <a:r>
              <a:rPr lang="cs-CZ" dirty="0"/>
              <a:t>Můžeme měřit: délku , hmotnost , objem , teplotu a čas.</a:t>
            </a:r>
          </a:p>
        </p:txBody>
      </p:sp>
    </p:spTree>
    <p:extLst>
      <p:ext uri="{BB962C8B-B14F-4D97-AF65-F5344CB8AC3E}">
        <p14:creationId xmlns:p14="http://schemas.microsoft.com/office/powerpoint/2010/main" val="2289240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39742" y="1052736"/>
            <a:ext cx="71287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0541" cmpd="sng">
                  <a:solidFill>
                    <a:srgbClr val="0000FF"/>
                  </a:solidFill>
                  <a:prstDash val="solid"/>
                </a:ln>
                <a:solidFill>
                  <a:srgbClr val="0000FF"/>
                </a:solidFill>
              </a:rPr>
              <a:t>2) Měření hmotnosti </a:t>
            </a:r>
          </a:p>
          <a:p>
            <a:endParaRPr lang="cs-CZ" dirty="0"/>
          </a:p>
          <a:p>
            <a:r>
              <a:rPr lang="cs-CZ" dirty="0">
                <a:solidFill>
                  <a:srgbClr val="0000FF"/>
                </a:solidFill>
              </a:rPr>
              <a:t>m</a:t>
            </a:r>
            <a:r>
              <a:rPr lang="cs-CZ" dirty="0" smtClean="0">
                <a:solidFill>
                  <a:srgbClr val="0000FF"/>
                </a:solidFill>
              </a:rPr>
              <a:t>ěřidlo :</a:t>
            </a:r>
            <a:r>
              <a:rPr lang="cs-CZ" dirty="0" smtClean="0"/>
              <a:t> váhy ( </a:t>
            </a:r>
            <a:r>
              <a:rPr lang="cs-CZ" dirty="0" err="1" smtClean="0"/>
              <a:t>dvoumiskové</a:t>
            </a:r>
            <a:r>
              <a:rPr lang="cs-CZ" dirty="0" smtClean="0"/>
              <a:t> , osobní , kuchyňské , digitální )</a:t>
            </a:r>
          </a:p>
          <a:p>
            <a:r>
              <a:rPr lang="cs-CZ" dirty="0">
                <a:solidFill>
                  <a:srgbClr val="0000FF"/>
                </a:solidFill>
              </a:rPr>
              <a:t>j</a:t>
            </a:r>
            <a:r>
              <a:rPr lang="cs-CZ" dirty="0" smtClean="0">
                <a:solidFill>
                  <a:srgbClr val="0000FF"/>
                </a:solidFill>
              </a:rPr>
              <a:t>ednotky: </a:t>
            </a:r>
            <a:r>
              <a:rPr lang="cs-CZ" dirty="0" smtClean="0"/>
              <a:t>1 g ( 1 gram) , 1 kg ( 1 kilogram) , 1 t ( 1 tuna) </a:t>
            </a:r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293096"/>
            <a:ext cx="4230638" cy="2250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276872"/>
            <a:ext cx="180975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30648"/>
            <a:ext cx="3376732" cy="3324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0032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7704" y="332656"/>
            <a:ext cx="52565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n w="10541" cmpd="sng">
                  <a:solidFill>
                    <a:srgbClr val="0000FF"/>
                  </a:solidFill>
                  <a:prstDash val="solid"/>
                </a:ln>
                <a:solidFill>
                  <a:srgbClr val="0000FF"/>
                </a:solidFill>
              </a:rPr>
              <a:t>3) Měření objemu </a:t>
            </a:r>
            <a:endParaRPr lang="cs-CZ" sz="2000" b="1" dirty="0">
              <a:ln w="10541" cmpd="sng">
                <a:solidFill>
                  <a:srgbClr val="0000FF"/>
                </a:solidFill>
                <a:prstDash val="solid"/>
              </a:ln>
              <a:solidFill>
                <a:srgbClr val="0000FF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1340768"/>
            <a:ext cx="71287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00FF"/>
                </a:solidFill>
              </a:rPr>
              <a:t>m</a:t>
            </a:r>
            <a:r>
              <a:rPr lang="cs-CZ" dirty="0" smtClean="0">
                <a:solidFill>
                  <a:srgbClr val="0000FF"/>
                </a:solidFill>
              </a:rPr>
              <a:t>ěřidlo: </a:t>
            </a:r>
            <a:r>
              <a:rPr lang="cs-CZ" dirty="0" smtClean="0"/>
              <a:t>odměrný válec , odměrné nádoby </a:t>
            </a:r>
          </a:p>
          <a:p>
            <a:r>
              <a:rPr lang="cs-CZ" dirty="0">
                <a:solidFill>
                  <a:srgbClr val="0000FF"/>
                </a:solidFill>
              </a:rPr>
              <a:t>j</a:t>
            </a:r>
            <a:r>
              <a:rPr lang="cs-CZ" dirty="0" smtClean="0">
                <a:solidFill>
                  <a:srgbClr val="0000FF"/>
                </a:solidFill>
              </a:rPr>
              <a:t>ednotka: </a:t>
            </a:r>
            <a:r>
              <a:rPr lang="cs-CZ" dirty="0" smtClean="0"/>
              <a:t>1l ( 1 litr) </a:t>
            </a:r>
          </a:p>
          <a:p>
            <a:r>
              <a:rPr lang="cs-CZ" dirty="0">
                <a:solidFill>
                  <a:srgbClr val="0000FF"/>
                </a:solidFill>
              </a:rPr>
              <a:t>d</a:t>
            </a:r>
            <a:r>
              <a:rPr lang="cs-CZ" dirty="0" smtClean="0">
                <a:solidFill>
                  <a:srgbClr val="0000FF"/>
                </a:solidFill>
              </a:rPr>
              <a:t>alší jednotky: </a:t>
            </a:r>
            <a:r>
              <a:rPr lang="cs-CZ" dirty="0" smtClean="0"/>
              <a:t>1mm ( 1 mililitr) , 1hl ( hektolitr)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429000"/>
            <a:ext cx="3714750" cy="297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134" y="2737236"/>
            <a:ext cx="2952750" cy="3648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8231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04664"/>
            <a:ext cx="61206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7030A0"/>
                </a:solidFill>
              </a:rPr>
              <a:t>Objem kapalných látek </a:t>
            </a:r>
            <a:r>
              <a:rPr lang="cs-CZ" dirty="0" smtClean="0"/>
              <a:t>měříme tak, že kapalinu nalijeme do odměrného válce, která je označena jednotkami objemu.</a:t>
            </a:r>
          </a:p>
          <a:p>
            <a:endParaRPr lang="cs-CZ" dirty="0"/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7030A0"/>
                </a:solidFill>
              </a:rPr>
              <a:t>Objem pevných látek </a:t>
            </a:r>
            <a:r>
              <a:rPr lang="cs-CZ" dirty="0" smtClean="0"/>
              <a:t>můžeme změřit tak, že nejprve zjistíme objem ve válci, potom pevnou látku ponoříme do kapaliny a znovu zjistíme objem ve válci.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561" y="3429000"/>
            <a:ext cx="4051176" cy="2712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396564"/>
            <a:ext cx="4051176" cy="2712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5521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23728" y="332656"/>
            <a:ext cx="540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cap="all" dirty="0" smtClean="0">
                <a:ln w="9000" cmpd="sng">
                  <a:solidFill>
                    <a:srgbClr val="0000FF"/>
                  </a:solidFill>
                  <a:prstDash val="solid"/>
                </a:ln>
                <a:solidFill>
                  <a:srgbClr val="0000FF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4)</a:t>
            </a:r>
            <a:r>
              <a:rPr lang="cs-CZ" sz="2000" b="1" cap="all" dirty="0" smtClean="0">
                <a:ln w="9000" cmpd="sng">
                  <a:solidFill>
                    <a:srgbClr val="0000FF"/>
                  </a:solidFill>
                  <a:prstDash val="solid"/>
                </a:ln>
                <a:solidFill>
                  <a:srgbClr val="0000FF"/>
                </a:solidFill>
                <a:effectLst>
                  <a:reflection blurRad="12700" stA="28000" endPos="45000" dist="1000" dir="5400000" sy="-100000" algn="bl" rotWithShape="0"/>
                </a:effectLst>
                <a:latin typeface="Arial Black" pitchFamily="34" charset="0"/>
              </a:rPr>
              <a:t> </a:t>
            </a:r>
            <a:r>
              <a:rPr lang="cs-CZ" sz="2000" b="1" dirty="0" smtClean="0">
                <a:ln w="10541" cmpd="sng">
                  <a:solidFill>
                    <a:srgbClr val="0000FF"/>
                  </a:solidFill>
                  <a:prstDash val="solid"/>
                </a:ln>
                <a:solidFill>
                  <a:srgbClr val="0000FF"/>
                </a:solidFill>
                <a:cs typeface="Arabic Typesetting" pitchFamily="66" charset="-78"/>
              </a:rPr>
              <a:t>Měření času</a:t>
            </a:r>
            <a:endParaRPr lang="cs-CZ" sz="2000" b="1" cap="all" dirty="0">
              <a:ln w="10541" cmpd="sng">
                <a:solidFill>
                  <a:srgbClr val="0000FF"/>
                </a:solidFill>
                <a:prstDash val="solid"/>
              </a:ln>
              <a:solidFill>
                <a:srgbClr val="0000FF"/>
              </a:solidFill>
              <a:effectLst>
                <a:reflection blurRad="12700" stA="28000" endPos="45000" dist="1000" dir="5400000" sy="-100000" algn="bl" rotWithShape="0"/>
              </a:effectLst>
              <a:cs typeface="Arabic Typesetting" pitchFamily="66" charset="-7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980728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 čemu se používají hodiny ?              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2224" y="1311784"/>
            <a:ext cx="7918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00FF"/>
                </a:solidFill>
              </a:rPr>
              <a:t>m</a:t>
            </a:r>
            <a:r>
              <a:rPr lang="cs-CZ" dirty="0" smtClean="0">
                <a:solidFill>
                  <a:srgbClr val="0000FF"/>
                </a:solidFill>
              </a:rPr>
              <a:t>ěřidlo:  </a:t>
            </a:r>
            <a:r>
              <a:rPr lang="cs-CZ" dirty="0" smtClean="0"/>
              <a:t>hodiny ( přesýpací , digitální , budík , stopky ,věžní, náramkové)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</a:t>
            </a:r>
          </a:p>
          <a:p>
            <a:r>
              <a:rPr lang="cs-CZ" dirty="0" smtClean="0"/>
              <a:t>          </a:t>
            </a:r>
          </a:p>
          <a:p>
            <a:r>
              <a:rPr lang="cs-CZ" dirty="0" smtClean="0"/>
              <a:t>                                  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373801"/>
            <a:ext cx="2011399" cy="3254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0408" y="3119177"/>
            <a:ext cx="3721596" cy="3721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908" y="2853159"/>
            <a:ext cx="1749820" cy="37496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5496" y="2024611"/>
            <a:ext cx="1221841" cy="1527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42223" y="1949461"/>
            <a:ext cx="66196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00FF"/>
                </a:solidFill>
              </a:rPr>
              <a:t>j</a:t>
            </a:r>
            <a:r>
              <a:rPr lang="cs-CZ" dirty="0" smtClean="0">
                <a:solidFill>
                  <a:srgbClr val="0000FF"/>
                </a:solidFill>
              </a:rPr>
              <a:t>ednotky: </a:t>
            </a:r>
            <a:r>
              <a:rPr lang="cs-CZ" dirty="0" smtClean="0"/>
              <a:t>1h( 1 hodina) , 1m( 1 minuta) , 1 s (1 sekunda) </a:t>
            </a:r>
            <a:endParaRPr lang="cs-CZ" dirty="0"/>
          </a:p>
        </p:txBody>
      </p:sp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447360"/>
            <a:ext cx="1921198" cy="1343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5515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43808" y="285769"/>
            <a:ext cx="4536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n w="10541" cmpd="sng">
                  <a:solidFill>
                    <a:srgbClr val="0000FF"/>
                  </a:solidFill>
                  <a:prstDash val="solid"/>
                </a:ln>
                <a:solidFill>
                  <a:srgbClr val="0000FF"/>
                </a:solidFill>
              </a:rPr>
              <a:t>Měření teploty</a:t>
            </a:r>
            <a:endParaRPr lang="cs-CZ" sz="2000" b="1" dirty="0">
              <a:ln w="10541" cmpd="sng">
                <a:solidFill>
                  <a:srgbClr val="0000FF"/>
                </a:solidFill>
                <a:prstDash val="solid"/>
              </a:ln>
              <a:solidFill>
                <a:srgbClr val="0000FF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133" y="3846562"/>
            <a:ext cx="2713484" cy="27134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1130" y="4245642"/>
            <a:ext cx="3671288" cy="2349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2414" y="1556792"/>
            <a:ext cx="3295796" cy="2522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1560" y="1052736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00FF"/>
                </a:solidFill>
              </a:rPr>
              <a:t>m</a:t>
            </a:r>
            <a:r>
              <a:rPr lang="cs-CZ" dirty="0" smtClean="0">
                <a:solidFill>
                  <a:srgbClr val="0000FF"/>
                </a:solidFill>
              </a:rPr>
              <a:t>ěřidlo: </a:t>
            </a:r>
            <a:r>
              <a:rPr lang="cs-CZ" dirty="0" smtClean="0"/>
              <a:t>teploměr ( venkovní , pokojový , lékařský rtuťový , lékařský digitální , teploměr na zavařování ) </a:t>
            </a:r>
            <a:endParaRPr lang="cs-CZ" dirty="0"/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390" y="3284984"/>
            <a:ext cx="3693624" cy="2285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13164" y="1988840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00FF"/>
                </a:solidFill>
              </a:rPr>
              <a:t>j</a:t>
            </a:r>
            <a:r>
              <a:rPr lang="cs-CZ" dirty="0" smtClean="0">
                <a:solidFill>
                  <a:srgbClr val="0000FF"/>
                </a:solidFill>
              </a:rPr>
              <a:t>ednotka:</a:t>
            </a:r>
            <a:r>
              <a:rPr lang="cs-CZ" dirty="0" smtClean="0"/>
              <a:t> 1°C ( 1 stupeň Celsia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0898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79712" y="332656"/>
            <a:ext cx="5976664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cap="all" dirty="0" smtClean="0">
                <a:ln w="9000" cmpd="sng">
                  <a:solidFill>
                    <a:srgbClr val="0000FF"/>
                  </a:solidFill>
                  <a:prstDash val="solid"/>
                </a:ln>
                <a:solidFill>
                  <a:srgbClr val="0000FF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Odkazy textů a obrázků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21244" y="1044306"/>
            <a:ext cx="54006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http://www.fili.cz/?catID=69&amp;prodID=1976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619640" y="2028520"/>
            <a:ext cx="8351885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http://www.brufus.cz/metry-meridla-a-teplomery-metry-skladaci-katskup97767.php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615123" y="2669608"/>
            <a:ext cx="756084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http://www.p-eldorado.cz/image.php?path=product/kuch_vahy/FAGOR/BC200.jpg</a:t>
            </a:r>
            <a:endParaRPr lang="cs-CZ" sz="1400" dirty="0"/>
          </a:p>
        </p:txBody>
      </p:sp>
      <p:sp>
        <p:nvSpPr>
          <p:cNvPr id="10" name="Obdélník 9"/>
          <p:cNvSpPr/>
          <p:nvPr/>
        </p:nvSpPr>
        <p:spPr>
          <a:xfrm>
            <a:off x="621244" y="1377641"/>
            <a:ext cx="777686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http://www.remeslnyobchod-e-shop.cz/www-remeslny-obchod-e-shop-cz/eshop/0/0/5/101-Metr-sv-ASSIST-2016-2m</a:t>
            </a:r>
            <a:endParaRPr lang="cs-CZ" sz="1400" dirty="0"/>
          </a:p>
        </p:txBody>
      </p:sp>
      <p:sp>
        <p:nvSpPr>
          <p:cNvPr id="11" name="Obdélník 10"/>
          <p:cNvSpPr/>
          <p:nvPr/>
        </p:nvSpPr>
        <p:spPr>
          <a:xfrm>
            <a:off x="646814" y="3645024"/>
            <a:ext cx="610554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http://www.boxelderchemicalsupply.com/index.php?act=viewProd&amp;productId=29</a:t>
            </a: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625227" y="4699188"/>
            <a:ext cx="655272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http://www.oleje-maziva.net/index.php?main_page=popup_image&amp;pID=1730</a:t>
            </a:r>
            <a:endParaRPr lang="cs-CZ" sz="1400" dirty="0"/>
          </a:p>
        </p:txBody>
      </p:sp>
      <p:sp>
        <p:nvSpPr>
          <p:cNvPr id="13" name="Obdélník 12"/>
          <p:cNvSpPr/>
          <p:nvPr/>
        </p:nvSpPr>
        <p:spPr>
          <a:xfrm>
            <a:off x="619640" y="3037920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http://www.objem.websnadno.cz/Mereni-objemu-pevnych-latek.html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25227" y="4233062"/>
            <a:ext cx="671922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http://www.panske-damske-hodinky.cz/hello-kitty-hk9004-360-70230.htm</a:t>
            </a:r>
            <a:endParaRPr lang="cs-CZ" sz="1400" dirty="0"/>
          </a:p>
        </p:txBody>
      </p:sp>
      <p:sp>
        <p:nvSpPr>
          <p:cNvPr id="15" name="Obdélník 14"/>
          <p:cNvSpPr/>
          <p:nvPr/>
        </p:nvSpPr>
        <p:spPr>
          <a:xfrm>
            <a:off x="632123" y="5183614"/>
            <a:ext cx="61926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http://www.krasneveci.cz/detske-budiky/1528-detsky-budik-b04zab2-8591731046136.html</a:t>
            </a: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661436" y="5907925"/>
            <a:ext cx="609092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http://cs.wikipedia.org/wiki/Soubor:Wooden_hourglass_2.jpg</a:t>
            </a:r>
            <a:endParaRPr lang="cs-CZ" sz="1400" dirty="0"/>
          </a:p>
        </p:txBody>
      </p:sp>
      <p:sp>
        <p:nvSpPr>
          <p:cNvPr id="17" name="Obdélník 16"/>
          <p:cNvSpPr/>
          <p:nvPr/>
        </p:nvSpPr>
        <p:spPr>
          <a:xfrm>
            <a:off x="651804" y="6243412"/>
            <a:ext cx="64807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http://www.hodinky.inshop.cz/nastenne-hodiny/digitalni-hodiny/digitalni-hodiny-vsb2503-2-svitici.html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18483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548680"/>
            <a:ext cx="777686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http://www.eshop-pro-dum.cz/-meteostanice--teplomery-/6701-pokojovy-teplomer-3050c.html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323528" y="1129780"/>
            <a:ext cx="57423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http://zbozi-krupi.cz/zavarovani-a-nakladani/teplomer-na-zavarovani-440-mm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343744" y="1916832"/>
            <a:ext cx="58326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http://www.bucovice711.cz/wwwfyzika/vyuka/e-learning/teplotavyklad.htm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323528" y="2582615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http://cs.wikipedia.org/wiki/Soubor:Clinical_thermometer_38.7.JPG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322218" y="3284984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http://www.objem.websnadno.cz/Mereni-objemu-pevnych-latek.html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323528" y="4077071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http://cs.wikipedia.org/wiki/Soubor:Stoppuhr.jpg</a:t>
            </a:r>
            <a:endParaRPr lang="cs-CZ" sz="1400" dirty="0"/>
          </a:p>
        </p:txBody>
      </p:sp>
      <p:sp>
        <p:nvSpPr>
          <p:cNvPr id="10" name="Obdélník 9"/>
          <p:cNvSpPr/>
          <p:nvPr/>
        </p:nvSpPr>
        <p:spPr>
          <a:xfrm>
            <a:off x="323528" y="4558547"/>
            <a:ext cx="4572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http://www.online-hodinky.sk/nastenne-hodiny/radiem-rizene-hodiny/digitalni-hodiny-dws8009.html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916572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31640" y="836712"/>
            <a:ext cx="6624736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400" dirty="0"/>
              <a:t>V</a:t>
            </a:r>
            <a:r>
              <a:rPr lang="cs-CZ" sz="2400" dirty="0" smtClean="0"/>
              <a:t>ytvořeno jako DUM do předmětu prvouka na ZŠ a MŠ 17.listopadu 1325, Mladá Boleslav pro třetí ročník základní školy.</a:t>
            </a:r>
          </a:p>
          <a:p>
            <a:endParaRPr lang="cs-CZ" sz="24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/>
              <a:t>Materiál slouží k doplnění učiva o měření.</a:t>
            </a:r>
          </a:p>
          <a:p>
            <a:endParaRPr lang="cs-CZ" sz="24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/>
              <a:t>Materiál doporučuji prezentovat pomocí interaktivní tabule.</a:t>
            </a:r>
          </a:p>
          <a:p>
            <a:endParaRPr lang="cs-CZ" sz="24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/>
              <a:t>Materiál byl vytvořen a pilotován ve I. pololetí školního roku 2011/2012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09799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531</TotalTime>
  <Words>408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Věra Martincová</cp:lastModifiedBy>
  <cp:revision>20</cp:revision>
  <dcterms:created xsi:type="dcterms:W3CDTF">2011-12-28T11:02:16Z</dcterms:created>
  <dcterms:modified xsi:type="dcterms:W3CDTF">2012-01-03T09:49:30Z</dcterms:modified>
</cp:coreProperties>
</file>