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6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7.xml" ContentType="application/vnd.openxmlformats-officedocument.theme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theme/theme8.xml" ContentType="application/vnd.openxmlformats-officedocument.theme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theme/theme9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  <p:sldMasterId id="2147483696" r:id="rId4"/>
    <p:sldMasterId id="2147483708" r:id="rId5"/>
    <p:sldMasterId id="2147483720" r:id="rId6"/>
    <p:sldMasterId id="2147483732" r:id="rId7"/>
    <p:sldMasterId id="2147483744" r:id="rId8"/>
    <p:sldMasterId id="2147483756" r:id="rId9"/>
  </p:sldMasterIdLst>
  <p:sldIdLst>
    <p:sldId id="258" r:id="rId10"/>
    <p:sldId id="259" r:id="rId11"/>
    <p:sldId id="261" r:id="rId12"/>
    <p:sldId id="260" r:id="rId13"/>
    <p:sldId id="262" r:id="rId14"/>
    <p:sldId id="263" r:id="rId15"/>
    <p:sldId id="264" r:id="rId16"/>
    <p:sldId id="265" r:id="rId17"/>
    <p:sldId id="266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8.xml"/><Relationship Id="rId13" Type="http://schemas.openxmlformats.org/officeDocument/2006/relationships/slide" Target="slides/slide4.xml"/><Relationship Id="rId18" Type="http://schemas.openxmlformats.org/officeDocument/2006/relationships/slide" Target="slides/slide9.xml"/><Relationship Id="rId3" Type="http://schemas.openxmlformats.org/officeDocument/2006/relationships/slideMaster" Target="slideMasters/slideMaster3.xml"/><Relationship Id="rId21" Type="http://schemas.openxmlformats.org/officeDocument/2006/relationships/theme" Target="theme/theme1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3.xml"/><Relationship Id="rId17" Type="http://schemas.openxmlformats.org/officeDocument/2006/relationships/slide" Target="slides/slide8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7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2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6.xml"/><Relationship Id="rId10" Type="http://schemas.openxmlformats.org/officeDocument/2006/relationships/slide" Target="slides/slide1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4" Type="http://schemas.openxmlformats.org/officeDocument/2006/relationships/slide" Target="slides/slide5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A556A-9853-483A-9E09-20574C4760A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27.1.2012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1C889-6E93-48B6-99F6-16FFC78983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756069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A556A-9853-483A-9E09-20574C4760A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27.1.2012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1C889-6E93-48B6-99F6-16FFC78983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076627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A556A-9853-483A-9E09-20574C4760A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27.1.2012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1C889-6E93-48B6-99F6-16FFC78983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473138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A556A-9853-483A-9E09-20574C4760A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27.1.2012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1C889-6E93-48B6-99F6-16FFC78983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352583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A556A-9853-483A-9E09-20574C4760A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27.1.2012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1C889-6E93-48B6-99F6-16FFC78983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26819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A556A-9853-483A-9E09-20574C4760A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27.1.2012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1C889-6E93-48B6-99F6-16FFC78983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012018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A556A-9853-483A-9E09-20574C4760A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27.1.2012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1C889-6E93-48B6-99F6-16FFC78983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003514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A556A-9853-483A-9E09-20574C4760A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27.1.2012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1C889-6E93-48B6-99F6-16FFC78983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924094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A556A-9853-483A-9E09-20574C4760A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27.1.2012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1C889-6E93-48B6-99F6-16FFC78983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453861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A556A-9853-483A-9E09-20574C4760A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27.1.2012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1C889-6E93-48B6-99F6-16FFC78983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858411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A556A-9853-483A-9E09-20574C4760A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27.1.2012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1C889-6E93-48B6-99F6-16FFC78983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850717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A556A-9853-483A-9E09-20574C4760A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27.1.2012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1C889-6E93-48B6-99F6-16FFC78983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364142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A556A-9853-483A-9E09-20574C4760A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27.1.2012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1C889-6E93-48B6-99F6-16FFC78983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527686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A556A-9853-483A-9E09-20574C4760A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27.1.2012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1C889-6E93-48B6-99F6-16FFC78983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261311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A556A-9853-483A-9E09-20574C4760A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27.1.2012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1C889-6E93-48B6-99F6-16FFC78983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055508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A556A-9853-483A-9E09-20574C4760A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27.1.2012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1C889-6E93-48B6-99F6-16FFC78983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491980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A556A-9853-483A-9E09-20574C4760A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27.1.2012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1C889-6E93-48B6-99F6-16FFC78983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987027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A556A-9853-483A-9E09-20574C4760A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27.1.2012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1C889-6E93-48B6-99F6-16FFC78983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31225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A556A-9853-483A-9E09-20574C4760A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27.1.2012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1C889-6E93-48B6-99F6-16FFC78983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784973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A556A-9853-483A-9E09-20574C4760A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27.1.2012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1C889-6E93-48B6-99F6-16FFC78983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116995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A556A-9853-483A-9E09-20574C4760A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27.1.2012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1C889-6E93-48B6-99F6-16FFC78983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412630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A556A-9853-483A-9E09-20574C4760A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27.1.2012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1C889-6E93-48B6-99F6-16FFC78983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902252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A556A-9853-483A-9E09-20574C4760A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27.1.2012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1C889-6E93-48B6-99F6-16FFC78983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37490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A556A-9853-483A-9E09-20574C4760A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27.1.2012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1C889-6E93-48B6-99F6-16FFC78983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903335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A556A-9853-483A-9E09-20574C4760A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27.1.2012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1C889-6E93-48B6-99F6-16FFC78983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03212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A556A-9853-483A-9E09-20574C4760A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27.1.2012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1C889-6E93-48B6-99F6-16FFC78983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867746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A556A-9853-483A-9E09-20574C4760A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27.1.2012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1C889-6E93-48B6-99F6-16FFC78983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945650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A556A-9853-483A-9E09-20574C4760A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27.1.2012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1C889-6E93-48B6-99F6-16FFC78983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767001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A556A-9853-483A-9E09-20574C4760A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27.1.2012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1C889-6E93-48B6-99F6-16FFC78983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413949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A556A-9853-483A-9E09-20574C4760A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27.1.2012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1C889-6E93-48B6-99F6-16FFC78983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138592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A556A-9853-483A-9E09-20574C4760A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27.1.2012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1C889-6E93-48B6-99F6-16FFC78983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500512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A556A-9853-483A-9E09-20574C4760A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27.1.2012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1C889-6E93-48B6-99F6-16FFC78983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276153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A556A-9853-483A-9E09-20574C4760A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27.1.2012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1C889-6E93-48B6-99F6-16FFC78983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997742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A556A-9853-483A-9E09-20574C4760A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27.1.2012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1C889-6E93-48B6-99F6-16FFC78983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653385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A556A-9853-483A-9E09-20574C4760A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27.1.2012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1C889-6E93-48B6-99F6-16FFC78983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726938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A556A-9853-483A-9E09-20574C4760A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27.1.2012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1C889-6E93-48B6-99F6-16FFC78983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591551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A556A-9853-483A-9E09-20574C4760A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27.1.2012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1C889-6E93-48B6-99F6-16FFC78983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402470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A556A-9853-483A-9E09-20574C4760A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27.1.2012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1C889-6E93-48B6-99F6-16FFC78983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469801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A556A-9853-483A-9E09-20574C4760A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27.1.2012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1C889-6E93-48B6-99F6-16FFC78983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29421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A556A-9853-483A-9E09-20574C4760A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27.1.2012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1C889-6E93-48B6-99F6-16FFC78983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903366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A556A-9853-483A-9E09-20574C4760A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27.1.2012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1C889-6E93-48B6-99F6-16FFC78983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704221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A556A-9853-483A-9E09-20574C4760A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27.1.2012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1C889-6E93-48B6-99F6-16FFC78983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518426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A556A-9853-483A-9E09-20574C4760A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27.1.2012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1C889-6E93-48B6-99F6-16FFC78983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763775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A556A-9853-483A-9E09-20574C4760A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27.1.2012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1C889-6E93-48B6-99F6-16FFC78983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720806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A556A-9853-483A-9E09-20574C4760A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27.1.2012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1C889-6E93-48B6-99F6-16FFC78983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145044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A556A-9853-483A-9E09-20574C4760A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27.1.2012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1C889-6E93-48B6-99F6-16FFC78983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581154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A556A-9853-483A-9E09-20574C4760A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27.1.2012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1C889-6E93-48B6-99F6-16FFC78983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208633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A556A-9853-483A-9E09-20574C4760A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27.1.2012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1C889-6E93-48B6-99F6-16FFC78983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696488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A556A-9853-483A-9E09-20574C4760A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27.1.2012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1C889-6E93-48B6-99F6-16FFC78983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299542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A556A-9853-483A-9E09-20574C4760A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27.1.2012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1C889-6E93-48B6-99F6-16FFC78983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615149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A556A-9853-483A-9E09-20574C4760A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27.1.2012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1C889-6E93-48B6-99F6-16FFC78983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314493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A556A-9853-483A-9E09-20574C4760A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27.1.2012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1C889-6E93-48B6-99F6-16FFC78983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259862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A556A-9853-483A-9E09-20574C4760A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27.1.2012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1C889-6E93-48B6-99F6-16FFC78983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766117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A556A-9853-483A-9E09-20574C4760A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27.1.2012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1C889-6E93-48B6-99F6-16FFC78983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948825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A556A-9853-483A-9E09-20574C4760A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27.1.2012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1C889-6E93-48B6-99F6-16FFC78983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044162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A556A-9853-483A-9E09-20574C4760A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27.1.2012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1C889-6E93-48B6-99F6-16FFC78983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826273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A556A-9853-483A-9E09-20574C4760A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27.1.2012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1C889-6E93-48B6-99F6-16FFC78983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477083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A556A-9853-483A-9E09-20574C4760A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27.1.2012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1C889-6E93-48B6-99F6-16FFC78983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66560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A556A-9853-483A-9E09-20574C4760A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27.1.2012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1C889-6E93-48B6-99F6-16FFC78983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690099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A556A-9853-483A-9E09-20574C4760A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27.1.2012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1C889-6E93-48B6-99F6-16FFC78983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61244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A556A-9853-483A-9E09-20574C4760A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27.1.2012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1C889-6E93-48B6-99F6-16FFC78983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336614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A556A-9853-483A-9E09-20574C4760A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27.1.2012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1C889-6E93-48B6-99F6-16FFC78983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843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A556A-9853-483A-9E09-20574C4760A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27.1.2012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1C889-6E93-48B6-99F6-16FFC78983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704192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A556A-9853-483A-9E09-20574C4760A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27.1.2012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1C889-6E93-48B6-99F6-16FFC78983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762388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A556A-9853-483A-9E09-20574C4760A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27.1.2012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1C889-6E93-48B6-99F6-16FFC78983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707131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A556A-9853-483A-9E09-20574C4760A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27.1.2012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1C889-6E93-48B6-99F6-16FFC78983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28872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A556A-9853-483A-9E09-20574C4760A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27.1.2012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1C889-6E93-48B6-99F6-16FFC78983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531905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A556A-9853-483A-9E09-20574C4760A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27.1.2012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1C889-6E93-48B6-99F6-16FFC78983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351711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A556A-9853-483A-9E09-20574C4760A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27.1.2012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1C889-6E93-48B6-99F6-16FFC78983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966675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A556A-9853-483A-9E09-20574C4760A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27.1.2012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1C889-6E93-48B6-99F6-16FFC78983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209597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A556A-9853-483A-9E09-20574C4760A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27.1.2012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1C889-6E93-48B6-99F6-16FFC78983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887717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A556A-9853-483A-9E09-20574C4760A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27.1.2012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1C889-6E93-48B6-99F6-16FFC78983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515204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A556A-9853-483A-9E09-20574C4760A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27.1.2012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1C889-6E93-48B6-99F6-16FFC78983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875686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A556A-9853-483A-9E09-20574C4760A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27.1.2012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1C889-6E93-48B6-99F6-16FFC78983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088055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A556A-9853-483A-9E09-20574C4760A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27.1.2012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1C889-6E93-48B6-99F6-16FFC78983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805131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A556A-9853-483A-9E09-20574C4760A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27.1.2012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1C889-6E93-48B6-99F6-16FFC78983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951640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A556A-9853-483A-9E09-20574C4760A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27.1.2012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1C889-6E93-48B6-99F6-16FFC78983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826064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A556A-9853-483A-9E09-20574C4760A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27.1.2012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1C889-6E93-48B6-99F6-16FFC78983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224682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A556A-9853-483A-9E09-20574C4760A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27.1.2012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1C889-6E93-48B6-99F6-16FFC78983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825061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A556A-9853-483A-9E09-20574C4760A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27.1.2012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1C889-6E93-48B6-99F6-16FFC78983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233224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A556A-9853-483A-9E09-20574C4760A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27.1.2012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1C889-6E93-48B6-99F6-16FFC78983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901935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A556A-9853-483A-9E09-20574C4760A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27.1.2012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1C889-6E93-48B6-99F6-16FFC78983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397158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A556A-9853-483A-9E09-20574C4760A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27.1.2012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1C889-6E93-48B6-99F6-16FFC78983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442796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A556A-9853-483A-9E09-20574C4760A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27.1.2012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1C889-6E93-48B6-99F6-16FFC78983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279509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A556A-9853-483A-9E09-20574C4760A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27.1.2012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1C889-6E93-48B6-99F6-16FFC78983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334504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A556A-9853-483A-9E09-20574C4760A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27.1.2012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1C889-6E93-48B6-99F6-16FFC78983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910026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A556A-9853-483A-9E09-20574C4760A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27.1.2012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1C889-6E93-48B6-99F6-16FFC78983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900498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A556A-9853-483A-9E09-20574C4760A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27.1.2012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1C889-6E93-48B6-99F6-16FFC78983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414644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A556A-9853-483A-9E09-20574C4760A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27.1.2012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1C889-6E93-48B6-99F6-16FFC78983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160169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A556A-9853-483A-9E09-20574C4760A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27.1.2012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1C889-6E93-48B6-99F6-16FFC78983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929597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A556A-9853-483A-9E09-20574C4760A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27.1.2012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1C889-6E93-48B6-99F6-16FFC78983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067284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A556A-9853-483A-9E09-20574C4760A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27.1.2012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1C889-6E93-48B6-99F6-16FFC78983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683882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A556A-9853-483A-9E09-20574C4760A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27.1.2012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1C889-6E93-48B6-99F6-16FFC78983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165134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A556A-9853-483A-9E09-20574C4760A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27.1.2012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1C889-6E93-48B6-99F6-16FFC78983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932568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A556A-9853-483A-9E09-20574C4760A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27.1.2012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1C889-6E93-48B6-99F6-16FFC78983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217371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A556A-9853-483A-9E09-20574C4760A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27.1.2012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1C889-6E93-48B6-99F6-16FFC78983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38011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A556A-9853-483A-9E09-20574C4760A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27.1.2012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1C889-6E93-48B6-99F6-16FFC78983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599652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A556A-9853-483A-9E09-20574C4760A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27.1.2012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1C889-6E93-48B6-99F6-16FFC78983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919499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A556A-9853-483A-9E09-20574C4760A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27.1.2012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1C889-6E93-48B6-99F6-16FFC78983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658929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4.xml"/><Relationship Id="rId3" Type="http://schemas.openxmlformats.org/officeDocument/2006/relationships/slideLayout" Target="../slideLayouts/slideLayout69.xml"/><Relationship Id="rId7" Type="http://schemas.openxmlformats.org/officeDocument/2006/relationships/slideLayout" Target="../slideLayouts/slideLayout73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11" Type="http://schemas.openxmlformats.org/officeDocument/2006/relationships/slideLayout" Target="../slideLayouts/slideLayout77.xml"/><Relationship Id="rId5" Type="http://schemas.openxmlformats.org/officeDocument/2006/relationships/slideLayout" Target="../slideLayouts/slideLayout71.xml"/><Relationship Id="rId10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0.xml"/><Relationship Id="rId9" Type="http://schemas.openxmlformats.org/officeDocument/2006/relationships/slideLayout" Target="../slideLayouts/slideLayout75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5.xml"/><Relationship Id="rId3" Type="http://schemas.openxmlformats.org/officeDocument/2006/relationships/slideLayout" Target="../slideLayouts/slideLayout80.xml"/><Relationship Id="rId7" Type="http://schemas.openxmlformats.org/officeDocument/2006/relationships/slideLayout" Target="../slideLayouts/slideLayout84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79.xml"/><Relationship Id="rId1" Type="http://schemas.openxmlformats.org/officeDocument/2006/relationships/slideLayout" Target="../slideLayouts/slideLayout78.xml"/><Relationship Id="rId6" Type="http://schemas.openxmlformats.org/officeDocument/2006/relationships/slideLayout" Target="../slideLayouts/slideLayout83.xml"/><Relationship Id="rId11" Type="http://schemas.openxmlformats.org/officeDocument/2006/relationships/slideLayout" Target="../slideLayouts/slideLayout88.xml"/><Relationship Id="rId5" Type="http://schemas.openxmlformats.org/officeDocument/2006/relationships/slideLayout" Target="../slideLayouts/slideLayout82.xml"/><Relationship Id="rId10" Type="http://schemas.openxmlformats.org/officeDocument/2006/relationships/slideLayout" Target="../slideLayouts/slideLayout87.xml"/><Relationship Id="rId4" Type="http://schemas.openxmlformats.org/officeDocument/2006/relationships/slideLayout" Target="../slideLayouts/slideLayout81.xml"/><Relationship Id="rId9" Type="http://schemas.openxmlformats.org/officeDocument/2006/relationships/slideLayout" Target="../slideLayouts/slideLayout86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6.xml"/><Relationship Id="rId3" Type="http://schemas.openxmlformats.org/officeDocument/2006/relationships/slideLayout" Target="../slideLayouts/slideLayout91.xml"/><Relationship Id="rId7" Type="http://schemas.openxmlformats.org/officeDocument/2006/relationships/slideLayout" Target="../slideLayouts/slideLayout95.xml"/><Relationship Id="rId12" Type="http://schemas.openxmlformats.org/officeDocument/2006/relationships/theme" Target="../theme/theme9.xml"/><Relationship Id="rId2" Type="http://schemas.openxmlformats.org/officeDocument/2006/relationships/slideLayout" Target="../slideLayouts/slideLayout90.xml"/><Relationship Id="rId1" Type="http://schemas.openxmlformats.org/officeDocument/2006/relationships/slideLayout" Target="../slideLayouts/slideLayout89.xml"/><Relationship Id="rId6" Type="http://schemas.openxmlformats.org/officeDocument/2006/relationships/slideLayout" Target="../slideLayouts/slideLayout94.xml"/><Relationship Id="rId11" Type="http://schemas.openxmlformats.org/officeDocument/2006/relationships/slideLayout" Target="../slideLayouts/slideLayout99.xml"/><Relationship Id="rId5" Type="http://schemas.openxmlformats.org/officeDocument/2006/relationships/slideLayout" Target="../slideLayouts/slideLayout93.xml"/><Relationship Id="rId10" Type="http://schemas.openxmlformats.org/officeDocument/2006/relationships/slideLayout" Target="../slideLayouts/slideLayout98.xml"/><Relationship Id="rId4" Type="http://schemas.openxmlformats.org/officeDocument/2006/relationships/slideLayout" Target="../slideLayouts/slideLayout92.xml"/><Relationship Id="rId9" Type="http://schemas.openxmlformats.org/officeDocument/2006/relationships/slideLayout" Target="../slideLayouts/slideLayout9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6A556A-9853-483A-9E09-20574C4760A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27.1.2012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61C889-6E93-48B6-99F6-16FFC78983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165688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6A556A-9853-483A-9E09-20574C4760A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27.1.2012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61C889-6E93-48B6-99F6-16FFC78983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72526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6A556A-9853-483A-9E09-20574C4760A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27.1.2012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61C889-6E93-48B6-99F6-16FFC78983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16831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6A556A-9853-483A-9E09-20574C4760A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27.1.2012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61C889-6E93-48B6-99F6-16FFC78983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492951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6A556A-9853-483A-9E09-20574C4760A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27.1.2012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61C889-6E93-48B6-99F6-16FFC78983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277386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6A556A-9853-483A-9E09-20574C4760A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27.1.2012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61C889-6E93-48B6-99F6-16FFC78983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751323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6A556A-9853-483A-9E09-20574C4760A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27.1.2012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61C889-6E93-48B6-99F6-16FFC78983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355655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6A556A-9853-483A-9E09-20574C4760A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27.1.2012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61C889-6E93-48B6-99F6-16FFC78983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393341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6A556A-9853-483A-9E09-20574C4760A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27.1.2012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61C889-6E93-48B6-99F6-16FFC78983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654881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minersnerost.blog.cz/0802" TargetMode="External"/><Relationship Id="rId2" Type="http://schemas.openxmlformats.org/officeDocument/2006/relationships/hyperlink" Target="http://geologie.vsb.cz/loziska/suroviny/nerudy/k%C5%99emen.html" TargetMode="External"/><Relationship Id="rId1" Type="http://schemas.openxmlformats.org/officeDocument/2006/relationships/slideLayout" Target="../slideLayouts/slideLayout84.xml"/><Relationship Id="rId6" Type="http://schemas.openxmlformats.org/officeDocument/2006/relationships/hyperlink" Target="http://www.kamennaarchitektura.com/sluzby/zakazkova-vyroba-z-praveho-a-ohebneho-piskovce/" TargetMode="External"/><Relationship Id="rId5" Type="http://schemas.openxmlformats.org/officeDocument/2006/relationships/hyperlink" Target="http://www.zschemie.euweb.cz/smesi/smesi1.html" TargetMode="External"/><Relationship Id="rId4" Type="http://schemas.openxmlformats.org/officeDocument/2006/relationships/hyperlink" Target="http://www.dedictvivysociny.cz/priroda/prirodni_zajimavosti_a_unikaty-21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geologie.vsb.cz/loziska/loziska/nerudy/v%C3%A1penec.html" TargetMode="External"/><Relationship Id="rId2" Type="http://schemas.openxmlformats.org/officeDocument/2006/relationships/hyperlink" Target="http://marek.drapal.org/strahovsky-piskovec" TargetMode="External"/><Relationship Id="rId1" Type="http://schemas.openxmlformats.org/officeDocument/2006/relationships/slideLayout" Target="../slideLayouts/slideLayout95.xml"/><Relationship Id="rId4" Type="http://schemas.openxmlformats.org/officeDocument/2006/relationships/hyperlink" Target="http://www.trosky.cz/rajnet/web/obrv04/trosky1vel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8415"/>
            <a:ext cx="9144000" cy="1493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475656" y="1916832"/>
            <a:ext cx="61206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>
                <a:solidFill>
                  <a:prstClr val="white"/>
                </a:solidFill>
              </a:rPr>
              <a:t>Nerosty, horniny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27584" y="3081766"/>
            <a:ext cx="734472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>
                <a:solidFill>
                  <a:prstClr val="white"/>
                </a:solidFill>
              </a:rPr>
              <a:t>Autor: Mgr. Iveta Váňová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39552" y="4159188"/>
            <a:ext cx="78488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prstClr val="white"/>
                </a:solidFill>
              </a:rPr>
              <a:t>VY_32_INOVACE_46_HORNINY,</a:t>
            </a:r>
          </a:p>
          <a:p>
            <a:r>
              <a:rPr lang="cs-CZ" sz="3600" dirty="0" smtClean="0">
                <a:solidFill>
                  <a:prstClr val="white"/>
                </a:solidFill>
              </a:rPr>
              <a:t>NEROSTY</a:t>
            </a:r>
            <a:endParaRPr lang="cs-CZ" sz="3600" dirty="0">
              <a:solidFill>
                <a:prstClr val="white"/>
              </a:solidFill>
            </a:endParaRPr>
          </a:p>
        </p:txBody>
      </p:sp>
      <p:sp>
        <p:nvSpPr>
          <p:cNvPr id="9" name="Podnadpis 2"/>
          <p:cNvSpPr txBox="1">
            <a:spLocks/>
          </p:cNvSpPr>
          <p:nvPr/>
        </p:nvSpPr>
        <p:spPr>
          <a:xfrm>
            <a:off x="-32886" y="5877272"/>
            <a:ext cx="9144000" cy="980728"/>
          </a:xfrm>
          <a:prstGeom prst="rect">
            <a:avLst/>
          </a:prstGeom>
        </p:spPr>
        <p:txBody>
          <a:bodyPr>
            <a:normAutofit fontScale="92500" lnSpcReduction="10000"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>
                <a:srgbClr val="E4E9EF"/>
              </a:buClr>
              <a:buFont typeface="Wingdings 2" charset="2"/>
              <a:buNone/>
            </a:pPr>
            <a:r>
              <a:rPr lang="cs-CZ" dirty="0" smtClean="0">
                <a:solidFill>
                  <a:prstClr val="white"/>
                </a:solidFill>
              </a:rPr>
              <a:t>Vytvořeno v rámci projektu „EU peníze školám“.</a:t>
            </a:r>
          </a:p>
          <a:p>
            <a:pPr marL="0" indent="0">
              <a:buClr>
                <a:srgbClr val="E4E9EF"/>
              </a:buClr>
              <a:buFont typeface="Wingdings 2" charset="2"/>
              <a:buNone/>
            </a:pPr>
            <a:r>
              <a:rPr lang="cs-CZ" dirty="0" smtClean="0">
                <a:solidFill>
                  <a:prstClr val="white"/>
                </a:solidFill>
              </a:rPr>
              <a:t>OP VK oblast podpory 1.4 s názvem Zlepšení podmínek pro vzdělávání na základních školách</a:t>
            </a:r>
            <a:endParaRPr lang="cs-CZ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2026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468437"/>
            <a:ext cx="8296635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prstClr val="white"/>
                </a:solidFill>
              </a:rPr>
              <a:t>                             Pevninu tvoří horniny a nerosty</a:t>
            </a:r>
          </a:p>
          <a:p>
            <a:r>
              <a:rPr lang="cs-CZ" dirty="0">
                <a:solidFill>
                  <a:prstClr val="white"/>
                </a:solidFill>
              </a:rPr>
              <a:t>                             Horniny dělíme na:1. vyvřelé</a:t>
            </a:r>
          </a:p>
          <a:p>
            <a:r>
              <a:rPr lang="cs-CZ" dirty="0">
                <a:solidFill>
                  <a:prstClr val="white"/>
                </a:solidFill>
              </a:rPr>
              <a:t>                                                         2.usazené</a:t>
            </a:r>
          </a:p>
          <a:p>
            <a:endParaRPr lang="cs-CZ" dirty="0">
              <a:solidFill>
                <a:prstClr val="white"/>
              </a:solidFill>
            </a:endParaRPr>
          </a:p>
          <a:p>
            <a:endParaRPr lang="cs-CZ" dirty="0">
              <a:solidFill>
                <a:prstClr val="white"/>
              </a:solidFill>
            </a:endParaRPr>
          </a:p>
          <a:p>
            <a:endParaRPr lang="cs-CZ" dirty="0">
              <a:solidFill>
                <a:prstClr val="white"/>
              </a:solidFill>
            </a:endParaRPr>
          </a:p>
          <a:p>
            <a:r>
              <a:rPr lang="cs-CZ" dirty="0">
                <a:solidFill>
                  <a:prstClr val="white"/>
                </a:solidFill>
              </a:rPr>
              <a:t>1.Horniny vyvřelé jsou horniny, které vznikaly sopečnou činností .</a:t>
            </a:r>
          </a:p>
          <a:p>
            <a:endParaRPr lang="cs-CZ" dirty="0">
              <a:solidFill>
                <a:prstClr val="white"/>
              </a:solidFill>
            </a:endParaRPr>
          </a:p>
          <a:p>
            <a:r>
              <a:rPr lang="cs-CZ" dirty="0">
                <a:solidFill>
                  <a:prstClr val="white"/>
                </a:solidFill>
              </a:rPr>
              <a:t>Patří sem žula, čedič</a:t>
            </a:r>
          </a:p>
          <a:p>
            <a:endParaRPr lang="cs-CZ" dirty="0">
              <a:solidFill>
                <a:prstClr val="white"/>
              </a:solidFill>
            </a:endParaRPr>
          </a:p>
          <a:p>
            <a:r>
              <a:rPr lang="cs-CZ" dirty="0">
                <a:solidFill>
                  <a:srgbClr val="00B050"/>
                </a:solidFill>
              </a:rPr>
              <a:t>ŽULA </a:t>
            </a:r>
            <a:r>
              <a:rPr lang="cs-CZ" dirty="0">
                <a:solidFill>
                  <a:prstClr val="white"/>
                </a:solidFill>
              </a:rPr>
              <a:t> skládá se z  živce, křemene a slídy</a:t>
            </a:r>
          </a:p>
          <a:p>
            <a:endParaRPr lang="cs-CZ" dirty="0">
              <a:solidFill>
                <a:prstClr val="white"/>
              </a:solidFill>
            </a:endParaRPr>
          </a:p>
          <a:p>
            <a:endParaRPr lang="cs-CZ" dirty="0">
              <a:solidFill>
                <a:prstClr val="white"/>
              </a:solidFill>
            </a:endParaRPr>
          </a:p>
          <a:p>
            <a:endParaRPr lang="cs-CZ" dirty="0">
              <a:solidFill>
                <a:srgbClr val="00B050"/>
              </a:solidFill>
            </a:endParaRPr>
          </a:p>
          <a:p>
            <a:endParaRPr lang="cs-CZ" dirty="0">
              <a:solidFill>
                <a:prstClr val="white"/>
              </a:solidFill>
            </a:endParaRPr>
          </a:p>
        </p:txBody>
      </p:sp>
      <p:pic>
        <p:nvPicPr>
          <p:cNvPr id="12293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5921" y="4005062"/>
            <a:ext cx="2817032" cy="21169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4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8598">
            <a:off x="6791174" y="265258"/>
            <a:ext cx="2188369" cy="1795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5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971" y="4005063"/>
            <a:ext cx="2567076" cy="21313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6" name="Picture 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2585" y="4005063"/>
            <a:ext cx="3164114" cy="21169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971600" y="6309320"/>
            <a:ext cx="23510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prstClr val="white"/>
                </a:solidFill>
              </a:rPr>
              <a:t>slída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707904" y="6300967"/>
            <a:ext cx="24374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prstClr val="white"/>
                </a:solidFill>
              </a:rPr>
              <a:t>křemen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876256" y="6309320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prstClr val="white"/>
                </a:solidFill>
              </a:rPr>
              <a:t>živec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8008095" y="-1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prstClr val="white"/>
                </a:solidFill>
              </a:rPr>
              <a:t>křemen</a:t>
            </a:r>
          </a:p>
        </p:txBody>
      </p:sp>
      <p:pic>
        <p:nvPicPr>
          <p:cNvPr id="12297" name="Picture 9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362" y="500577"/>
            <a:ext cx="2542218" cy="13946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730364" y="103661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prstClr val="white"/>
                </a:solidFill>
              </a:rPr>
              <a:t>živec</a:t>
            </a:r>
          </a:p>
        </p:txBody>
      </p:sp>
    </p:spTree>
    <p:extLst>
      <p:ext uri="{BB962C8B-B14F-4D97-AF65-F5344CB8AC3E}">
        <p14:creationId xmlns:p14="http://schemas.microsoft.com/office/powerpoint/2010/main" val="18780278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5" dur="500"/>
                                        <p:tgtEl>
                                          <p:spTgt spid="122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20" dur="500"/>
                                        <p:tgtEl>
                                          <p:spTgt spid="122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25" dur="500"/>
                                        <p:tgtEl>
                                          <p:spTgt spid="122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30" dur="500"/>
                                        <p:tgtEl>
                                          <p:spTgt spid="122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35" dur="500"/>
                                        <p:tgtEl>
                                          <p:spTgt spid="122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5" presetClass="emph" presetSubtype="0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39" dur="indefinit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5" presetClass="emph" presetSubtype="0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43" dur="indefinit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5" presetClass="emph" presetSubtype="0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47" dur="indefinit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5" presetClass="emph" presetSubtype="0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51" dur="indefinit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5" presetClass="emph" presetSubtype="0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55" dur="indefinit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  <p:bldP spid="8" grpId="0"/>
      <p:bldP spid="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8785" y="10910"/>
            <a:ext cx="4866118" cy="36495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39552" y="980726"/>
            <a:ext cx="342623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>
                <a:solidFill>
                  <a:srgbClr val="00B050"/>
                </a:solidFill>
              </a:rPr>
              <a:t>čedič</a:t>
            </a:r>
          </a:p>
        </p:txBody>
      </p:sp>
      <p:sp>
        <p:nvSpPr>
          <p:cNvPr id="3" name="Obdélník 2"/>
          <p:cNvSpPr/>
          <p:nvPr/>
        </p:nvSpPr>
        <p:spPr>
          <a:xfrm>
            <a:off x="5148064" y="4477306"/>
            <a:ext cx="4559793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>
                <a:solidFill>
                  <a:srgbClr val="0070C0"/>
                </a:solidFill>
              </a:rPr>
              <a:t>-&gt;</a:t>
            </a:r>
            <a:r>
              <a:rPr lang="cs-CZ" sz="2000" dirty="0">
                <a:solidFill>
                  <a:prstClr val="white"/>
                </a:solidFill>
              </a:rPr>
              <a:t>Čedič  má tmavě šedou až černou barvu</a:t>
            </a:r>
          </a:p>
          <a:p>
            <a:endParaRPr lang="cs-CZ" sz="2000" dirty="0">
              <a:solidFill>
                <a:prstClr val="white"/>
              </a:solidFill>
            </a:endParaRPr>
          </a:p>
          <a:p>
            <a:r>
              <a:rPr lang="cs-CZ" sz="2000" dirty="0">
                <a:solidFill>
                  <a:prstClr val="white"/>
                </a:solidFill>
              </a:rPr>
              <a:t>Čedič se používá na štěrk.</a:t>
            </a:r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3660498"/>
            <a:ext cx="5108124" cy="31975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887812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708920"/>
            <a:ext cx="4770107" cy="35775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7656" y="476672"/>
            <a:ext cx="2495922" cy="33321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475656" y="868066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>
                <a:solidFill>
                  <a:srgbClr val="92D050"/>
                </a:solidFill>
              </a:rPr>
              <a:t>-&gt;</a:t>
            </a:r>
            <a:r>
              <a:rPr lang="cs-CZ" dirty="0">
                <a:solidFill>
                  <a:prstClr val="white"/>
                </a:solidFill>
              </a:rPr>
              <a:t>Žula se používá na dlažební kostky, jako stavební kámen, na pomníky.</a:t>
            </a:r>
          </a:p>
        </p:txBody>
      </p:sp>
    </p:spTree>
    <p:extLst>
      <p:ext uri="{BB962C8B-B14F-4D97-AF65-F5344CB8AC3E}">
        <p14:creationId xmlns:p14="http://schemas.microsoft.com/office/powerpoint/2010/main" val="3064889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mph" presetSubtype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6" dur="indefinite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3" y="323884"/>
            <a:ext cx="8374391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prstClr val="white"/>
                </a:solidFill>
              </a:rPr>
              <a:t>Horniny usazené:</a:t>
            </a:r>
          </a:p>
          <a:p>
            <a:endParaRPr lang="cs-CZ" dirty="0">
              <a:solidFill>
                <a:prstClr val="white"/>
              </a:solidFill>
            </a:endParaRPr>
          </a:p>
          <a:p>
            <a:r>
              <a:rPr lang="cs-CZ" dirty="0">
                <a:solidFill>
                  <a:prstClr val="white"/>
                </a:solidFill>
              </a:rPr>
              <a:t>Horniny usazené  </a:t>
            </a:r>
            <a:r>
              <a:rPr lang="cs-CZ" sz="2000" b="1" dirty="0">
                <a:solidFill>
                  <a:srgbClr val="00B050"/>
                </a:solidFill>
              </a:rPr>
              <a:t>- pískovec - </a:t>
            </a:r>
            <a:r>
              <a:rPr lang="cs-CZ" dirty="0">
                <a:solidFill>
                  <a:prstClr val="white"/>
                </a:solidFill>
              </a:rPr>
              <a:t>vznikal usazováním a stmelováním zrníček písku na dně moří.</a:t>
            </a:r>
          </a:p>
          <a:p>
            <a:r>
              <a:rPr lang="cs-CZ" dirty="0">
                <a:solidFill>
                  <a:prstClr val="white"/>
                </a:solidFill>
              </a:rPr>
              <a:t>Používá se jako stavební kámen, sochaři  ho používají na vytváření soch.</a:t>
            </a:r>
          </a:p>
          <a:p>
            <a:endParaRPr lang="cs-CZ" dirty="0">
              <a:solidFill>
                <a:prstClr val="white"/>
              </a:solidFill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979" y="2385987"/>
            <a:ext cx="3096345" cy="41284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0362" y="2805442"/>
            <a:ext cx="4386064" cy="32895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474313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42341"/>
            <a:ext cx="5233764" cy="39253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940152" y="1470579"/>
            <a:ext cx="282781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>
                <a:solidFill>
                  <a:srgbClr val="00B050"/>
                </a:solidFill>
              </a:rPr>
              <a:t>vápenec</a:t>
            </a:r>
          </a:p>
        </p:txBody>
      </p:sp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789040"/>
            <a:ext cx="3867522" cy="29006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22323" y="4365104"/>
            <a:ext cx="4572000" cy="224676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0" b="1" dirty="0">
                <a:solidFill>
                  <a:srgbClr val="0070C0"/>
                </a:solidFill>
              </a:rPr>
              <a:t>-&gt;</a:t>
            </a:r>
            <a:r>
              <a:rPr lang="cs-CZ" sz="2000" dirty="0">
                <a:solidFill>
                  <a:prstClr val="white"/>
                </a:solidFill>
              </a:rPr>
              <a:t>Horniny usazené </a:t>
            </a:r>
            <a:r>
              <a:rPr lang="cs-CZ" sz="2000" b="1" dirty="0">
                <a:solidFill>
                  <a:srgbClr val="0909B7"/>
                </a:solidFill>
              </a:rPr>
              <a:t>– vápenec -  </a:t>
            </a:r>
            <a:r>
              <a:rPr lang="cs-CZ" sz="2000" dirty="0">
                <a:solidFill>
                  <a:prstClr val="white"/>
                </a:solidFill>
              </a:rPr>
              <a:t>vznikal usazováním vápenitých skořápek mořských živočichů na dně moří . </a:t>
            </a:r>
          </a:p>
          <a:p>
            <a:r>
              <a:rPr lang="cs-CZ" sz="2000" b="1" dirty="0">
                <a:solidFill>
                  <a:srgbClr val="0070C0"/>
                </a:solidFill>
              </a:rPr>
              <a:t>-&gt;</a:t>
            </a:r>
            <a:r>
              <a:rPr lang="cs-CZ" sz="2000" dirty="0">
                <a:solidFill>
                  <a:prstClr val="white"/>
                </a:solidFill>
              </a:rPr>
              <a:t>Těží se ve vápencových lomech, vyrábí se z něj vápno , v cementárnách cement .</a:t>
            </a:r>
          </a:p>
        </p:txBody>
      </p:sp>
    </p:spTree>
    <p:extLst>
      <p:ext uri="{BB962C8B-B14F-4D97-AF65-F5344CB8AC3E}">
        <p14:creationId xmlns:p14="http://schemas.microsoft.com/office/powerpoint/2010/main" val="13177662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55576" y="476673"/>
            <a:ext cx="7119276" cy="56938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dirty="0">
                <a:solidFill>
                  <a:prstClr val="white"/>
                </a:solidFill>
              </a:rPr>
              <a:t>Vytvořeno jako DUM do předmětu prvouka na ZŠ a MŠ 17.listopadu 1325, Mladá Boleslav pro třetí ročník základní školy.</a:t>
            </a:r>
          </a:p>
          <a:p>
            <a:endParaRPr lang="cs-CZ" sz="2800" dirty="0">
              <a:solidFill>
                <a:prstClr val="white"/>
              </a:solidFill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>
                <a:solidFill>
                  <a:prstClr val="white"/>
                </a:solidFill>
              </a:rPr>
              <a:t>Materiál slouží k doplnění učiva o horninách a nerostech.</a:t>
            </a:r>
          </a:p>
          <a:p>
            <a:endParaRPr lang="cs-CZ" sz="2800" dirty="0">
              <a:solidFill>
                <a:prstClr val="white"/>
              </a:solidFill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>
                <a:solidFill>
                  <a:prstClr val="white"/>
                </a:solidFill>
              </a:rPr>
              <a:t>Materiál doporučuji prezentovat pomocí interaktivní tabule . </a:t>
            </a:r>
          </a:p>
          <a:p>
            <a:endParaRPr lang="cs-CZ" sz="2800" dirty="0">
              <a:solidFill>
                <a:prstClr val="white"/>
              </a:solidFill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>
                <a:solidFill>
                  <a:prstClr val="white"/>
                </a:solidFill>
              </a:rPr>
              <a:t>Materiál byl vytvořen a pilotován ve </a:t>
            </a:r>
            <a:r>
              <a:rPr lang="cs-CZ" sz="2800" dirty="0" smtClean="0">
                <a:solidFill>
                  <a:prstClr val="white"/>
                </a:solidFill>
              </a:rPr>
              <a:t>I. </a:t>
            </a:r>
            <a:r>
              <a:rPr lang="cs-CZ" sz="2800" dirty="0">
                <a:solidFill>
                  <a:prstClr val="white"/>
                </a:solidFill>
              </a:rPr>
              <a:t>pololetí školního roku 2011/2012</a:t>
            </a:r>
          </a:p>
        </p:txBody>
      </p:sp>
    </p:spTree>
    <p:extLst>
      <p:ext uri="{BB962C8B-B14F-4D97-AF65-F5344CB8AC3E}">
        <p14:creationId xmlns:p14="http://schemas.microsoft.com/office/powerpoint/2010/main" val="39246720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115616" y="785722"/>
            <a:ext cx="559836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>
                <a:solidFill>
                  <a:prstClr val="black"/>
                </a:solidFill>
                <a:hlinkClick r:id="rId2"/>
              </a:rPr>
              <a:t>http://geologie.vsb.cz/loziska/suroviny/nerudy/k%C5%99emen.html</a:t>
            </a:r>
            <a:endParaRPr lang="cs-CZ" sz="1400" dirty="0">
              <a:solidFill>
                <a:prstClr val="black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71600" y="231724"/>
            <a:ext cx="727280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cap="all" dirty="0">
                <a:ln w="9000" cmpd="sng">
                  <a:solidFill>
                    <a:srgbClr val="00B050"/>
                  </a:solidFill>
                  <a:prstDash val="solid"/>
                </a:ln>
                <a:solidFill>
                  <a:srgbClr val="00B05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Zdroje textu a obrázků:</a:t>
            </a:r>
          </a:p>
        </p:txBody>
      </p:sp>
      <p:sp>
        <p:nvSpPr>
          <p:cNvPr id="5" name="Obdélník 4"/>
          <p:cNvSpPr/>
          <p:nvPr/>
        </p:nvSpPr>
        <p:spPr>
          <a:xfrm>
            <a:off x="1115616" y="1352675"/>
            <a:ext cx="462308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>
                <a:solidFill>
                  <a:prstClr val="white"/>
                </a:solidFill>
                <a:hlinkClick r:id="rId3"/>
              </a:rPr>
              <a:t>http://minersnerost.blog.cz/0802</a:t>
            </a:r>
            <a:endParaRPr lang="cs-CZ" sz="1400" dirty="0">
              <a:solidFill>
                <a:prstClr val="white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874600" y="1284518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prstClr val="white"/>
                </a:solidFill>
              </a:rPr>
              <a:t>2 obrázky</a:t>
            </a:r>
          </a:p>
        </p:txBody>
      </p:sp>
      <p:sp>
        <p:nvSpPr>
          <p:cNvPr id="9" name="Obdélník 8"/>
          <p:cNvSpPr/>
          <p:nvPr/>
        </p:nvSpPr>
        <p:spPr>
          <a:xfrm>
            <a:off x="1141303" y="1880999"/>
            <a:ext cx="6279264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u="sng" dirty="0">
                <a:solidFill>
                  <a:srgbClr val="00B0F0"/>
                </a:solidFill>
                <a:hlinkClick r:id="rId4"/>
              </a:rPr>
              <a:t>http://www.dedictvivysociny.cz/priroda/prirodni_zajimavosti_a_unikaty-21</a:t>
            </a:r>
            <a:r>
              <a:rPr lang="cs-CZ" sz="1400" u="sng" dirty="0">
                <a:solidFill>
                  <a:srgbClr val="00B0F0"/>
                </a:solidFill>
              </a:rPr>
              <a:t>/?id=973</a:t>
            </a:r>
          </a:p>
          <a:p>
            <a:endParaRPr lang="cs-CZ" sz="1400" dirty="0">
              <a:solidFill>
                <a:prstClr val="white"/>
              </a:solidFill>
            </a:endParaRPr>
          </a:p>
          <a:p>
            <a:endParaRPr lang="cs-CZ" sz="1400" dirty="0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141303" y="2496401"/>
            <a:ext cx="5598368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>
                <a:solidFill>
                  <a:prstClr val="white"/>
                </a:solidFill>
                <a:hlinkClick r:id="rId5"/>
              </a:rPr>
              <a:t>http://www.zschemie.euweb.cz/smesi/smesi1.html</a:t>
            </a:r>
            <a:endParaRPr lang="cs-CZ" sz="1400" dirty="0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141303" y="2996952"/>
            <a:ext cx="4446240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>
                <a:solidFill>
                  <a:prstClr val="white"/>
                </a:solidFill>
                <a:hlinkClick r:id="rId6"/>
              </a:rPr>
              <a:t>http://www.kamennaarchitektura.com/sluzby/zakazkova-vyroba-z-praveho-a-ohebneho-piskovce/</a:t>
            </a:r>
            <a:endParaRPr lang="cs-CZ" sz="1400" dirty="0">
              <a:solidFill>
                <a:prstClr val="white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166696" y="3933056"/>
            <a:ext cx="4572000" cy="52322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400" u="sng" dirty="0">
                <a:solidFill>
                  <a:srgbClr val="00B0F0"/>
                </a:solidFill>
              </a:rPr>
              <a:t>http://kreta.rovnou.cz/priroda-relief-podnebi.html</a:t>
            </a:r>
          </a:p>
        </p:txBody>
      </p:sp>
    </p:spTree>
    <p:extLst>
      <p:ext uri="{BB962C8B-B14F-4D97-AF65-F5344CB8AC3E}">
        <p14:creationId xmlns:p14="http://schemas.microsoft.com/office/powerpoint/2010/main" val="1918882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377950" y="1073934"/>
            <a:ext cx="492224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prstClr val="black"/>
                </a:solidFill>
                <a:hlinkClick r:id="rId2"/>
              </a:rPr>
              <a:t>http://marek.drapal.org/strahovsky-piskovec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>
                <a:solidFill>
                  <a:prstClr val="white"/>
                </a:solidFill>
              </a:rPr>
              <a:t>( 2 obrázky)</a:t>
            </a:r>
          </a:p>
        </p:txBody>
      </p:sp>
      <p:sp>
        <p:nvSpPr>
          <p:cNvPr id="4" name="Obdélník 3"/>
          <p:cNvSpPr/>
          <p:nvPr/>
        </p:nvSpPr>
        <p:spPr>
          <a:xfrm>
            <a:off x="1475656" y="1916833"/>
            <a:ext cx="538234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prstClr val="white"/>
                </a:solidFill>
                <a:hlinkClick r:id="rId3"/>
              </a:rPr>
              <a:t>http://geologie.vsb.cz/loziska/loziska/nerudy/v%C3%A1penec.html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461801" y="2811835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>
                <a:solidFill>
                  <a:prstClr val="white"/>
                </a:solidFill>
                <a:hlinkClick r:id="rId4"/>
              </a:rPr>
              <a:t>http://www.trosky.cz/rajnet/web/obrv04/trosky1vel.jpg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475656" y="3645024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u="sng" dirty="0">
                <a:solidFill>
                  <a:srgbClr val="00B0F0"/>
                </a:solidFill>
              </a:rPr>
              <a:t>http://www.norman-cz.cz/stone_detail.php?cat=3&amp;subcat=2</a:t>
            </a:r>
          </a:p>
        </p:txBody>
      </p:sp>
      <p:sp>
        <p:nvSpPr>
          <p:cNvPr id="7" name="Obdélník 6"/>
          <p:cNvSpPr/>
          <p:nvPr/>
        </p:nvSpPr>
        <p:spPr>
          <a:xfrm>
            <a:off x="1486120" y="4797152"/>
            <a:ext cx="386528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>
                <a:solidFill>
                  <a:srgbClr val="00B0F0"/>
                </a:solidFill>
              </a:rPr>
              <a:t>http://www.jihokamen.cz/Zula/</a:t>
            </a:r>
          </a:p>
        </p:txBody>
      </p:sp>
    </p:spTree>
    <p:extLst>
      <p:ext uri="{BB962C8B-B14F-4D97-AF65-F5344CB8AC3E}">
        <p14:creationId xmlns:p14="http://schemas.microsoft.com/office/powerpoint/2010/main" val="1105117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Summer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Summer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3_Summer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4_Summer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5_Summer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6_Summer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7_Summer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9.xml><?xml version="1.0" encoding="utf-8"?>
<a:theme xmlns:a="http://schemas.openxmlformats.org/drawingml/2006/main" name="8_Summer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</TotalTime>
  <Words>271</Words>
  <Application>Microsoft Office PowerPoint</Application>
  <PresentationFormat>Předvádění na obrazovce (4:3)</PresentationFormat>
  <Paragraphs>56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9</vt:i4>
      </vt:variant>
      <vt:variant>
        <vt:lpstr>Nadpisy snímků</vt:lpstr>
      </vt:variant>
      <vt:variant>
        <vt:i4>9</vt:i4>
      </vt:variant>
    </vt:vector>
  </HeadingPairs>
  <TitlesOfParts>
    <vt:vector size="18" baseType="lpstr">
      <vt:lpstr>Summer</vt:lpstr>
      <vt:lpstr>1_Summer</vt:lpstr>
      <vt:lpstr>2_Summer</vt:lpstr>
      <vt:lpstr>3_Summer</vt:lpstr>
      <vt:lpstr>4_Summer</vt:lpstr>
      <vt:lpstr>5_Summer</vt:lpstr>
      <vt:lpstr>6_Summer</vt:lpstr>
      <vt:lpstr>7_Summer</vt:lpstr>
      <vt:lpstr>8_Summer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Asus</dc:creator>
  <cp:lastModifiedBy>Marie Prskavcová</cp:lastModifiedBy>
  <cp:revision>4</cp:revision>
  <dcterms:created xsi:type="dcterms:W3CDTF">2012-01-02T19:22:00Z</dcterms:created>
  <dcterms:modified xsi:type="dcterms:W3CDTF">2012-01-27T09:21:27Z</dcterms:modified>
</cp:coreProperties>
</file>