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C06F-643A-46B8-98FA-6733C8A049F4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3ADF63-88EE-4DCD-A6A6-4EF8E934349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C06F-643A-46B8-98FA-6733C8A049F4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3ADF63-88EE-4DCD-A6A6-4EF8E934349F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C06F-643A-46B8-98FA-6733C8A049F4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3ADF63-88EE-4DCD-A6A6-4EF8E934349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C06F-643A-46B8-98FA-6733C8A049F4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3ADF63-88EE-4DCD-A6A6-4EF8E934349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C06F-643A-46B8-98FA-6733C8A049F4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3ADF63-88EE-4DCD-A6A6-4EF8E934349F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C06F-643A-46B8-98FA-6733C8A049F4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3ADF63-88EE-4DCD-A6A6-4EF8E93434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C06F-643A-46B8-98FA-6733C8A049F4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3ADF63-88EE-4DCD-A6A6-4EF8E934349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C06F-643A-46B8-98FA-6733C8A049F4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3ADF63-88EE-4DCD-A6A6-4EF8E934349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C06F-643A-46B8-98FA-6733C8A049F4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3ADF63-88EE-4DCD-A6A6-4EF8E934349F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C06F-643A-46B8-98FA-6733C8A049F4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ADF63-88EE-4DCD-A6A6-4EF8E93434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C06F-643A-46B8-98FA-6733C8A049F4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ADF63-88EE-4DCD-A6A6-4EF8E93434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922FC06F-643A-46B8-98FA-6733C8A049F4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E93ADF63-88EE-4DCD-A6A6-4EF8E934349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" y="0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9710" y="4077072"/>
            <a:ext cx="84249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               Autor: Mgr. Iveta Váňová</a:t>
            </a:r>
          </a:p>
          <a:p>
            <a:r>
              <a:rPr lang="cs-CZ" sz="3600" dirty="0" smtClean="0"/>
              <a:t>VY_32_ INOVACE_50_ Opakování měření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2339752" y="3284984"/>
            <a:ext cx="401103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Opakování měření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6021288"/>
            <a:ext cx="913775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Vytvořeno v rámci projektu „EU peníze školám“.</a:t>
            </a:r>
          </a:p>
          <a:p>
            <a:r>
              <a:rPr lang="cs-CZ" dirty="0" smtClean="0"/>
              <a:t>OP VK oblast podpory 1.4 s názvem Zlepšení podmínek pro vzdělávání na základních školách.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6112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03648" y="188640"/>
            <a:ext cx="67687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Broadway" pitchFamily="82" charset="0"/>
              </a:rPr>
              <a:t>Opakování měření</a:t>
            </a: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Broadway" pitchFamily="82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0453481"/>
              </p:ext>
            </p:extLst>
          </p:nvPr>
        </p:nvGraphicFramePr>
        <p:xfrm>
          <a:off x="0" y="1052736"/>
          <a:ext cx="9144000" cy="58052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86000"/>
                <a:gridCol w="2286000"/>
                <a:gridCol w="2286000"/>
                <a:gridCol w="2286000"/>
              </a:tblGrid>
              <a:tr h="72565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baseline="0" dirty="0" smtClean="0"/>
                        <a:t>     o</a:t>
                      </a:r>
                      <a:r>
                        <a:rPr lang="cs-CZ" dirty="0" smtClean="0"/>
                        <a:t>dměrný</a:t>
                      </a:r>
                      <a:r>
                        <a:rPr lang="cs-CZ" baseline="0" dirty="0" smtClean="0"/>
                        <a:t>  válec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baseline="0" dirty="0" smtClean="0"/>
                        <a:t>           objem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    litr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     l </a:t>
                      </a:r>
                      <a:endParaRPr lang="cs-CZ" dirty="0"/>
                    </a:p>
                  </a:txBody>
                  <a:tcPr/>
                </a:tc>
              </a:tr>
              <a:tr h="72565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teploměr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teplota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Celsiův stupeň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    </a:t>
                      </a:r>
                      <a:endParaRPr lang="cs-CZ" dirty="0"/>
                    </a:p>
                  </a:txBody>
                  <a:tcPr/>
                </a:tc>
              </a:tr>
              <a:tr h="72565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hodiny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sekunda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      s</a:t>
                      </a:r>
                      <a:endParaRPr lang="cs-CZ" dirty="0"/>
                    </a:p>
                  </a:txBody>
                  <a:tcPr/>
                </a:tc>
              </a:tr>
              <a:tr h="72565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teplota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     °C</a:t>
                      </a:r>
                      <a:endParaRPr lang="cs-CZ" dirty="0"/>
                    </a:p>
                  </a:txBody>
                  <a:tcPr/>
                </a:tc>
              </a:tr>
              <a:tr h="72565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baseline="0" dirty="0" smtClean="0"/>
                        <a:t>           hmotnost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kilogram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     kg     </a:t>
                      </a:r>
                      <a:endParaRPr lang="cs-CZ" dirty="0"/>
                    </a:p>
                  </a:txBody>
                  <a:tcPr/>
                </a:tc>
              </a:tr>
              <a:tr h="72565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siloměr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Newton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      N</a:t>
                      </a:r>
                      <a:endParaRPr lang="cs-CZ" dirty="0"/>
                    </a:p>
                  </a:txBody>
                  <a:tcPr/>
                </a:tc>
              </a:tr>
              <a:tr h="72565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odměrný válec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 objem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      ml</a:t>
                      </a:r>
                      <a:endParaRPr lang="cs-CZ" dirty="0"/>
                    </a:p>
                  </a:txBody>
                  <a:tcPr/>
                </a:tc>
              </a:tr>
              <a:tr h="72565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měřidlo délky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  délka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 metr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04419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3787008"/>
              </p:ext>
            </p:extLst>
          </p:nvPr>
        </p:nvGraphicFramePr>
        <p:xfrm>
          <a:off x="539552" y="1412776"/>
          <a:ext cx="7740350" cy="4846320"/>
        </p:xfrm>
        <a:graphic>
          <a:graphicData uri="http://schemas.openxmlformats.org/drawingml/2006/table">
            <a:tbl>
              <a:tblPr firstRow="1" bandRow="1">
                <a:tableStyleId>{35758FB7-9AC5-4552-8A53-C91805E547FA}</a:tableStyleId>
              </a:tblPr>
              <a:tblGrid>
                <a:gridCol w="1548070"/>
                <a:gridCol w="1548070"/>
                <a:gridCol w="1548070"/>
                <a:gridCol w="1548070"/>
                <a:gridCol w="1548070"/>
              </a:tblGrid>
              <a:tr h="90830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14 sekund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2800" dirty="0" smtClean="0"/>
                        <a:t>      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8 sekund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endParaRPr lang="cs-CZ" dirty="0"/>
                    </a:p>
                  </a:txBody>
                  <a:tcPr/>
                </a:tc>
              </a:tr>
              <a:tr h="60386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baseline="0" dirty="0" smtClean="0"/>
                        <a:t>       </a:t>
                      </a:r>
                      <a:r>
                        <a:rPr lang="cs-CZ" dirty="0" smtClean="0"/>
                        <a:t>12 litrů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1800" baseline="0" dirty="0" smtClean="0"/>
                        <a:t>           </a:t>
                      </a:r>
                      <a:r>
                        <a:rPr lang="cs-CZ" sz="2400" dirty="0" smtClean="0"/>
                        <a:t>+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9 litrů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</a:t>
                      </a:r>
                      <a:r>
                        <a:rPr lang="cs-CZ" sz="2400" baseline="0" dirty="0" smtClean="0"/>
                        <a:t>  </a:t>
                      </a:r>
                      <a:r>
                        <a:rPr lang="cs-CZ" sz="2400" b="0" baseline="0" dirty="0" smtClean="0"/>
                        <a:t>=</a:t>
                      </a:r>
                      <a:r>
                        <a:rPr lang="cs-CZ" b="0" baseline="0" dirty="0" smtClean="0"/>
                        <a:t> 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06677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4 litry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8 litrů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6677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2 hodiny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6 hodin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6677">
                <a:tc>
                  <a:txBody>
                    <a:bodyPr/>
                    <a:lstStyle/>
                    <a:p>
                      <a:r>
                        <a:rPr lang="cs-CZ" dirty="0" smtClean="0"/>
                        <a:t>      13 metrů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8 metrů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06677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8 sekund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7 sekund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6677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7 hodin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6 hodin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1249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9 metrů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4 metry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</a:t>
                      </a:r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13 dnů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      6 dnů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</a:t>
                      </a:r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907704" y="388506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Broadway" pitchFamily="82" charset="0"/>
              </a:rPr>
              <a:t>Počítej a sečti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Broadway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2294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5121"/>
            <a:ext cx="8229600" cy="1143000"/>
          </a:xfrm>
        </p:spPr>
        <p:txBody>
          <a:bodyPr/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                 Řešení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524803"/>
              </p:ext>
            </p:extLst>
          </p:nvPr>
        </p:nvGraphicFramePr>
        <p:xfrm>
          <a:off x="0" y="1052736"/>
          <a:ext cx="9144000" cy="58052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86000"/>
                <a:gridCol w="2286000"/>
                <a:gridCol w="2286000"/>
                <a:gridCol w="2286000"/>
              </a:tblGrid>
              <a:tr h="72565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baseline="0" dirty="0" smtClean="0"/>
                        <a:t>     o</a:t>
                      </a:r>
                      <a:r>
                        <a:rPr lang="cs-CZ" dirty="0" smtClean="0"/>
                        <a:t>dměrný</a:t>
                      </a:r>
                      <a:r>
                        <a:rPr lang="cs-CZ" baseline="0" dirty="0" smtClean="0"/>
                        <a:t>  válec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baseline="0" dirty="0" smtClean="0"/>
                        <a:t>           objem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    litr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     l </a:t>
                      </a:r>
                      <a:endParaRPr lang="cs-CZ" dirty="0"/>
                    </a:p>
                  </a:txBody>
                  <a:tcPr/>
                </a:tc>
              </a:tr>
              <a:tr h="72565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teploměr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teplota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Celsiův stupeň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    °C</a:t>
                      </a:r>
                    </a:p>
                  </a:txBody>
                  <a:tcPr/>
                </a:tc>
              </a:tr>
              <a:tr h="72565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hodiny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hodina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sekunda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      s</a:t>
                      </a:r>
                      <a:endParaRPr lang="cs-CZ" dirty="0"/>
                    </a:p>
                  </a:txBody>
                  <a:tcPr/>
                </a:tc>
              </a:tr>
              <a:tr h="72565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teploměrem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teplota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Celsiův stupeň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     °C</a:t>
                      </a:r>
                      <a:endParaRPr lang="cs-CZ" dirty="0"/>
                    </a:p>
                  </a:txBody>
                  <a:tcPr/>
                </a:tc>
              </a:tr>
              <a:tr h="72565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váha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baseline="0" dirty="0" smtClean="0"/>
                        <a:t>           hmotnost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kilogram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     kg     </a:t>
                      </a:r>
                      <a:endParaRPr lang="cs-CZ" dirty="0"/>
                    </a:p>
                  </a:txBody>
                  <a:tcPr/>
                </a:tc>
              </a:tr>
              <a:tr h="72565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siloměr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 síla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Newton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      N</a:t>
                      </a:r>
                      <a:endParaRPr lang="cs-CZ" dirty="0"/>
                    </a:p>
                  </a:txBody>
                  <a:tcPr/>
                </a:tc>
              </a:tr>
              <a:tr h="72565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odměrný válec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 objem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mililitr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      ml</a:t>
                      </a:r>
                      <a:endParaRPr lang="cs-CZ" dirty="0"/>
                    </a:p>
                  </a:txBody>
                  <a:tcPr/>
                </a:tc>
              </a:tr>
              <a:tr h="72565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měřidlo délky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  délka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 metr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          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1585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3988395"/>
              </p:ext>
            </p:extLst>
          </p:nvPr>
        </p:nvGraphicFramePr>
        <p:xfrm>
          <a:off x="539552" y="1412776"/>
          <a:ext cx="7740350" cy="4846320"/>
        </p:xfrm>
        <a:graphic>
          <a:graphicData uri="http://schemas.openxmlformats.org/drawingml/2006/table">
            <a:tbl>
              <a:tblPr firstRow="1" bandRow="1">
                <a:tableStyleId>{35758FB7-9AC5-4552-8A53-C91805E547FA}</a:tableStyleId>
              </a:tblPr>
              <a:tblGrid>
                <a:gridCol w="1548070"/>
                <a:gridCol w="1548070"/>
                <a:gridCol w="1548070"/>
                <a:gridCol w="1548070"/>
                <a:gridCol w="1548070"/>
              </a:tblGrid>
              <a:tr h="90830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14 sekund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2800" dirty="0" smtClean="0"/>
                        <a:t>      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   8 sekund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   17 sekund</a:t>
                      </a:r>
                      <a:endParaRPr lang="cs-CZ" dirty="0"/>
                    </a:p>
                  </a:txBody>
                  <a:tcPr/>
                </a:tc>
              </a:tr>
              <a:tr h="60386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baseline="0" dirty="0" smtClean="0"/>
                        <a:t>       </a:t>
                      </a:r>
                      <a:r>
                        <a:rPr lang="cs-CZ" dirty="0" smtClean="0"/>
                        <a:t>12 litrů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1800" baseline="0" dirty="0" smtClean="0"/>
                        <a:t>           </a:t>
                      </a:r>
                      <a:r>
                        <a:rPr lang="cs-CZ" sz="2400" dirty="0" smtClean="0"/>
                        <a:t>+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9 litrů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</a:t>
                      </a:r>
                      <a:r>
                        <a:rPr lang="cs-CZ" sz="2400" baseline="0" dirty="0" smtClean="0"/>
                        <a:t>  </a:t>
                      </a:r>
                      <a:r>
                        <a:rPr lang="cs-CZ" sz="2400" b="0" baseline="0" dirty="0" smtClean="0"/>
                        <a:t>=</a:t>
                      </a:r>
                      <a:r>
                        <a:rPr lang="cs-CZ" b="0" baseline="0" dirty="0" smtClean="0"/>
                        <a:t> 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21 litrů</a:t>
                      </a:r>
                      <a:endParaRPr lang="cs-CZ" dirty="0"/>
                    </a:p>
                  </a:txBody>
                  <a:tcPr/>
                </a:tc>
              </a:tr>
              <a:tr h="406677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4 litry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8 litrů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    12 litrů</a:t>
                      </a:r>
                      <a:endParaRPr lang="cs-CZ" dirty="0"/>
                    </a:p>
                  </a:txBody>
                  <a:tcPr/>
                </a:tc>
              </a:tr>
              <a:tr h="406677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2 hodiny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6 hodin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    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8 hodin</a:t>
                      </a:r>
                      <a:endParaRPr lang="cs-CZ" dirty="0"/>
                    </a:p>
                  </a:txBody>
                  <a:tcPr/>
                </a:tc>
              </a:tr>
              <a:tr h="406677">
                <a:tc>
                  <a:txBody>
                    <a:bodyPr/>
                    <a:lstStyle/>
                    <a:p>
                      <a:r>
                        <a:rPr lang="cs-CZ" dirty="0" smtClean="0"/>
                        <a:t>      13 metrů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8 metrů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 metrů</a:t>
                      </a:r>
                      <a:endParaRPr lang="cs-CZ" dirty="0"/>
                    </a:p>
                  </a:txBody>
                  <a:tcPr/>
                </a:tc>
              </a:tr>
              <a:tr h="406677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8 sekund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7 sekund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15 sekund</a:t>
                      </a:r>
                      <a:endParaRPr lang="cs-CZ" dirty="0"/>
                    </a:p>
                  </a:txBody>
                  <a:tcPr/>
                </a:tc>
              </a:tr>
              <a:tr h="406677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7 hodin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6 hodin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13 hodin</a:t>
                      </a:r>
                      <a:endParaRPr lang="cs-CZ" dirty="0"/>
                    </a:p>
                  </a:txBody>
                  <a:tcPr/>
                </a:tc>
              </a:tr>
              <a:tr h="431249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9 metrů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4 metry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</a:t>
                      </a:r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13 metrů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13 dnů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      6 dnů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</a:t>
                      </a:r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19 dnů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987824" y="404664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 Black" pitchFamily="34" charset="0"/>
              </a:rPr>
              <a:t>Řešení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001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15616" y="404664"/>
            <a:ext cx="6390456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Vytvořeno jako DUM do předmětu prvouka na ZŠ a MŠ 17.listopadu 1325, Mladá Boleslav pro třetí ročník základní školy.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Materiál </a:t>
            </a:r>
            <a:r>
              <a:rPr lang="cs-CZ" sz="2800" dirty="0">
                <a:solidFill>
                  <a:schemeClr val="bg1"/>
                </a:solidFill>
              </a:rPr>
              <a:t>slouží k </a:t>
            </a:r>
            <a:r>
              <a:rPr lang="cs-CZ" sz="2800" dirty="0" smtClean="0">
                <a:solidFill>
                  <a:schemeClr val="bg1"/>
                </a:solidFill>
              </a:rPr>
              <a:t>opakování učiva o měření.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Materiál </a:t>
            </a:r>
            <a:r>
              <a:rPr lang="cs-CZ" sz="2800" dirty="0">
                <a:solidFill>
                  <a:schemeClr val="bg1"/>
                </a:solidFill>
              </a:rPr>
              <a:t>doporučuji prezentovat pomocí </a:t>
            </a:r>
            <a:r>
              <a:rPr lang="cs-CZ" sz="2800" smtClean="0">
                <a:solidFill>
                  <a:schemeClr val="bg1"/>
                </a:solidFill>
              </a:rPr>
              <a:t>interaktivní tabule.</a:t>
            </a:r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Materiál byl vytvořen a pilotován ve I. 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1417023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78</TotalTime>
  <Words>433</Words>
  <Application>Microsoft Office PowerPoint</Application>
  <PresentationFormat>Předvádění na obrazovce (4:3)</PresentationFormat>
  <Paragraphs>161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Živly</vt:lpstr>
      <vt:lpstr>Prezentace aplikace PowerPoint</vt:lpstr>
      <vt:lpstr>Prezentace aplikace PowerPoint</vt:lpstr>
      <vt:lpstr>Prezentace aplikace PowerPoint</vt:lpstr>
      <vt:lpstr>                  Řešení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Věra Martincová</cp:lastModifiedBy>
  <cp:revision>12</cp:revision>
  <dcterms:created xsi:type="dcterms:W3CDTF">2012-03-21T18:06:28Z</dcterms:created>
  <dcterms:modified xsi:type="dcterms:W3CDTF">2012-03-27T05:51:11Z</dcterms:modified>
</cp:coreProperties>
</file>