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1" r:id="rId2"/>
    <p:sldId id="256" r:id="rId3"/>
    <p:sldId id="258" r:id="rId4"/>
    <p:sldId id="259" r:id="rId5"/>
    <p:sldId id="260" r:id="rId6"/>
    <p:sldId id="262" r:id="rId7"/>
    <p:sldId id="257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84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857364"/>
            <a:ext cx="7772400" cy="1470025"/>
          </a:xfrm>
        </p:spPr>
        <p:txBody>
          <a:bodyPr anchor="ctr"/>
          <a:lstStyle>
            <a:lvl1pPr algn="r">
              <a:defRPr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062792" y="3357562"/>
            <a:ext cx="6400800" cy="1752600"/>
          </a:xfrm>
        </p:spPr>
        <p:txBody>
          <a:bodyPr/>
          <a:lstStyle>
            <a:lvl1pPr marL="0" indent="0" algn="r">
              <a:buNone/>
              <a:defRPr sz="28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23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0" name="Chevron 9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3" name="Rectangle 22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3286113"/>
            <a:ext cx="7772400" cy="1362075"/>
          </a:xfrm>
        </p:spPr>
        <p:txBody>
          <a:bodyPr anchor="t"/>
          <a:lstStyle>
            <a:lvl1pPr algn="r">
              <a:defRPr sz="4000" b="0" cap="all"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1785926"/>
            <a:ext cx="7772400" cy="150018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r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r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r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9" name="Chevron 8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" name="Group 9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11" name="Chevron 10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Group 5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7" name="Chevron 6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8" name="Rectangle 7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580745" y="285728"/>
            <a:ext cx="5106055" cy="1162050"/>
          </a:xfrm>
        </p:spPr>
        <p:txBody>
          <a:bodyPr anchor="ctr">
            <a:normAutofit/>
          </a:bodyPr>
          <a:lstStyle>
            <a:lvl1pPr algn="ctr">
              <a:defRPr sz="32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3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446218"/>
            <a:ext cx="5111750" cy="4679671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1" y="285729"/>
            <a:ext cx="3008313" cy="5840435"/>
          </a:xfrm>
        </p:spPr>
        <p:txBody>
          <a:bodyPr anchor="b"/>
          <a:lstStyle>
            <a:lvl1pPr marL="0" indent="0">
              <a:spcAft>
                <a:spcPts val="0"/>
              </a:spcAft>
              <a:buNone/>
              <a:defRPr sz="1400"/>
            </a:lvl1pPr>
            <a:lvl2pPr marL="457200" indent="0">
              <a:spcAft>
                <a:spcPts val="0"/>
              </a:spcAft>
              <a:buNone/>
              <a:defRPr sz="1200"/>
            </a:lvl2pPr>
            <a:lvl3pPr marL="914400" indent="0">
              <a:spcAft>
                <a:spcPts val="0"/>
              </a:spcAft>
              <a:buNone/>
              <a:defRPr sz="1000"/>
            </a:lvl3pPr>
            <a:lvl4pPr marL="1371600" indent="0">
              <a:spcAft>
                <a:spcPts val="0"/>
              </a:spcAft>
              <a:buNone/>
              <a:defRPr sz="900"/>
            </a:lvl4pPr>
            <a:lvl5pPr marL="1828800" indent="0">
              <a:spcAft>
                <a:spcPts val="0"/>
              </a:spcAft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15272" y="615868"/>
            <a:ext cx="928694" cy="5813528"/>
          </a:xfrm>
        </p:spPr>
        <p:txBody>
          <a:bodyPr vert="eaVert" anchor="ctr">
            <a:normAutofit/>
          </a:bodyPr>
          <a:lstStyle>
            <a:lvl1pPr algn="l">
              <a:defRPr sz="2800" b="0" kern="1200" cap="all">
                <a:ln w="11430"/>
                <a:gradFill flip="none" rotWithShape="1">
                  <a:gsLst>
                    <a:gs pos="0">
                      <a:schemeClr val="accent2"/>
                    </a:gs>
                    <a:gs pos="45000">
                      <a:schemeClr val="accent2">
                        <a:tint val="60000"/>
                      </a:schemeClr>
                    </a:gs>
                    <a:gs pos="90000">
                      <a:schemeClr val="accent2">
                        <a:tint val="40000"/>
                      </a:schemeClr>
                    </a:gs>
                    <a:gs pos="100000">
                      <a:schemeClr val="accent2">
                        <a:tint val="20000"/>
                      </a:schemeClr>
                    </a:gs>
                  </a:gsLst>
                  <a:lin ang="16200000" scaled="1"/>
                  <a:tileRect/>
                </a:gradFill>
                <a:effectLst>
                  <a:outerShdw blurRad="44450" dist="41910" dir="18600000" algn="tl">
                    <a:srgbClr val="000000">
                      <a:alpha val="5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714348" y="612777"/>
            <a:ext cx="6858048" cy="4745051"/>
          </a:xfrm>
          <a:ln w="38100" cap="flat" cmpd="sng" algn="ctr">
            <a:gradFill flip="none" rotWithShape="1">
              <a:gsLst>
                <a:gs pos="0">
                  <a:srgbClr val="000082"/>
                </a:gs>
                <a:gs pos="30000">
                  <a:srgbClr val="66008F"/>
                </a:gs>
                <a:gs pos="64999">
                  <a:srgbClr val="BA0066"/>
                </a:gs>
                <a:gs pos="89999">
                  <a:srgbClr val="FF0000"/>
                </a:gs>
                <a:gs pos="100000">
                  <a:srgbClr val="FF8200"/>
                </a:gs>
              </a:gsLst>
              <a:path path="rect">
                <a:fillToRect l="100000" t="100000"/>
              </a:path>
              <a:tileRect r="-100000" b="-100000"/>
            </a:gradFill>
            <a:prstDash val="solid"/>
          </a:ln>
          <a:effectLst>
            <a:outerShdw blurRad="38100" dist="50800" dir="5400000" algn="tl" rotWithShape="0">
              <a:srgbClr val="000000">
                <a:alpha val="50000"/>
              </a:srgbClr>
            </a:outerShdw>
          </a:effectLst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14348" y="5500702"/>
            <a:ext cx="6858048" cy="92869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2207747" y="1332379"/>
            <a:ext cx="6482858" cy="144000"/>
            <a:chOff x="2214546" y="1427612"/>
            <a:chExt cx="6482858" cy="144000"/>
          </a:xfrm>
        </p:grpSpPr>
        <p:sp>
          <p:nvSpPr>
            <p:cNvPr id="8" name="Chevron 7"/>
            <p:cNvSpPr/>
            <p:nvPr userDrawn="1"/>
          </p:nvSpPr>
          <p:spPr>
            <a:xfrm flipH="1">
              <a:off x="8643404" y="1427612"/>
              <a:ext cx="54000" cy="144000"/>
            </a:xfrm>
            <a:prstGeom prst="chevron">
              <a:avLst>
                <a:gd name="adj" fmla="val 50000"/>
              </a:avLst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15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2214546" y="1490779"/>
              <a:ext cx="6429600" cy="18000"/>
            </a:xfrm>
            <a:prstGeom prst="rect">
              <a:avLst/>
            </a:prstGeom>
            <a:gradFill flip="none" rotWithShape="1">
              <a:gsLst>
                <a:gs pos="0">
                  <a:schemeClr val="accent1">
                    <a:alpha val="20000"/>
                  </a:schemeClr>
                </a:gs>
                <a:gs pos="100000">
                  <a:schemeClr val="accent1">
                    <a:alpha val="4000"/>
                  </a:schemeClr>
                </a:gs>
              </a:gsLst>
              <a:lin ang="10800000" scaled="1"/>
              <a:tileRect/>
            </a:gradFill>
            <a:ln w="25400" cap="flat" cmpd="sng" algn="ctr">
              <a:noFill/>
              <a:prstDash val="solid"/>
            </a:ln>
          </p:spPr>
          <p:style>
            <a:lnRef idx="2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eaLnBrk="1" latinLnBrk="0" hangingPunct="1"/>
              <a:endParaRPr kumimoji="0" lang="zh-CN" alt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82919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215206" y="274638"/>
            <a:ext cx="1471594" cy="6154758"/>
          </a:xfrm>
        </p:spPr>
        <p:txBody>
          <a:bodyPr vert="eaVert"/>
          <a:lstStyle>
            <a:lvl1pPr>
              <a:defRPr>
                <a:effectLst>
                  <a:outerShdw blurRad="50800" dist="50800" dir="18900000" algn="tl" rotWithShape="0">
                    <a:srgbClr val="000000">
                      <a:alpha val="43137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686568" cy="6154758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blipFill>
            <a:blip r:embed="rId13">
              <a:alphaModFix amt="30000"/>
              <a:duotone>
                <a:schemeClr val="accent1"/>
                <a:srgbClr val="FFFFFF"/>
              </a:duotone>
            </a:blip>
            <a:tile tx="0" ty="0" sx="100000" sy="100000" flip="none" algn="tl"/>
          </a:blipFill>
          <a:ln w="25400" cap="flat" cmpd="sng" algn="ctr">
            <a:noFill/>
            <a:prstDash val="solid"/>
          </a:ln>
          <a:effectLst/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rtl="0" eaLnBrk="1" latinLnBrk="0" hangingPunct="1"/>
            <a:endParaRPr kumimoji="0" lang="zh-CN" altLang="en-US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grpSp>
        <p:nvGrpSpPr>
          <p:cNvPr id="8" name="Group 17"/>
          <p:cNvGrpSpPr/>
          <p:nvPr/>
        </p:nvGrpSpPr>
        <p:grpSpPr>
          <a:xfrm>
            <a:off x="0" y="6570024"/>
            <a:ext cx="9144000" cy="288000"/>
            <a:chOff x="0" y="6353387"/>
            <a:chExt cx="9144000" cy="361763"/>
          </a:xfrm>
        </p:grpSpPr>
        <p:grpSp>
          <p:nvGrpSpPr>
            <p:cNvPr id="9" name="Group 16"/>
            <p:cNvGrpSpPr/>
            <p:nvPr/>
          </p:nvGrpSpPr>
          <p:grpSpPr>
            <a:xfrm>
              <a:off x="0" y="6353387"/>
              <a:ext cx="8756597" cy="360000"/>
              <a:chOff x="1" y="6353387"/>
              <a:chExt cx="8756597" cy="360000"/>
            </a:xfrm>
          </p:grpSpPr>
          <p:sp>
            <p:nvSpPr>
              <p:cNvPr id="10" name="Freeform 9"/>
              <p:cNvSpPr/>
              <p:nvPr userDrawn="1"/>
            </p:nvSpPr>
            <p:spPr>
              <a:xfrm>
                <a:off x="1" y="653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50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  <p:sp>
            <p:nvSpPr>
              <p:cNvPr id="11" name="Freeform 10"/>
              <p:cNvSpPr/>
              <p:nvPr userDrawn="1"/>
            </p:nvSpPr>
            <p:spPr>
              <a:xfrm flipV="1">
                <a:off x="1" y="6353387"/>
                <a:ext cx="8756597" cy="180000"/>
              </a:xfrm>
              <a:custGeom>
                <a:avLst/>
                <a:gdLst/>
                <a:ahLst/>
                <a:cxnLst/>
                <a:rect l="0" t="0" r="0" b="0"/>
                <a:pathLst>
                  <a:path w="7867650" h="177288">
                    <a:moveTo>
                      <a:pt x="7867650" y="177288"/>
                    </a:moveTo>
                    <a:lnTo>
                      <a:pt x="0" y="171450"/>
                    </a:lnTo>
                    <a:lnTo>
                      <a:pt x="0" y="0"/>
                    </a:lnTo>
                    <a:lnTo>
                      <a:pt x="7753350" y="0"/>
                    </a:lnTo>
                    <a:close/>
                  </a:path>
                </a:pathLst>
              </a:custGeom>
              <a:gradFill flip="none" rotWithShape="1">
                <a:gsLst>
                  <a:gs pos="25000">
                    <a:schemeClr val="accent1">
                      <a:shade val="75000"/>
                      <a:alpha val="75000"/>
                    </a:schemeClr>
                  </a:gs>
                  <a:gs pos="100000">
                    <a:schemeClr val="accent1">
                      <a:tint val="40000"/>
                      <a:alpha val="5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/>
              </a:p>
            </p:txBody>
          </p:sp>
        </p:grpSp>
        <p:grpSp>
          <p:nvGrpSpPr>
            <p:cNvPr id="15" name="Group 15"/>
            <p:cNvGrpSpPr/>
            <p:nvPr/>
          </p:nvGrpSpPr>
          <p:grpSpPr>
            <a:xfrm>
              <a:off x="8640700" y="6354583"/>
              <a:ext cx="503300" cy="360567"/>
              <a:chOff x="8640700" y="6354583"/>
              <a:chExt cx="503300" cy="360567"/>
            </a:xfrm>
          </p:grpSpPr>
          <p:sp>
            <p:nvSpPr>
              <p:cNvPr id="12" name="Chevron 11"/>
              <p:cNvSpPr/>
              <p:nvPr userDrawn="1"/>
            </p:nvSpPr>
            <p:spPr>
              <a:xfrm flipH="1">
                <a:off x="8640700" y="6354583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3" name="Chevron 12"/>
              <p:cNvSpPr/>
              <p:nvPr userDrawn="1"/>
            </p:nvSpPr>
            <p:spPr>
              <a:xfrm flipH="1">
                <a:off x="8767248" y="635515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/>
                  </a:gs>
                  <a:gs pos="100000">
                    <a:schemeClr val="accent1">
                      <a:shade val="75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  <p:sp>
            <p:nvSpPr>
              <p:cNvPr id="14" name="Chevron 13"/>
              <p:cNvSpPr/>
              <p:nvPr userDrawn="1"/>
            </p:nvSpPr>
            <p:spPr>
              <a:xfrm flipH="1">
                <a:off x="8894116" y="6355000"/>
                <a:ext cx="249884" cy="360000"/>
              </a:xfrm>
              <a:prstGeom prst="chevron">
                <a:avLst>
                  <a:gd name="adj" fmla="val 50000"/>
                </a:avLst>
              </a:prstGeom>
              <a:gradFill flip="none" rotWithShape="1">
                <a:gsLst>
                  <a:gs pos="0">
                    <a:schemeClr val="accent1">
                      <a:shade val="75000"/>
                    </a:schemeClr>
                  </a:gs>
                  <a:gs pos="100000">
                    <a:schemeClr val="accent1">
                      <a:shade val="50000"/>
                      <a:shade val="20000"/>
                    </a:schemeClr>
                  </a:gs>
                </a:gsLst>
                <a:lin ang="10800000" scaled="1"/>
                <a:tileRect/>
              </a:gradFill>
              <a:ln w="25400" cap="flat" cmpd="sng" algn="ctr">
                <a:noFill/>
                <a:prstDash val="solid"/>
              </a:ln>
            </p:spPr>
            <p:style>
              <a:lnRef idx="2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 eaLnBrk="1" latinLnBrk="0" hangingPunct="1"/>
                <a:endParaRPr kumimoji="0" lang="zh-CN" altLang="en-US">
                  <a:solidFill>
                    <a:schemeClr val="tx1"/>
                  </a:solidFill>
                </a:endParaRPr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rtlCol="0" anchor="ctr">
            <a:normAutofit/>
            <a:scene3d>
              <a:camera prst="orthographicFront"/>
              <a:lightRig rig="threePt" dir="tl">
                <a:rot lat="0" lon="0" rev="7200000"/>
              </a:lightRig>
            </a:scene3d>
            <a:sp3d contourW="6350">
              <a:contourClr>
                <a:schemeClr val="accent1"/>
              </a:contourClr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rtlCol="0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0" y="6570000"/>
            <a:ext cx="16430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F1FA64-A7DB-4D43-9A52-8E8EBFE05D9D}" type="datetimeFigureOut">
              <a:rPr lang="cs-CZ" smtClean="0"/>
              <a:t>29.6.2012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43042" y="6570000"/>
            <a:ext cx="4214842" cy="288000"/>
          </a:xfrm>
          <a:prstGeom prst="rect">
            <a:avLst/>
          </a:prstGeom>
        </p:spPr>
        <p:txBody>
          <a:bodyPr vert="horz" rtlCol="0" anchor="ctr"/>
          <a:lstStyle>
            <a:lvl1pPr algn="l" eaLnBrk="1" latinLnBrk="0" hangingPunct="1">
              <a:defRPr kumimoji="0" sz="1200">
                <a:solidFill>
                  <a:schemeClr val="tx1">
                    <a:tint val="8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72528" y="6570000"/>
            <a:ext cx="571472" cy="288000"/>
          </a:xfrm>
          <a:prstGeom prst="rect">
            <a:avLst/>
          </a:prstGeom>
        </p:spPr>
        <p:txBody>
          <a:bodyPr vert="horz" rtlCol="0" anchor="ctr"/>
          <a:lstStyle>
            <a:lvl1pPr algn="ct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</a:lstStyle>
          <a:p>
            <a:fld id="{6CDA4421-3A01-4C46-A3A8-E351FD5C7305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lang="zh-CN" altLang="en-US" sz="4400" b="1" kern="1200" dirty="0">
          <a:ln w="11430"/>
          <a:gradFill flip="none" rotWithShape="1">
            <a:gsLst>
              <a:gs pos="0">
                <a:schemeClr val="accent2"/>
              </a:gs>
              <a:gs pos="45000">
                <a:schemeClr val="accent2">
                  <a:tint val="60000"/>
                </a:schemeClr>
              </a:gs>
              <a:gs pos="90000">
                <a:schemeClr val="accent2">
                  <a:tint val="40000"/>
                </a:schemeClr>
              </a:gs>
              <a:gs pos="100000">
                <a:schemeClr val="accent2">
                  <a:tint val="20000"/>
                </a:schemeClr>
              </a:gs>
            </a:gsLst>
            <a:lin ang="5400000" scaled="1"/>
            <a:tileRect/>
          </a:gradFill>
          <a:effectLst>
            <a:outerShdw blurRad="44450" dist="41910" dir="3600000" algn="tl">
              <a:srgbClr val="000000">
                <a:alpha val="50000"/>
              </a:srgbClr>
            </a:outerShdw>
          </a:effectLst>
          <a:latin typeface="+mj-lt"/>
          <a:ea typeface="+mj-ea"/>
          <a:cs typeface="+mj-cs"/>
        </a:defRPr>
      </a:lvl1pPr>
      <a:lvl2pPr eaLnBrk="1" latinLnBrk="0" hangingPunct="1">
        <a:defRPr kumimoji="0">
          <a:solidFill>
            <a:schemeClr val="tx2"/>
          </a:solidFill>
        </a:defRPr>
      </a:lvl2pPr>
      <a:lvl3pPr eaLnBrk="1" latinLnBrk="0" hangingPunct="1">
        <a:defRPr kumimoji="0">
          <a:solidFill>
            <a:schemeClr val="tx2"/>
          </a:solidFill>
        </a:defRPr>
      </a:lvl3pPr>
      <a:lvl4pPr eaLnBrk="1" latinLnBrk="0" hangingPunct="1">
        <a:defRPr kumimoji="0">
          <a:solidFill>
            <a:schemeClr val="tx2"/>
          </a:solidFill>
        </a:defRPr>
      </a:lvl4pPr>
      <a:lvl5pPr eaLnBrk="1" latinLnBrk="0" hangingPunct="1">
        <a:defRPr kumimoji="0">
          <a:solidFill>
            <a:schemeClr val="tx2"/>
          </a:solidFill>
        </a:defRPr>
      </a:lvl5pPr>
      <a:lvl6pPr eaLnBrk="1" latinLnBrk="0" hangingPunct="1">
        <a:defRPr kumimoji="0">
          <a:solidFill>
            <a:schemeClr val="tx2"/>
          </a:solidFill>
        </a:defRPr>
      </a:lvl6pPr>
      <a:lvl7pPr eaLnBrk="1" latinLnBrk="0" hangingPunct="1">
        <a:defRPr kumimoji="0">
          <a:solidFill>
            <a:schemeClr val="tx2"/>
          </a:solidFill>
        </a:defRPr>
      </a:lvl7pPr>
      <a:lvl8pPr eaLnBrk="1" latinLnBrk="0" hangingPunct="1">
        <a:defRPr kumimoji="0">
          <a:solidFill>
            <a:schemeClr val="tx2"/>
          </a:solidFill>
        </a:defRPr>
      </a:lvl8pPr>
      <a:lvl9pPr eaLnBrk="1" latinLnBrk="0" hangingPunct="1">
        <a:defRPr kumimoji="0">
          <a:solidFill>
            <a:schemeClr val="tx2"/>
          </a:solidFill>
        </a:defRPr>
      </a:lvl9pPr>
    </p:titleStyle>
    <p:bodyStyle>
      <a:lvl1pPr marL="342900" indent="-342900" algn="l" rtl="0" eaLnBrk="1" latinLnBrk="0" hangingPunct="1">
        <a:spcBef>
          <a:spcPct val="20000"/>
        </a:spcBef>
        <a:buClr>
          <a:schemeClr val="tx2"/>
        </a:buClr>
        <a:buSzPct val="50000"/>
        <a:buFont typeface="Wingdings 2"/>
        <a:buChar char="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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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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tx2"/>
        </a:buClr>
        <a:buSzPct val="60000"/>
        <a:buFont typeface="Wingdings 2"/>
        <a:buChar char="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Font typeface="Arial"/>
        <a:buChar char="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youtube.com/watch?v=Q3fIK14D3iI&amp;feature=related" TargetMode="Externa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9988"/>
            <a:ext cx="9144000" cy="14938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115616" y="2686272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/>
              <a:t>Autor: Mgr. Iveta Váňová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0746" y="3578467"/>
            <a:ext cx="828092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dirty="0" smtClean="0">
                <a:latin typeface="Arial Unicode MS" pitchFamily="34" charset="-128"/>
                <a:ea typeface="Arial Unicode MS" pitchFamily="34" charset="-128"/>
                <a:cs typeface="Arial Unicode MS" pitchFamily="34" charset="-128"/>
              </a:rPr>
              <a:t>VY_32_ INOVACE_55_Druhotné suroviny</a:t>
            </a:r>
            <a:endParaRPr lang="cs-CZ" sz="4000" dirty="0">
              <a:latin typeface="Arial Unicode MS" pitchFamily="34" charset="-128"/>
              <a:ea typeface="Arial Unicode MS" pitchFamily="34" charset="-128"/>
              <a:cs typeface="Arial Unicode MS" pitchFamily="34" charset="-128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0" y="6021288"/>
            <a:ext cx="913775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Vytvořeno v rámci projektu „EU peníze školám“.</a:t>
            </a:r>
          </a:p>
          <a:p>
            <a:r>
              <a:rPr lang="cs-CZ" dirty="0" smtClean="0"/>
              <a:t>OP VK oblast podpory 1.4 s názvem Zlepšení podmínek pro vzdělávání na základních školách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123728" y="2030108"/>
            <a:ext cx="54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/>
              <a:t>D</a:t>
            </a:r>
            <a:r>
              <a:rPr lang="cs-CZ" sz="4000" b="1" dirty="0" smtClean="0"/>
              <a:t>ruhotné suroviny </a:t>
            </a:r>
            <a:endParaRPr lang="cs-CZ" sz="4000" b="1" dirty="0"/>
          </a:p>
        </p:txBody>
      </p:sp>
    </p:spTree>
    <p:extLst>
      <p:ext uri="{BB962C8B-B14F-4D97-AF65-F5344CB8AC3E}">
        <p14:creationId xmlns:p14="http://schemas.microsoft.com/office/powerpoint/2010/main" val="270775833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67544" y="285769"/>
            <a:ext cx="8424936" cy="769441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4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Odpad jako druhotná suroviny</a:t>
            </a:r>
            <a:endParaRPr lang="cs-CZ" sz="44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379939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Některý odpad -  </a:t>
            </a:r>
            <a:r>
              <a:rPr lang="cs-CZ" dirty="0" smtClean="0"/>
              <a:t>dá se recyklovat ( znovu se dá zpracovat)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942465" y="2354318"/>
            <a:ext cx="488144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Například: </a:t>
            </a:r>
            <a:r>
              <a:rPr lang="cs-CZ" dirty="0" smtClean="0"/>
              <a:t>starý papír se dalšími úpravami dá recyklovat =&gt; vzniká recyklovaný papír.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59674" y="1055210"/>
            <a:ext cx="1732806" cy="16347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470857" y="3140968"/>
            <a:ext cx="4386064" cy="328954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942465" y="3284983"/>
            <a:ext cx="352839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/>
                </a:solidFill>
              </a:rPr>
              <a:t>Použití : </a:t>
            </a:r>
            <a:r>
              <a:rPr lang="cs-CZ" dirty="0" smtClean="0"/>
              <a:t>sešity, knihy, </a:t>
            </a:r>
            <a:r>
              <a:rPr lang="cs-CZ" dirty="0" smtClean="0"/>
              <a:t>toaletní        </a:t>
            </a:r>
          </a:p>
          <a:p>
            <a:r>
              <a:rPr lang="cs-CZ" dirty="0"/>
              <a:t> </a:t>
            </a:r>
            <a:r>
              <a:rPr lang="cs-CZ" dirty="0" smtClean="0"/>
              <a:t>                papíry  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755576" y="1749271"/>
            <a:ext cx="129614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Papír</a:t>
            </a:r>
            <a:endParaRPr lang="cs-CZ" sz="2800" b="1" dirty="0">
              <a:solidFill>
                <a:schemeClr val="accent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3350563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2926873" y="260648"/>
            <a:ext cx="61926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accent2"/>
                </a:solidFill>
              </a:rPr>
              <a:t>Sklo</a:t>
            </a:r>
            <a:endParaRPr lang="cs-CZ" sz="2800" b="1" dirty="0">
              <a:solidFill>
                <a:schemeClr val="accent2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71600" y="1412776"/>
            <a:ext cx="684076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Sklo se dá také recyklovat – sklářské střepy =&gt; vzniká nové sklo . </a:t>
            </a:r>
            <a:endParaRPr lang="cs-CZ" dirty="0"/>
          </a:p>
        </p:txBody>
      </p:sp>
      <p:pic>
        <p:nvPicPr>
          <p:cNvPr id="2054" name="Picture 6" descr="C:\Users\Asus\AppData\Local\Microsoft\Windows\Temporary Internet Files\Content.IE5\I07KMLO1\MC90035124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3429000"/>
            <a:ext cx="1563311" cy="26433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5" name="Picture 7" descr="C:\Users\Asus\AppData\Local\Microsoft\Windows\Temporary Internet Files\Content.IE5\CYJ20275\MP900313740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537016"/>
            <a:ext cx="2401824" cy="3657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7" name="Picture 9" descr="C:\Users\Asus\AppData\Local\Microsoft\Windows\Temporary Internet Files\Content.IE5\I07KMLO1\MP900313739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63180" y="2765939"/>
            <a:ext cx="3657600" cy="2438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6748584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Jak se sklo vytváří? </a:t>
            </a:r>
            <a:endParaRPr lang="cs-CZ" dirty="0">
              <a:solidFill>
                <a:schemeClr val="accent2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70569" y="2348880"/>
            <a:ext cx="3563694" cy="24500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Obdélník 3"/>
          <p:cNvSpPr/>
          <p:nvPr/>
        </p:nvSpPr>
        <p:spPr>
          <a:xfrm>
            <a:off x="566892" y="1453952"/>
            <a:ext cx="5014771" cy="40011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000" b="1" dirty="0" smtClean="0"/>
              <a:t>Výroba skla je složitý a zdlouhavý proces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9813" y="2168860"/>
            <a:ext cx="4135415" cy="309988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>
            <a:hlinkClick r:id="rId4"/>
          </p:cNvPr>
          <p:cNvSpPr/>
          <p:nvPr/>
        </p:nvSpPr>
        <p:spPr>
          <a:xfrm>
            <a:off x="543228" y="578870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</a:t>
            </a:r>
            <a:r>
              <a:rPr lang="cs-CZ" dirty="0" smtClean="0">
                <a:hlinkClick r:id="rId4"/>
              </a:rPr>
              <a:t>www.youtube.com/watch?v=Q3fIK14D3iI&amp;feature=related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6263355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Železo a kovy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27584" y="1556792"/>
            <a:ext cx="72728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Staré železo a jiné kovy se dají také recyklovat  na nový kov.  </a:t>
            </a:r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2132856"/>
            <a:ext cx="2773461" cy="392470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2146176"/>
            <a:ext cx="3548024" cy="26509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99792" y="4941168"/>
            <a:ext cx="2842987" cy="14819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01150838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2"/>
                </a:solidFill>
              </a:rPr>
              <a:t>Plasty</a:t>
            </a:r>
            <a:endParaRPr lang="cs-CZ" dirty="0">
              <a:solidFill>
                <a:schemeClr val="accent2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1700808"/>
            <a:ext cx="741682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Některá plasty se dají také recyklovat  = &gt; textilní vlákna .</a:t>
            </a:r>
            <a:endParaRPr lang="cs-CZ" dirty="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3082716" cy="204580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672" y="2995032"/>
            <a:ext cx="2857500" cy="2857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0444105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835696" y="908720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http://cs.wikipedia.org/wiki/Soubor:Recycle001.svg</a:t>
            </a:r>
            <a:endParaRPr lang="cs-CZ" dirty="0"/>
          </a:p>
        </p:txBody>
      </p:sp>
      <p:sp>
        <p:nvSpPr>
          <p:cNvPr id="5" name="Obdélník 4"/>
          <p:cNvSpPr/>
          <p:nvPr/>
        </p:nvSpPr>
        <p:spPr>
          <a:xfrm>
            <a:off x="1841879" y="170080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http://cs.wikipedia.org/wiki/Soubor:N%C3%A1b%C5%99e%C5%BE%C3%AD_J._Palacha_-_Foersterova,_kontejnery.jpg</a:t>
            </a:r>
            <a:endParaRPr lang="cs-CZ" dirty="0"/>
          </a:p>
        </p:txBody>
      </p:sp>
      <p:sp>
        <p:nvSpPr>
          <p:cNvPr id="6" name="Obdélník 5"/>
          <p:cNvSpPr/>
          <p:nvPr/>
        </p:nvSpPr>
        <p:spPr>
          <a:xfrm>
            <a:off x="1841879" y="2826649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http://cs.wikipedia.org/wiki/Soubor:Hot_Shop.jpg</a:t>
            </a:r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1847884" y="3645024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http://cs.wikipedia.org/wiki/Soubor:HematitaEZ.jpg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1848240" y="4307580"/>
            <a:ext cx="428514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http://cesta.bacrie.cz/metalurgie-zeleza/</a:t>
            </a:r>
            <a:endParaRPr lang="cs-CZ" dirty="0"/>
          </a:p>
        </p:txBody>
      </p:sp>
      <p:sp>
        <p:nvSpPr>
          <p:cNvPr id="10" name="Obdélník 9"/>
          <p:cNvSpPr/>
          <p:nvPr/>
        </p:nvSpPr>
        <p:spPr>
          <a:xfrm>
            <a:off x="1848240" y="4941168"/>
            <a:ext cx="4572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http://www.avilin.cz/prikryvka-brotex-luxus-plus-140x200cm-1300g--silna-deka-det-470-45-2-23-45.html</a:t>
            </a:r>
            <a:endParaRPr lang="cs-CZ" dirty="0"/>
          </a:p>
        </p:txBody>
      </p:sp>
      <p:sp>
        <p:nvSpPr>
          <p:cNvPr id="11" name="Obdélník 10"/>
          <p:cNvSpPr/>
          <p:nvPr/>
        </p:nvSpPr>
        <p:spPr>
          <a:xfrm>
            <a:off x="1872501" y="5866915"/>
            <a:ext cx="4572000" cy="646331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dirty="0" smtClean="0"/>
              <a:t>http://www.zbrane-myslivost.cz/termo-pradlo/649-termo-pradlo-tmave-rolak.html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403648" y="188640"/>
            <a:ext cx="7344816" cy="707886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4000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Zdroje textů a obrázků</a:t>
            </a:r>
            <a:endParaRPr lang="cs-CZ" sz="4000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8616051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827584" y="764704"/>
            <a:ext cx="7488832" cy="526297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Wingdings" pitchFamily="2" charset="2"/>
              <a:buChar char="Ø"/>
            </a:pPr>
            <a:r>
              <a:rPr lang="cs-CZ" sz="2800" dirty="0"/>
              <a:t>V</a:t>
            </a:r>
            <a:r>
              <a:rPr lang="cs-CZ" sz="2800" dirty="0" smtClean="0"/>
              <a:t>ytvořeno jako DUM do předmětu prvouka na ZŠ a MŠ 17.listopadu 1325, Mladá Boleslav pro třetí ročník základní školy.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slouží k doplnění učiva o </a:t>
            </a:r>
            <a:r>
              <a:rPr lang="cs-CZ" sz="2800" smtClean="0"/>
              <a:t>druhotných surovinách.</a:t>
            </a:r>
            <a:endParaRPr lang="cs-CZ" sz="2800" dirty="0" smtClean="0"/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doporučuji prezentovat pomocí interaktivní tabule.</a:t>
            </a:r>
          </a:p>
          <a:p>
            <a:endParaRPr lang="cs-CZ" sz="2800" dirty="0" smtClean="0"/>
          </a:p>
          <a:p>
            <a:pPr marL="457200" indent="-457200">
              <a:buFont typeface="Wingdings" pitchFamily="2" charset="2"/>
              <a:buChar char="Ø"/>
            </a:pPr>
            <a:r>
              <a:rPr lang="cs-CZ" sz="2800" dirty="0" smtClean="0"/>
              <a:t>Materiál byl vytvořen a pilotován ve I. pololetí školního roku 2011/2012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125679464"/>
      </p:ext>
    </p:extLst>
  </p:cSld>
  <p:clrMapOvr>
    <a:masterClrMapping/>
  </p:clrMapOvr>
</p:sld>
</file>

<file path=ppt/theme/theme1.xml><?xml version="1.0" encoding="utf-8"?>
<a:theme xmlns:a="http://schemas.openxmlformats.org/drawingml/2006/main" name="Welcome">
  <a:themeElements>
    <a:clrScheme name="Metro">
      <a:dk1>
        <a:sysClr val="windowText" lastClr="000000"/>
      </a:dk1>
      <a:lt1>
        <a:sysClr val="window" lastClr="FFFFFF"/>
      </a:lt1>
      <a:dk2>
        <a:srgbClr val="4E5B6F"/>
      </a:dk2>
      <a:lt2>
        <a:srgbClr val="D6ECFF"/>
      </a:lt2>
      <a:accent1>
        <a:srgbClr val="7FD13B"/>
      </a:accent1>
      <a:accent2>
        <a:srgbClr val="EA157A"/>
      </a:accent2>
      <a:accent3>
        <a:srgbClr val="FEB80A"/>
      </a:accent3>
      <a:accent4>
        <a:srgbClr val="00ADDC"/>
      </a:accent4>
      <a:accent5>
        <a:srgbClr val="738AC8"/>
      </a:accent5>
      <a:accent6>
        <a:srgbClr val="1AB39F"/>
      </a:accent6>
      <a:hlink>
        <a:srgbClr val="EB8803"/>
      </a:hlink>
      <a:folHlink>
        <a:srgbClr val="5F7791"/>
      </a:folHlink>
    </a:clrScheme>
    <a:fontScheme name="Welcome">
      <a:majorFont>
        <a:latin typeface="Book Antiqua"/>
        <a:ea typeface=""/>
        <a:cs typeface=""/>
        <a:font script="Jpan" typeface="ＭＳ Ｐゴシック"/>
        <a:font script="Hang" typeface="돋움"/>
        <a:font script="Hans" typeface="华文中宋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ajorFont>
      <a:minorFont>
        <a:latin typeface="Cambria"/>
        <a:ea typeface=""/>
        <a:cs typeface=""/>
        <a:font script="Jpan" typeface="ＭＳ Ｐゴシック"/>
        <a:font script="Hang" typeface="맑은 고딕"/>
        <a:font script="Hans" typeface="宋体"/>
        <a:font script="Hant" typeface="微軟正黑體"/>
        <a:font script="Arab" typeface="Times New  Roman"/>
        <a:font script="Hebr" typeface="Times New 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 Cherokee"/>
        <a:font script="Yiii" typeface="Microsoft Yi  Baiti"/>
        <a:font script="Tibt" typeface="Microsoft  Himalaya"/>
        <a:font script="Thaa" typeface="MV Boli"/>
        <a:font script="Deva" typeface="Mangal"/>
        <a:font script="Telu" typeface="Gautami"/>
        <a:font script="Taml" typeface="Latha"/>
        <a:font script="Syrc" typeface="Estrangelo  Edessa"/>
        <a:font script="Orya" typeface="Kalinga"/>
        <a:font script="Mlym" typeface="Kartika"/>
        <a:font script="Laoo" typeface="DokChampa"/>
        <a:font script="Sinh" typeface="Iskoola Pota"/>
        <a:font script="Mong" typeface="Mongolian  Baiti"/>
        <a:font script="Viet" typeface="Times New  Roman"/>
        <a:font script="Uigh" typeface="Microsoft  Uighur"/>
      </a:minorFont>
    </a:fontScheme>
    <a:fmtScheme name="Welcome">
      <a:fillStyleLst>
        <a:solidFill>
          <a:schemeClr val="phClr">
            <a:tint val="100000"/>
            <a:shade val="100000"/>
            <a:hueMod val="100000"/>
            <a:satMod val="150000"/>
          </a:schemeClr>
        </a:solidFill>
        <a:gradFill rotWithShape="1">
          <a:gsLst>
            <a:gs pos="0">
              <a:schemeClr val="phClr">
                <a:tint val="10000"/>
                <a:shade val="100000"/>
                <a:hueMod val="100000"/>
                <a:satMod val="10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300000"/>
              </a:schemeClr>
            </a:gs>
          </a:gsLst>
          <a:lin ang="16200000" scaled="1"/>
        </a:gradFill>
        <a:gradFill flip="none" rotWithShape="1">
          <a:gsLst>
            <a:gs pos="0">
              <a:schemeClr val="phClr">
                <a:tint val="70000"/>
              </a:schemeClr>
            </a:gs>
            <a:gs pos="30000">
              <a:schemeClr val="phClr">
                <a:tint val="90000"/>
              </a:schemeClr>
            </a:gs>
            <a:gs pos="88000">
              <a:schemeClr val="phClr">
                <a:shade val="30000"/>
              </a:schemeClr>
            </a:gs>
            <a:gs pos="100000">
              <a:schemeClr val="phClr">
                <a:shade val="20000"/>
              </a:schemeClr>
            </a:gs>
          </a:gsLst>
          <a:lin ang="5400000" scaled="1"/>
          <a:tileRect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glow>
              <a:schemeClr val="phClr">
                <a:tint val="100000"/>
                <a:shade val="100000"/>
                <a:hueMod val="100000"/>
                <a:satMod val="100000"/>
              </a:schemeClr>
            </a:glow>
          </a:effectLst>
        </a:effectStyle>
        <a:effectStyle>
          <a:effectLst>
            <a:outerShdw blurRad="39000" dist="25400" dir="5400000">
              <a:srgbClr val="000000">
                <a:alpha val="40000"/>
              </a:srgbClr>
            </a:outerShdw>
          </a:effectLst>
        </a:effectStyle>
        <a:effectStyle>
          <a:effectLst>
            <a:outerShdw blurRad="39000" dist="25400" dir="5400000">
              <a:srgbClr val="000000">
                <a:alpha val="3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6500000"/>
            </a:lightRig>
          </a:scene3d>
          <a:sp3d prstMaterial="powder">
            <a:bevelT w="152400"/>
            <a:contourClr>
              <a:schemeClr val="phClr"/>
            </a:contourClr>
          </a:sp3d>
        </a:effectStyle>
      </a:effectStyleLst>
      <a:bgFillStyleLst>
        <a:solidFill>
          <a:schemeClr val="phClr">
            <a:tint val="100000"/>
            <a:shade val="100000"/>
            <a:hueMod val="100000"/>
            <a:satMod val="100000"/>
          </a:schemeClr>
        </a:solidFill>
        <a:gradFill rotWithShape="1">
          <a:gsLst>
            <a:gs pos="0">
              <a:schemeClr val="phClr">
                <a:tint val="100000"/>
                <a:shade val="30000"/>
                <a:hueMod val="100000"/>
              </a:schemeClr>
            </a:gs>
            <a:gs pos="20000">
              <a:schemeClr val="phClr">
                <a:tint val="100000"/>
                <a:shade val="100000"/>
                <a:hueMod val="1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30000"/>
                <a:hueMod val="100000"/>
                <a:satMod val="1600000"/>
              </a:schemeClr>
            </a:gs>
            <a:gs pos="20000">
              <a:schemeClr val="phClr">
                <a:tint val="100000"/>
                <a:shade val="100000"/>
                <a:hueMod val="100000"/>
                <a:satMod val="500000"/>
              </a:schemeClr>
            </a:gs>
            <a:gs pos="100000">
              <a:schemeClr val="phClr">
                <a:tint val="90000"/>
                <a:shade val="100000"/>
                <a:hueMod val="100000"/>
                <a:satMod val="1600000"/>
              </a:schemeClr>
            </a:gs>
          </a:gsLst>
          <a:lin ang="16200000" scaled="1"/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TC010219416[[fn=Motiv přivítání]]</Template>
  <TotalTime>43</TotalTime>
  <Words>217</Words>
  <Application>Microsoft Office PowerPoint</Application>
  <PresentationFormat>Předvádění na obrazovce (4:3)</PresentationFormat>
  <Paragraphs>36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Welcome</vt:lpstr>
      <vt:lpstr>Prezentace aplikace PowerPoint</vt:lpstr>
      <vt:lpstr>Prezentace aplikace PowerPoint</vt:lpstr>
      <vt:lpstr> </vt:lpstr>
      <vt:lpstr>Jak se sklo vytváří? </vt:lpstr>
      <vt:lpstr>Železo a kovy</vt:lpstr>
      <vt:lpstr>Plasty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Asus</dc:creator>
  <cp:lastModifiedBy>User</cp:lastModifiedBy>
  <cp:revision>5</cp:revision>
  <dcterms:created xsi:type="dcterms:W3CDTF">2012-04-02T17:44:48Z</dcterms:created>
  <dcterms:modified xsi:type="dcterms:W3CDTF">2012-06-29T12:47:09Z</dcterms:modified>
</cp:coreProperties>
</file>