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8" r:id="rId3"/>
    <p:sldId id="262" r:id="rId4"/>
    <p:sldId id="259" r:id="rId5"/>
    <p:sldId id="260" r:id="rId6"/>
    <p:sldId id="263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97081D4-6206-4C87-8D5E-B5E92ABB3B14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CEBCCEA-74B4-45CE-BA89-A6F71BB949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445224"/>
            <a:ext cx="7196336" cy="91095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ANOTACE: Materiál je určen pro žáky 8. ročníku a slouží k výkladu nového učiva.</a:t>
            </a:r>
          </a:p>
          <a:p>
            <a:endParaRPr lang="cs-CZ" dirty="0"/>
          </a:p>
        </p:txBody>
      </p:sp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6197257" y="96887"/>
            <a:ext cx="283923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/>
              <a:t>VY_32_INOVACE_CH.8.A.10-10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251520" y="1484784"/>
            <a:ext cx="85689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 smtClean="0"/>
              <a:t>Název školy: ZŠ Štětí, Ostrovní 300</a:t>
            </a:r>
            <a:br>
              <a:rPr lang="cs-CZ" sz="2200" dirty="0" smtClean="0"/>
            </a:br>
            <a:r>
              <a:rPr lang="cs-CZ" sz="2200" dirty="0" smtClean="0"/>
              <a:t>Autor: Mgr. Tereza Hrabkovská</a:t>
            </a:r>
            <a:br>
              <a:rPr lang="cs-CZ" sz="2200" dirty="0" smtClean="0"/>
            </a:br>
            <a:r>
              <a:rPr lang="cs-CZ" sz="2200" dirty="0" smtClean="0"/>
              <a:t>Název materiálu: VY_32_INOVACE_CH.8.A.10_KYSLÍKATÉ KYSELINY_2</a:t>
            </a:r>
          </a:p>
          <a:p>
            <a:pPr algn="ctr"/>
            <a:r>
              <a:rPr lang="cs-CZ" sz="2200" dirty="0" smtClean="0"/>
              <a:t>Název: Kyslíkaté kyseliny 2</a:t>
            </a:r>
            <a:br>
              <a:rPr lang="cs-CZ" sz="2200" dirty="0" smtClean="0"/>
            </a:br>
            <a:r>
              <a:rPr lang="cs-CZ" sz="2200" dirty="0" smtClean="0"/>
              <a:t>Číslo operačního programu: CZ.1.07/1.4.00/21.1693</a:t>
            </a:r>
            <a:br>
              <a:rPr lang="cs-CZ" sz="2200" dirty="0" smtClean="0"/>
            </a:br>
            <a:r>
              <a:rPr lang="cs-CZ" sz="2200" dirty="0" smtClean="0"/>
              <a:t>Název projektu: PRIMA ŠKOLA</a:t>
            </a:r>
          </a:p>
          <a:p>
            <a:pPr algn="ctr"/>
            <a:r>
              <a:rPr lang="cs-CZ" sz="2200" dirty="0" smtClean="0"/>
              <a:t>Vzdělávací oblast/obor: Člověk a příroda/Chemie</a:t>
            </a:r>
          </a:p>
          <a:p>
            <a:pPr algn="ctr"/>
            <a:r>
              <a:rPr lang="cs-CZ" sz="2200" dirty="0" smtClean="0"/>
              <a:t>Tematický okruh/téma: Kyseliny a zásady/Kyslíkaté kyseliny</a:t>
            </a:r>
            <a:endParaRPr lang="cs-CZ" sz="2200" dirty="0" smtClean="0">
              <a:solidFill>
                <a:srgbClr val="FF0000"/>
              </a:solidFill>
            </a:endParaRPr>
          </a:p>
          <a:p>
            <a:pPr algn="ctr"/>
            <a:r>
              <a:rPr lang="cs-CZ" sz="2200" dirty="0" smtClean="0"/>
              <a:t>Vytvořeno: 27. 11. 2011</a:t>
            </a:r>
            <a:endParaRPr lang="cs-CZ" sz="22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1512168" cy="1294366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/>
          <a:srcRect r="12926"/>
          <a:stretch>
            <a:fillRect/>
          </a:stretch>
        </p:blipFill>
        <p:spPr bwMode="auto">
          <a:xfrm>
            <a:off x="2123728" y="188640"/>
            <a:ext cx="3816424" cy="7379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5472608" cy="929258"/>
          </a:xfrm>
        </p:spPr>
        <p:txBody>
          <a:bodyPr/>
          <a:lstStyle/>
          <a:p>
            <a:r>
              <a:rPr lang="cs-CZ" dirty="0" smtClean="0"/>
              <a:t>Kyslíkaté  kyseliny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712968" cy="5112568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cs-CZ" dirty="0" smtClean="0"/>
              <a:t>V minulé hodině jsme si říkali o dvou významných zástupcích kyslíkatých kyselin. </a:t>
            </a:r>
          </a:p>
          <a:p>
            <a:pPr>
              <a:spcBef>
                <a:spcPts val="1800"/>
              </a:spcBef>
            </a:pPr>
            <a:r>
              <a:rPr lang="cs-CZ" dirty="0" smtClean="0"/>
              <a:t>O jaké kyseliny jde?</a:t>
            </a:r>
          </a:p>
          <a:p>
            <a:pPr>
              <a:spcBef>
                <a:spcPts val="1800"/>
              </a:spcBef>
            </a:pPr>
            <a:r>
              <a:rPr lang="cs-CZ" dirty="0" smtClean="0"/>
              <a:t>Tyto kyslíkaté kyseliny patří do skupiny </a:t>
            </a:r>
            <a:r>
              <a:rPr lang="cs-CZ" b="1" dirty="0" smtClean="0"/>
              <a:t>silných</a:t>
            </a:r>
            <a:r>
              <a:rPr lang="cs-CZ" dirty="0" smtClean="0"/>
              <a:t> kyselin.</a:t>
            </a:r>
          </a:p>
          <a:p>
            <a:pPr>
              <a:spcBef>
                <a:spcPts val="1800"/>
              </a:spcBef>
            </a:pPr>
            <a:r>
              <a:rPr lang="cs-CZ" dirty="0" smtClean="0"/>
              <a:t>Dnes si budeme povídat o kyselinách </a:t>
            </a:r>
            <a:r>
              <a:rPr lang="cs-CZ" b="1" u="sng" dirty="0" smtClean="0"/>
              <a:t>slabých</a:t>
            </a:r>
            <a:r>
              <a:rPr lang="cs-CZ" dirty="0" smtClean="0"/>
              <a:t> (méně nebezpečných).</a:t>
            </a:r>
          </a:p>
          <a:p>
            <a:endParaRPr lang="cs-CZ" dirty="0" smtClean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29258"/>
          </a:xfrm>
        </p:spPr>
        <p:txBody>
          <a:bodyPr>
            <a:normAutofit/>
          </a:bodyPr>
          <a:lstStyle/>
          <a:p>
            <a:r>
              <a:rPr lang="cs-CZ" dirty="0" smtClean="0"/>
              <a:t>Kyselina fosforečná  H</a:t>
            </a:r>
            <a:r>
              <a:rPr lang="cs-CZ" baseline="-25000" dirty="0" smtClean="0"/>
              <a:t>3</a:t>
            </a:r>
            <a:r>
              <a:rPr lang="cs-CZ" dirty="0" smtClean="0"/>
              <a:t>PO</a:t>
            </a:r>
            <a:r>
              <a:rPr lang="cs-CZ" baseline="-25000" dirty="0" smtClean="0"/>
              <a:t>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400600"/>
          </a:xfrm>
        </p:spPr>
        <p:txBody>
          <a:bodyPr>
            <a:normAutofit/>
          </a:bodyPr>
          <a:lstStyle/>
          <a:p>
            <a:pPr>
              <a:spcBef>
                <a:spcPts val="2400"/>
              </a:spcBef>
            </a:pPr>
            <a:r>
              <a:rPr lang="cs-CZ" sz="2900" dirty="0" smtClean="0"/>
              <a:t>Je to </a:t>
            </a:r>
            <a:r>
              <a:rPr lang="cs-CZ" sz="2900" u="sng" dirty="0" smtClean="0"/>
              <a:t>středně silná</a:t>
            </a:r>
            <a:r>
              <a:rPr lang="cs-CZ" sz="2900" dirty="0" smtClean="0"/>
              <a:t> kyselina.</a:t>
            </a:r>
          </a:p>
          <a:p>
            <a:pPr>
              <a:spcBef>
                <a:spcPts val="2400"/>
              </a:spcBef>
            </a:pPr>
            <a:r>
              <a:rPr lang="cs-CZ" sz="2900" dirty="0" smtClean="0"/>
              <a:t>Pevná krystalická látka, rozpouštěním ve vodě vzniká 85% roztok. </a:t>
            </a:r>
          </a:p>
          <a:p>
            <a:pPr>
              <a:spcBef>
                <a:spcPts val="2400"/>
              </a:spcBef>
            </a:pPr>
            <a:r>
              <a:rPr lang="cs-CZ" sz="2900" dirty="0" smtClean="0"/>
              <a:t>Téměř všechny kovy ve </a:t>
            </a:r>
            <a:r>
              <a:rPr lang="cs-CZ" sz="2900" u="sng" dirty="0" smtClean="0"/>
              <a:t>zředěné</a:t>
            </a:r>
            <a:r>
              <a:rPr lang="cs-CZ" sz="2900" dirty="0" smtClean="0"/>
              <a:t> kyselině fosforečné vytváří na povrchu vrstvu nerozpustných fosforečnanů. </a:t>
            </a:r>
          </a:p>
          <a:p>
            <a:pPr>
              <a:spcBef>
                <a:spcPts val="2400"/>
              </a:spcBef>
            </a:pPr>
            <a:r>
              <a:rPr lang="cs-CZ" sz="2900" dirty="0" smtClean="0"/>
              <a:t>Používá se při zpracování ropy, při úpravě kovů, při </a:t>
            </a:r>
            <a:r>
              <a:rPr lang="cs-CZ" sz="2900" u="sng" dirty="0" smtClean="0"/>
              <a:t>výrobě nealkoholických nápojů</a:t>
            </a:r>
            <a:r>
              <a:rPr lang="cs-CZ" sz="2900" dirty="0" smtClean="0"/>
              <a:t> </a:t>
            </a:r>
            <a:r>
              <a:rPr lang="cs-CZ" sz="2800" dirty="0" smtClean="0"/>
              <a:t>E338 </a:t>
            </a:r>
            <a:r>
              <a:rPr lang="cs-CZ" sz="2900" dirty="0" smtClean="0"/>
              <a:t>(obsahuje ji například Coca-Cola).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29258"/>
          </a:xfrm>
        </p:spPr>
        <p:txBody>
          <a:bodyPr/>
          <a:lstStyle/>
          <a:p>
            <a:r>
              <a:rPr lang="cs-CZ" dirty="0" smtClean="0"/>
              <a:t>Kyselina uhličitá  H</a:t>
            </a:r>
            <a:r>
              <a:rPr lang="cs-CZ" baseline="-25000" dirty="0" smtClean="0"/>
              <a:t>2</a:t>
            </a:r>
            <a:r>
              <a:rPr lang="cs-CZ" dirty="0" smtClean="0"/>
              <a:t>CO</a:t>
            </a:r>
            <a:r>
              <a:rPr lang="cs-CZ" baseline="-25000" dirty="0" smtClean="0"/>
              <a:t>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400600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cs-CZ" dirty="0" smtClean="0"/>
              <a:t>Existuje pouze ve vodném roztoku.</a:t>
            </a:r>
          </a:p>
          <a:p>
            <a:pPr>
              <a:spcBef>
                <a:spcPts val="1800"/>
              </a:spcBef>
            </a:pPr>
            <a:r>
              <a:rPr lang="cs-CZ" dirty="0" smtClean="0"/>
              <a:t>Patří mezi </a:t>
            </a:r>
            <a:r>
              <a:rPr lang="cs-CZ" u="sng" dirty="0" smtClean="0"/>
              <a:t>nejslabší kyseliny</a:t>
            </a:r>
            <a:r>
              <a:rPr lang="cs-CZ" dirty="0" smtClean="0"/>
              <a:t>.</a:t>
            </a:r>
          </a:p>
          <a:p>
            <a:pPr>
              <a:spcBef>
                <a:spcPts val="1800"/>
              </a:spcBef>
            </a:pPr>
            <a:r>
              <a:rPr lang="cs-CZ" dirty="0" smtClean="0"/>
              <a:t>Vzniká rozpuštěním oxidu uhličitého CO</a:t>
            </a:r>
            <a:r>
              <a:rPr lang="cs-CZ" baseline="-25000" dirty="0" smtClean="0"/>
              <a:t>2</a:t>
            </a:r>
            <a:r>
              <a:rPr lang="cs-CZ" dirty="0" smtClean="0"/>
              <a:t> ve vodě (nápoje s bublinkami).</a:t>
            </a:r>
          </a:p>
          <a:p>
            <a:pPr>
              <a:spcBef>
                <a:spcPts val="1200"/>
              </a:spcBef>
              <a:buNone/>
            </a:pPr>
            <a:r>
              <a:rPr lang="cs-CZ" b="1" dirty="0" smtClean="0"/>
              <a:t>	CO</a:t>
            </a:r>
            <a:r>
              <a:rPr lang="cs-CZ" b="1" baseline="-25000" dirty="0" smtClean="0"/>
              <a:t>2</a:t>
            </a:r>
            <a:r>
              <a:rPr lang="cs-CZ" b="1" dirty="0" smtClean="0"/>
              <a:t> + H</a:t>
            </a:r>
            <a:r>
              <a:rPr lang="cs-CZ" b="1" baseline="-25000" dirty="0" smtClean="0"/>
              <a:t>2</a:t>
            </a:r>
            <a:r>
              <a:rPr lang="cs-CZ" b="1" dirty="0" smtClean="0"/>
              <a:t>O	 	 H</a:t>
            </a:r>
            <a:r>
              <a:rPr lang="cs-CZ" b="1" baseline="-25000" dirty="0" smtClean="0"/>
              <a:t>2</a:t>
            </a:r>
            <a:r>
              <a:rPr lang="cs-CZ" b="1" dirty="0" smtClean="0"/>
              <a:t>CO</a:t>
            </a:r>
            <a:r>
              <a:rPr lang="cs-CZ" b="1" baseline="-25000" dirty="0" smtClean="0"/>
              <a:t>3</a:t>
            </a:r>
          </a:p>
          <a:p>
            <a:pPr>
              <a:spcBef>
                <a:spcPts val="1200"/>
              </a:spcBef>
              <a:buNone/>
            </a:pPr>
            <a:endParaRPr lang="cs-CZ" dirty="0" smtClean="0"/>
          </a:p>
          <a:p>
            <a:pPr>
              <a:spcBef>
                <a:spcPts val="1200"/>
              </a:spcBef>
            </a:pPr>
            <a:r>
              <a:rPr lang="cs-CZ" dirty="0" smtClean="0"/>
              <a:t>Snadno se rozkládá na oxid uhličitý a vodu.</a:t>
            </a:r>
          </a:p>
          <a:p>
            <a:pPr>
              <a:buNone/>
            </a:pPr>
            <a:r>
              <a:rPr lang="cs-CZ" b="1" dirty="0" smtClean="0"/>
              <a:t>	H</a:t>
            </a:r>
            <a:r>
              <a:rPr lang="cs-CZ" b="1" baseline="-25000" dirty="0" smtClean="0"/>
              <a:t>2</a:t>
            </a:r>
            <a:r>
              <a:rPr lang="cs-CZ" b="1" dirty="0" smtClean="0"/>
              <a:t>CO</a:t>
            </a:r>
            <a:r>
              <a:rPr lang="cs-CZ" b="1" baseline="-25000" dirty="0" smtClean="0"/>
              <a:t>3</a:t>
            </a:r>
            <a:r>
              <a:rPr lang="cs-CZ" b="1" dirty="0" smtClean="0"/>
              <a:t>	   	  CO</a:t>
            </a:r>
            <a:r>
              <a:rPr lang="cs-CZ" b="1" baseline="-25000" dirty="0" smtClean="0"/>
              <a:t>2</a:t>
            </a:r>
            <a:r>
              <a:rPr lang="cs-CZ" b="1" dirty="0" smtClean="0"/>
              <a:t> + H</a:t>
            </a:r>
            <a:r>
              <a:rPr lang="cs-CZ" b="1" baseline="-25000" dirty="0" smtClean="0"/>
              <a:t>2</a:t>
            </a:r>
            <a:r>
              <a:rPr lang="cs-CZ" b="1" dirty="0" smtClean="0"/>
              <a:t>O</a:t>
            </a:r>
          </a:p>
          <a:p>
            <a:endParaRPr lang="cs-CZ" dirty="0" smtClean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2771800" y="3933056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1979712" y="5661248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29258"/>
          </a:xfrm>
        </p:spPr>
        <p:txBody>
          <a:bodyPr/>
          <a:lstStyle/>
          <a:p>
            <a:r>
              <a:rPr lang="cs-CZ" dirty="0" smtClean="0"/>
              <a:t>Kyselina siřičitá  H</a:t>
            </a:r>
            <a:r>
              <a:rPr lang="cs-CZ" baseline="-25000" dirty="0" smtClean="0"/>
              <a:t>2</a:t>
            </a:r>
            <a:r>
              <a:rPr lang="cs-CZ" dirty="0" smtClean="0"/>
              <a:t>SO</a:t>
            </a:r>
            <a:r>
              <a:rPr lang="cs-CZ" baseline="-25000" dirty="0" smtClean="0"/>
              <a:t>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400600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cs-CZ" dirty="0" smtClean="0"/>
              <a:t>Existuje také jen ve vodném roztoku.</a:t>
            </a:r>
          </a:p>
          <a:p>
            <a:pPr>
              <a:spcBef>
                <a:spcPts val="1800"/>
              </a:spcBef>
            </a:pPr>
            <a:r>
              <a:rPr lang="cs-CZ" dirty="0" smtClean="0"/>
              <a:t>Vzniká reakcí plynného oxidu siřičitého SO</a:t>
            </a:r>
            <a:r>
              <a:rPr lang="cs-CZ" baseline="-25000" dirty="0" smtClean="0"/>
              <a:t>2</a:t>
            </a:r>
            <a:r>
              <a:rPr lang="cs-CZ" dirty="0" smtClean="0"/>
              <a:t> ve vodě.</a:t>
            </a:r>
          </a:p>
          <a:p>
            <a:pPr>
              <a:spcBef>
                <a:spcPts val="1800"/>
              </a:spcBef>
              <a:buNone/>
            </a:pPr>
            <a:r>
              <a:rPr lang="cs-CZ" b="1" dirty="0" smtClean="0"/>
              <a:t>   SO</a:t>
            </a:r>
            <a:r>
              <a:rPr lang="cs-CZ" b="1" baseline="-25000" dirty="0" smtClean="0"/>
              <a:t>2</a:t>
            </a:r>
            <a:r>
              <a:rPr lang="cs-CZ" b="1" dirty="0" smtClean="0"/>
              <a:t> + H</a:t>
            </a:r>
            <a:r>
              <a:rPr lang="cs-CZ" b="1" baseline="-25000" dirty="0" smtClean="0"/>
              <a:t>2</a:t>
            </a:r>
            <a:r>
              <a:rPr lang="cs-CZ" b="1" dirty="0" smtClean="0"/>
              <a:t>O	       H</a:t>
            </a:r>
            <a:r>
              <a:rPr lang="cs-CZ" b="1" baseline="-25000" dirty="0" smtClean="0"/>
              <a:t>2</a:t>
            </a:r>
            <a:r>
              <a:rPr lang="cs-CZ" b="1" dirty="0" smtClean="0"/>
              <a:t>SO</a:t>
            </a:r>
            <a:r>
              <a:rPr lang="cs-CZ" b="1" baseline="-25000" dirty="0" smtClean="0"/>
              <a:t>3</a:t>
            </a:r>
            <a:endParaRPr lang="cs-CZ" b="1" dirty="0" smtClean="0"/>
          </a:p>
          <a:p>
            <a:pPr>
              <a:spcBef>
                <a:spcPts val="1800"/>
              </a:spcBef>
            </a:pPr>
            <a:endParaRPr lang="cs-CZ" dirty="0" smtClean="0"/>
          </a:p>
          <a:p>
            <a:pPr>
              <a:spcBef>
                <a:spcPts val="1800"/>
              </a:spcBef>
            </a:pPr>
            <a:r>
              <a:rPr lang="cs-CZ" dirty="0" smtClean="0"/>
              <a:t> SO</a:t>
            </a:r>
            <a:r>
              <a:rPr lang="cs-CZ" baseline="-25000" dirty="0" smtClean="0"/>
              <a:t>2</a:t>
            </a:r>
            <a:r>
              <a:rPr lang="cs-CZ" dirty="0" smtClean="0"/>
              <a:t> vzniká při spalování uhlí a nafty.</a:t>
            </a:r>
          </a:p>
          <a:p>
            <a:pPr>
              <a:spcBef>
                <a:spcPts val="1800"/>
              </a:spcBef>
            </a:pPr>
            <a:r>
              <a:rPr lang="cs-CZ" dirty="0" smtClean="0"/>
              <a:t>Ve vzduchu reaguje s kapičkami vody a způsobuje vznik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kyselých dešťů</a:t>
            </a:r>
            <a:r>
              <a:rPr lang="cs-CZ" dirty="0" smtClean="0"/>
              <a:t>.</a:t>
            </a:r>
          </a:p>
          <a:p>
            <a:endParaRPr lang="cs-CZ" dirty="0" smtClean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2555776" y="3284984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C:\Users\Terča\AppData\Local\Microsoft\Windows\Temporary Internet Files\Content.IE5\AESZZTCY\MP9004011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149080"/>
            <a:ext cx="1999252" cy="2500337"/>
          </a:xfrm>
          <a:prstGeom prst="rect">
            <a:avLst/>
          </a:prstGeom>
          <a:noFill/>
        </p:spPr>
      </p:pic>
      <p:pic>
        <p:nvPicPr>
          <p:cNvPr id="22" name="Picture 6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96952"/>
            <a:ext cx="1744662" cy="1836737"/>
          </a:xfrm>
          <a:prstGeom prst="rect">
            <a:avLst/>
          </a:prstGeom>
          <a:noFill/>
        </p:spPr>
      </p:pic>
      <p:pic>
        <p:nvPicPr>
          <p:cNvPr id="6" name="Picture 3" descr="C:\Users\Terča\AppData\Local\Microsoft\Windows\Temporary Internet Files\Content.IE5\5A048W7Z\MP90039014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077072"/>
            <a:ext cx="1695563" cy="2376264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79512" y="260648"/>
            <a:ext cx="87849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25000"/>
                  </a:schemeClr>
                </a:solidFill>
              </a:rPr>
              <a:t>Kyselý déšť </a:t>
            </a:r>
            <a:r>
              <a:rPr lang="cs-CZ" sz="2400" dirty="0" smtClean="0"/>
              <a:t>– </a:t>
            </a:r>
            <a:r>
              <a:rPr lang="cs-CZ" sz="2800" dirty="0" smtClean="0"/>
              <a:t>tvoří ho oxidy síry (sopečné činnosti a spalování fosilní paliva). V atmosféře reagují s vodou za vzniku kyselin. Zvýšená kyselost v půdě a ve vodních tocích má negativní vliv na ryby a rostlinstvo. </a:t>
            </a:r>
            <a:endParaRPr lang="cs-CZ" sz="2400" dirty="0"/>
          </a:p>
        </p:txBody>
      </p:sp>
      <p:pic>
        <p:nvPicPr>
          <p:cNvPr id="3077" name="Picture 5" descr="C:\Users\Terča\AppData\Local\Microsoft\Windows\Temporary Internet Files\Content.IE5\5A048W7Z\MC9001605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653136"/>
            <a:ext cx="1819275" cy="1755775"/>
          </a:xfrm>
          <a:prstGeom prst="rect">
            <a:avLst/>
          </a:prstGeom>
          <a:noFill/>
        </p:spPr>
      </p:pic>
      <p:pic>
        <p:nvPicPr>
          <p:cNvPr id="3078" name="Picture 6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068960"/>
            <a:ext cx="1744662" cy="1836737"/>
          </a:xfrm>
          <a:prstGeom prst="rect">
            <a:avLst/>
          </a:prstGeom>
          <a:noFill/>
        </p:spPr>
      </p:pic>
      <p:pic>
        <p:nvPicPr>
          <p:cNvPr id="14" name="Picture 6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708920"/>
            <a:ext cx="1744662" cy="1836737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3707904" y="4725144"/>
            <a:ext cx="5854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SO</a:t>
            </a:r>
            <a:r>
              <a:rPr lang="cs-CZ" b="1" baseline="-25000" dirty="0" smtClean="0"/>
              <a:t>2</a:t>
            </a:r>
            <a:endParaRPr lang="cs-CZ" b="1" dirty="0"/>
          </a:p>
        </p:txBody>
      </p:sp>
      <p:sp>
        <p:nvSpPr>
          <p:cNvPr id="16" name="Obdélník 15"/>
          <p:cNvSpPr/>
          <p:nvPr/>
        </p:nvSpPr>
        <p:spPr>
          <a:xfrm>
            <a:off x="1259632" y="4725144"/>
            <a:ext cx="5854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</a:rPr>
              <a:t>SO</a:t>
            </a:r>
            <a:r>
              <a:rPr lang="cs-CZ" b="1" baseline="-25000" dirty="0" smtClean="0">
                <a:solidFill>
                  <a:schemeClr val="bg2"/>
                </a:solidFill>
              </a:rPr>
              <a:t>2</a:t>
            </a:r>
            <a:endParaRPr lang="cs-CZ" b="1" dirty="0">
              <a:solidFill>
                <a:schemeClr val="bg2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23928" y="2535287"/>
            <a:ext cx="3744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 SO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+ H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O         H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SO</a:t>
            </a:r>
            <a:r>
              <a:rPr lang="cs-CZ" sz="2400" b="1" baseline="-25000" dirty="0" smtClean="0"/>
              <a:t>3</a:t>
            </a:r>
            <a:endParaRPr lang="cs-CZ" sz="2400" dirty="0"/>
          </a:p>
        </p:txBody>
      </p:sp>
      <p:cxnSp>
        <p:nvCxnSpPr>
          <p:cNvPr id="19" name="Přímá spojovací šipka 18"/>
          <p:cNvCxnSpPr/>
          <p:nvPr/>
        </p:nvCxnSpPr>
        <p:spPr>
          <a:xfrm>
            <a:off x="5652120" y="278092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6372200" y="3429000"/>
            <a:ext cx="8290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</a:t>
            </a:r>
            <a:r>
              <a:rPr lang="cs-CZ" b="1" baseline="-25000" dirty="0" smtClean="0">
                <a:solidFill>
                  <a:srgbClr val="C00000"/>
                </a:solidFill>
              </a:rPr>
              <a:t>2</a:t>
            </a:r>
            <a:r>
              <a:rPr lang="cs-CZ" b="1" dirty="0" smtClean="0">
                <a:solidFill>
                  <a:srgbClr val="C00000"/>
                </a:solidFill>
              </a:rPr>
              <a:t>SO</a:t>
            </a:r>
            <a:r>
              <a:rPr lang="cs-CZ" b="1" baseline="-25000" dirty="0" smtClean="0">
                <a:solidFill>
                  <a:srgbClr val="C00000"/>
                </a:solidFill>
              </a:rPr>
              <a:t>3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29258"/>
          </a:xfrm>
        </p:spPr>
        <p:txBody>
          <a:bodyPr/>
          <a:lstStyle/>
          <a:p>
            <a:r>
              <a:rPr lang="cs-CZ" dirty="0" smtClean="0"/>
              <a:t>Kyselina chlorná  </a:t>
            </a:r>
            <a:r>
              <a:rPr lang="cs-CZ" dirty="0" err="1" smtClean="0"/>
              <a:t>HClO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400600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cs-CZ" dirty="0" smtClean="0"/>
              <a:t>Vzniká zaváděním chlorů do vody.</a:t>
            </a:r>
          </a:p>
          <a:p>
            <a:pPr>
              <a:spcBef>
                <a:spcPts val="1800"/>
              </a:spcBef>
              <a:buNone/>
            </a:pPr>
            <a:r>
              <a:rPr lang="cs-CZ" b="1" dirty="0" smtClean="0"/>
              <a:t>		Cl</a:t>
            </a:r>
            <a:r>
              <a:rPr lang="cs-CZ" b="1" baseline="-25000" dirty="0" smtClean="0"/>
              <a:t>2</a:t>
            </a:r>
            <a:r>
              <a:rPr lang="cs-CZ" b="1" dirty="0" smtClean="0"/>
              <a:t> + H</a:t>
            </a:r>
            <a:r>
              <a:rPr lang="cs-CZ" b="1" baseline="-25000" dirty="0" smtClean="0"/>
              <a:t>2</a:t>
            </a:r>
            <a:r>
              <a:rPr lang="cs-CZ" b="1" dirty="0" smtClean="0"/>
              <a:t>O             </a:t>
            </a:r>
            <a:r>
              <a:rPr lang="cs-CZ" b="1" dirty="0" err="1" smtClean="0"/>
              <a:t>HClO</a:t>
            </a:r>
            <a:r>
              <a:rPr lang="cs-CZ" b="1" dirty="0" smtClean="0"/>
              <a:t> + </a:t>
            </a:r>
            <a:r>
              <a:rPr lang="cs-CZ" b="1" dirty="0" err="1" smtClean="0"/>
              <a:t>HCl</a:t>
            </a:r>
            <a:endParaRPr lang="cs-CZ" b="1" dirty="0" smtClean="0"/>
          </a:p>
          <a:p>
            <a:pPr>
              <a:spcBef>
                <a:spcPts val="1800"/>
              </a:spcBef>
            </a:pPr>
            <a:endParaRPr lang="cs-CZ" dirty="0" smtClean="0"/>
          </a:p>
          <a:p>
            <a:pPr>
              <a:spcBef>
                <a:spcPts val="1800"/>
              </a:spcBef>
            </a:pPr>
            <a:r>
              <a:rPr lang="cs-CZ" dirty="0" smtClean="0"/>
              <a:t>Tato </a:t>
            </a:r>
            <a:r>
              <a:rPr lang="cs-CZ" u="sng" dirty="0" smtClean="0"/>
              <a:t>velmi slabá kyselina </a:t>
            </a:r>
            <a:r>
              <a:rPr lang="cs-CZ" dirty="0" smtClean="0"/>
              <a:t>se snadno rozkládá.</a:t>
            </a:r>
          </a:p>
          <a:p>
            <a:pPr>
              <a:spcBef>
                <a:spcPts val="1800"/>
              </a:spcBef>
            </a:pPr>
            <a:r>
              <a:rPr lang="cs-CZ" u="sng" dirty="0" smtClean="0"/>
              <a:t>Ničí bakterie </a:t>
            </a:r>
            <a:r>
              <a:rPr lang="cs-CZ" dirty="0" smtClean="0"/>
              <a:t>– součást dezinfekčních prostředků.</a:t>
            </a:r>
          </a:p>
          <a:p>
            <a:endParaRPr lang="cs-CZ" dirty="0" smtClean="0"/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2987824" y="2204864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29258"/>
          </a:xfrm>
        </p:spPr>
        <p:txBody>
          <a:bodyPr/>
          <a:lstStyle/>
          <a:p>
            <a:r>
              <a:rPr lang="cs-CZ" dirty="0" smtClean="0"/>
              <a:t>Metodický 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4392488"/>
          </a:xfrm>
        </p:spPr>
        <p:txBody>
          <a:bodyPr>
            <a:normAutofit fontScale="92500" lnSpcReduction="10000"/>
          </a:bodyPr>
          <a:lstStyle/>
          <a:p>
            <a:r>
              <a:rPr lang="cs-CZ" sz="3200" dirty="0" smtClean="0"/>
              <a:t>Prezentace slouží k výkladu méně nebezpečných kyslíkatých kyselin.</a:t>
            </a:r>
          </a:p>
          <a:p>
            <a:r>
              <a:rPr lang="cs-CZ" sz="3200" dirty="0" smtClean="0"/>
              <a:t>Na začátku zopakujeme již probranou látku.</a:t>
            </a:r>
          </a:p>
          <a:p>
            <a:r>
              <a:rPr lang="cs-CZ" sz="3200" dirty="0" smtClean="0"/>
              <a:t>Žáci se seznámí s méně nebezpečnými zástupci kyslíkatých kyselin.</a:t>
            </a:r>
          </a:p>
          <a:p>
            <a:r>
              <a:rPr lang="cs-CZ" sz="3200" dirty="0" smtClean="0"/>
              <a:t>Budou znát vlastnosti a využití těchto kyselin.</a:t>
            </a:r>
          </a:p>
          <a:p>
            <a:r>
              <a:rPr lang="cs-CZ" sz="3200" dirty="0" smtClean="0"/>
              <a:t>Objasníme vznik a důsledky kyselých dešťů.</a:t>
            </a:r>
          </a:p>
          <a:p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251520" y="5877272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Kliparty Office [online]. 2011 [cit. 2011-11-27]. Dostupné z www: </a:t>
            </a:r>
            <a:r>
              <a:rPr lang="en-US" sz="2000" dirty="0"/>
              <a:t>&lt;</a:t>
            </a:r>
            <a:r>
              <a:rPr lang="cs-CZ" sz="2000" dirty="0" smtClean="0">
                <a:hlinkClick r:id="rId2"/>
              </a:rPr>
              <a:t>http</a:t>
            </a:r>
            <a:r>
              <a:rPr lang="cs-CZ" sz="2000" dirty="0" smtClean="0">
                <a:hlinkClick r:id="rId2"/>
              </a:rPr>
              <a:t>://office.microsoft.com/cs-cz</a:t>
            </a:r>
            <a:r>
              <a:rPr lang="cs-CZ" sz="2000" dirty="0" smtClean="0">
                <a:hlinkClick r:id="rId2"/>
              </a:rPr>
              <a:t>/</a:t>
            </a:r>
            <a:r>
              <a:rPr lang="en-US" sz="2000" dirty="0"/>
              <a:t>&gt;</a:t>
            </a:r>
            <a:endParaRPr lang="cs-CZ" sz="2000" dirty="0" smtClean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52">
      <a:dk1>
        <a:srgbClr val="1C210E"/>
      </a:dk1>
      <a:lt1>
        <a:srgbClr val="000000"/>
      </a:lt1>
      <a:dk2>
        <a:srgbClr val="F3F6EB"/>
      </a:dk2>
      <a:lt2>
        <a:srgbClr val="F3F6EB"/>
      </a:lt2>
      <a:accent1>
        <a:srgbClr val="4F6128"/>
      </a:accent1>
      <a:accent2>
        <a:srgbClr val="C0504D"/>
      </a:accent2>
      <a:accent3>
        <a:srgbClr val="9BBB59"/>
      </a:accent3>
      <a:accent4>
        <a:srgbClr val="8064A2"/>
      </a:accent4>
      <a:accent5>
        <a:srgbClr val="4F6128"/>
      </a:accent5>
      <a:accent6>
        <a:srgbClr val="F79646"/>
      </a:accent6>
      <a:hlink>
        <a:srgbClr val="9BBB59"/>
      </a:hlink>
      <a:folHlink>
        <a:srgbClr val="80008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141</TotalTime>
  <Words>292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Prezentace aplikace PowerPoint</vt:lpstr>
      <vt:lpstr>Kyslíkaté  kyseliny</vt:lpstr>
      <vt:lpstr>Kyselina fosforečná  H3PO4</vt:lpstr>
      <vt:lpstr>Kyselina uhličitá  H2CO3</vt:lpstr>
      <vt:lpstr>Kyselina siřičitá  H2SO3</vt:lpstr>
      <vt:lpstr>Prezentace aplikace PowerPoint</vt:lpstr>
      <vt:lpstr>Kyselina chlorná  HClO</vt:lpstr>
      <vt:lpstr>Metodický  postup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Bezkyslíkaté  kyseliny</dc:title>
  <dc:creator>Terča</dc:creator>
  <cp:lastModifiedBy>Terezka</cp:lastModifiedBy>
  <cp:revision>34</cp:revision>
  <dcterms:created xsi:type="dcterms:W3CDTF">2011-11-26T12:49:21Z</dcterms:created>
  <dcterms:modified xsi:type="dcterms:W3CDTF">2012-01-02T18:38:01Z</dcterms:modified>
</cp:coreProperties>
</file>