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2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8DEC-3CF2-4CE9-9FDF-2DD4B44D53E7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20FE8-DA32-4306-AC72-7EABFF27EC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8737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C30E78D-359F-489A-A1F0-91396B19672F}" type="datetime1">
              <a:rPr lang="cs-CZ"/>
              <a:pPr lvl="0"/>
              <a:t>8.3.2012</a:t>
            </a:fld>
            <a:endParaRPr lang="cs-CZ"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A60C6F4-D299-4D93-9023-27D3708A0EFF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452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685800" y="2130423"/>
            <a:ext cx="7772400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3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A6EF1C6C-5F13-4279-96F0-65CEB54FB125}" type="datetime1">
              <a:rPr/>
              <a:pPr/>
              <a:t>8.3.2012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1DC6D367-053C-458C-93D0-3ED1E48630DC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3188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E858CF4B-B018-4665-A1E8-8A7657FDA17B}" type="datetime1">
              <a:rPr/>
              <a:pPr/>
              <a:t>8.3.2012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97A2797B-124A-403E-B08A-49540AD762B0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1359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54BFEF4C-E281-493F-8575-9CB3CA5995A1}" type="datetime1">
              <a:rPr/>
              <a:pPr/>
              <a:t>8.3.2012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F42285F4-858C-49EE-93B7-CD3880C80EF3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8829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4648196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852FED46-DAF8-46EA-87CD-780BD3C7B745}" type="datetime1">
              <a:rPr/>
              <a:pPr/>
              <a:t>8.3.2012</a:t>
            </a:fld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46497165-ED92-4AD7-9C2E-D5168AE58F77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7511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457200" y="2174872"/>
            <a:ext cx="4040184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4645023" y="2174872"/>
            <a:ext cx="4041776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9C40CE38-F936-45F6-B287-7B7864D97FE3}" type="datetime1">
              <a:rPr/>
              <a:pPr/>
              <a:t>8.3.2012</a:t>
            </a:fld>
            <a:endParaRPr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3D1CB7CC-BC33-404D-B002-55DE8FDCD761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928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F9851BCF-8B2F-4B25-A2F2-B066D6C295D9}" type="datetime1">
              <a:rPr/>
              <a:pPr/>
              <a:t>8.3.2012</a:t>
            </a:fld>
            <a:endParaRPr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D365BF3A-A6B1-444D-AE1A-C54AADA1C970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1872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5C30E78D-359F-489A-A1F0-91396B19672F}" type="datetime1">
              <a:rPr/>
              <a:pPr/>
              <a:t>8.3.2012</a:t>
            </a:fld>
            <a:endParaRPr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DA60C6F4-D299-4D93-9023-27D3708A0EFF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9798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FEE9D211-EED0-411D-8E6E-2EAAE6BD2E63}" type="datetime1">
              <a:rPr/>
              <a:pPr/>
              <a:t>8.3.2012</a:t>
            </a:fld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55F428B0-7E29-4866-BB1F-4D4AF505E8C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43988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1792288" y="5367335"/>
            <a:ext cx="54864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21A689B3-1447-4006-AE0B-19C38AACFECF}" type="datetime1">
              <a:rPr/>
              <a:pPr/>
              <a:t>8.3.2012</a:t>
            </a:fld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29DEA63A-D825-4145-90C1-AA6C04A64F78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9647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7CFCB199-4442-4477-99E6-778AAEB0D1FA}" type="datetime1">
              <a:rPr/>
              <a:pPr/>
              <a:t>8.3.2012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6FC49190-14E7-40B6-9F5A-6069ACF240CC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0938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40"/>
            <a:ext cx="6019796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fld id="{A2C3F37F-FD13-4D89-868B-EA5D9CBA0E35}" type="datetime1">
              <a:rPr/>
              <a:pPr/>
              <a:t>8.3.2012</a:t>
            </a:fld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fld id="{891A3E11-549A-4709-B0B4-71966543BC69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4272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rgbClr val="FFFFFF"/>
            </a:gs>
            <a:gs pos="43000">
              <a:schemeClr val="bg1"/>
            </a:gs>
            <a:gs pos="0">
              <a:srgbClr val="005C2A"/>
            </a:gs>
            <a:gs pos="97000">
              <a:srgbClr val="FF0000"/>
            </a:gs>
          </a:gsLst>
          <a:lin ang="2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78DEC-3CF2-4CE9-9FDF-2DD4B44D53E7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20FE8-DA32-4306-AC72-7EABFF27EC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4437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rgbClr val="FFFFFF"/>
            </a:gs>
            <a:gs pos="43000">
              <a:schemeClr val="bg1"/>
            </a:gs>
            <a:gs pos="0">
              <a:srgbClr val="005C2A"/>
            </a:gs>
            <a:gs pos="97000">
              <a:srgbClr val="FF0000"/>
            </a:gs>
          </a:gsLst>
          <a:lin ang="2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/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457200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81850F44-649F-480C-AF52-21F204DCB7BA}" type="datetime1">
              <a:rPr smtClean="0"/>
              <a:pPr/>
              <a:t>8.3.2012</a:t>
            </a:fld>
            <a:endParaRPr smtClean="0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124203" y="6356351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endParaRPr smtClean="0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6553203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fld id="{CA0A7D0F-6B79-4178-A764-99D93A5DD2D4}" type="slidenum">
              <a:rPr smtClean="0"/>
              <a:pPr/>
              <a:t>‹#›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292224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cs-CZ" sz="44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Font typeface="Arial" pitchFamily="34"/>
        <a:buChar char="•"/>
        <a:tabLst/>
        <a:defRPr lang="cs-CZ" sz="32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Font typeface="Arial" pitchFamily="34"/>
        <a:buChar char="–"/>
        <a:tabLst/>
        <a:defRPr lang="cs-CZ" sz="28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Font typeface="Arial" pitchFamily="34"/>
        <a:buChar char="•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–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»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i.idnes.cz/08/032/cl6/JBA21a5ed_42_19068058.jpg" TargetMode="External"/><Relationship Id="rId13" Type="http://schemas.openxmlformats.org/officeDocument/2006/relationships/hyperlink" Target="http://www.aboutromania.com/ItalyMap.gif" TargetMode="External"/><Relationship Id="rId18" Type="http://schemas.openxmlformats.org/officeDocument/2006/relationships/hyperlink" Target="http://www.crossed-flag-pins.com/genimg/flaggen/Italy-240-animated-flag-gifs.gif" TargetMode="External"/><Relationship Id="rId3" Type="http://schemas.openxmlformats.org/officeDocument/2006/relationships/hyperlink" Target="http://leccos.com/pics/pic/benatky-_znak.jpg" TargetMode="External"/><Relationship Id="rId7" Type="http://schemas.openxmlformats.org/officeDocument/2006/relationships/hyperlink" Target="http://i.lidovky.cz/09/052/lngal/ANI2b09a5_Papez_Benedikt_XVI..JPG" TargetMode="External"/><Relationship Id="rId12" Type="http://schemas.openxmlformats.org/officeDocument/2006/relationships/hyperlink" Target="http://www.skolni-pomucky.eu/inshop/catalogue/products/pictures/si_v.jpg" TargetMode="External"/><Relationship Id="rId17" Type="http://schemas.openxmlformats.org/officeDocument/2006/relationships/hyperlink" Target="http://nd04.jxs.cz/905/223/856b21d5dd_67674143_o2.gif" TargetMode="External"/><Relationship Id="rId2" Type="http://schemas.openxmlformats.org/officeDocument/2006/relationships/hyperlink" Target="http://geography.okhelp.cz/images/mapy/italy-blind-map.png" TargetMode="External"/><Relationship Id="rId16" Type="http://schemas.openxmlformats.org/officeDocument/2006/relationships/hyperlink" Target="http://3.bp.blogspot.com/_zBccRMEnv7k/TJvUV7DmhiI/AAAAAAAABA8/-XI6x6S0pc0/s1600/Ondra-ji-spagety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davidhacha.cz/fotky/Neapol/b/znak_velky.png" TargetMode="External"/><Relationship Id="rId11" Type="http://schemas.openxmlformats.org/officeDocument/2006/relationships/hyperlink" Target="http://www.flonthego.com/wp-content/uploads/2011/09/garibaldi.jpg" TargetMode="External"/><Relationship Id="rId5" Type="http://schemas.openxmlformats.org/officeDocument/2006/relationships/hyperlink" Target="http://leccos.com/pics/pic/turin-_znak.jpg" TargetMode="External"/><Relationship Id="rId15" Type="http://schemas.openxmlformats.org/officeDocument/2006/relationships/hyperlink" Target="http://www.ifotovideo.cz/obrazek/4df85d7c46b68/roman-jaros,spagety-4df8607e640e5_613x409.jpg" TargetMode="External"/><Relationship Id="rId10" Type="http://schemas.openxmlformats.org/officeDocument/2006/relationships/hyperlink" Target="http://cs.wikipedia.org/wiki/Soubor:Giuseppe_Garibaldi_(1866).jpg" TargetMode="External"/><Relationship Id="rId4" Type="http://schemas.openxmlformats.org/officeDocument/2006/relationships/hyperlink" Target="http://upload.wikimedia.org/wikipedia/commons/thumb/a/a2/Firenze-Stemma.png/91px-Firenze-Stemma.png" TargetMode="External"/><Relationship Id="rId9" Type="http://schemas.openxmlformats.org/officeDocument/2006/relationships/hyperlink" Target="http://cs.wikipedia.org/wiki/Garibaldi" TargetMode="External"/><Relationship Id="rId14" Type="http://schemas.openxmlformats.org/officeDocument/2006/relationships/hyperlink" Target="http://upload.wikimedia.org/wikipedia/commons/thumb/a/a9/Italia1815.jpg/499px-Italia1815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75" y="1066803"/>
            <a:ext cx="7217660" cy="47244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09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611559" y="188640"/>
            <a:ext cx="7772400" cy="1470026"/>
          </a:xfrm>
        </p:spPr>
        <p:txBody>
          <a:bodyPr/>
          <a:lstStyle/>
          <a:p>
            <a:pPr lvl="0"/>
            <a:r>
              <a:rPr lang="cs-CZ" b="1" i="1" dirty="0"/>
              <a:t>Sjednocení Itálie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852936"/>
            <a:ext cx="3456383" cy="207973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8" y="0"/>
            <a:ext cx="9199278" cy="6858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131840" y="2132856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47664" y="2895600"/>
            <a:ext cx="6760349" cy="110799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6600" b="1" i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Sjednocení Itálie</a:t>
            </a:r>
          </a:p>
        </p:txBody>
      </p:sp>
    </p:spTree>
    <p:extLst>
      <p:ext uri="{BB962C8B-B14F-4D97-AF65-F5344CB8AC3E}">
        <p14:creationId xmlns:p14="http://schemas.microsoft.com/office/powerpoint/2010/main" val="170219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 b="1" i="1"/>
              <a:t>Křížovka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Náboženství muslimů  1</a:t>
            </a:r>
          </a:p>
          <a:p>
            <a:pPr lvl="0"/>
            <a:r>
              <a:rPr lang="cs-CZ"/>
              <a:t>Klasicistní věnec  4</a:t>
            </a:r>
          </a:p>
          <a:p>
            <a:pPr lvl="0"/>
            <a:r>
              <a:rPr lang="cs-CZ"/>
              <a:t>Máchova báseň  2</a:t>
            </a:r>
          </a:p>
          <a:p>
            <a:pPr lvl="0"/>
            <a:r>
              <a:rPr lang="cs-CZ"/>
              <a:t>Nauka o slovanské vzájemnosti  2</a:t>
            </a:r>
          </a:p>
          <a:p>
            <a:pPr lvl="0"/>
            <a:r>
              <a:rPr lang="cs-CZ"/>
              <a:t>Krásné nemožné  5</a:t>
            </a:r>
          </a:p>
          <a:p>
            <a:pPr lvl="0"/>
            <a:r>
              <a:rPr lang="cs-CZ"/>
              <a:t>Napsal Kytici(příjmení)  1</a:t>
            </a:r>
          </a:p>
          <a:p>
            <a:pPr marL="0" lv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493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 b="1" i="1"/>
              <a:t>Další pokus o sjednocení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114800" cy="4525959"/>
          </a:xfrm>
        </p:spPr>
        <p:txBody>
          <a:bodyPr/>
          <a:lstStyle/>
          <a:p>
            <a:pPr lvl="0"/>
            <a:r>
              <a:rPr lang="cs-CZ" i="1"/>
              <a:t>Situace obdobná jako v roce 1848. Existuje silné Sardinské království, zbytek dnešní Itálie je rozdělen na severní státy pod vládou Habsburků, jižní pod vládou Bourbonů.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295857" y="1772820"/>
            <a:ext cx="2609853" cy="3143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436098" y="1676945"/>
            <a:ext cx="2628899" cy="31432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3"/>
          <p:cNvSpPr txBox="1"/>
          <p:nvPr/>
        </p:nvSpPr>
        <p:spPr>
          <a:xfrm>
            <a:off x="5850578" y="5017449"/>
            <a:ext cx="2558829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1" smtClean="0">
                <a:solidFill>
                  <a:srgbClr val="000000"/>
                </a:solidFill>
              </a:rPr>
              <a:t>Benátky</a:t>
            </a:r>
          </a:p>
        </p:txBody>
      </p:sp>
      <p:sp>
        <p:nvSpPr>
          <p:cNvPr id="7" name="TextovéPole 4"/>
          <p:cNvSpPr txBox="1"/>
          <p:nvPr/>
        </p:nvSpPr>
        <p:spPr>
          <a:xfrm>
            <a:off x="5845996" y="5017449"/>
            <a:ext cx="1566614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1" smtClean="0">
                <a:solidFill>
                  <a:srgbClr val="000000"/>
                </a:solidFill>
              </a:rPr>
              <a:t>Turín</a:t>
            </a:r>
          </a:p>
        </p:txBody>
      </p:sp>
      <p:pic>
        <p:nvPicPr>
          <p:cNvPr id="8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489829" y="1634297"/>
            <a:ext cx="2521421" cy="329174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ovéPole 5"/>
          <p:cNvSpPr txBox="1"/>
          <p:nvPr/>
        </p:nvSpPr>
        <p:spPr>
          <a:xfrm>
            <a:off x="5760701" y="5091936"/>
            <a:ext cx="1872215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1" smtClean="0">
                <a:solidFill>
                  <a:srgbClr val="000000"/>
                </a:solidFill>
              </a:rPr>
              <a:t>Florencie</a:t>
            </a:r>
          </a:p>
        </p:txBody>
      </p:sp>
      <p:pic>
        <p:nvPicPr>
          <p:cNvPr id="10" name="Picture 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631149" y="1422358"/>
            <a:ext cx="2238798" cy="349371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ovéPole 6"/>
          <p:cNvSpPr txBox="1"/>
          <p:nvPr/>
        </p:nvSpPr>
        <p:spPr>
          <a:xfrm>
            <a:off x="5853723" y="5091936"/>
            <a:ext cx="4032449" cy="52321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800" b="1" smtClean="0">
                <a:solidFill>
                  <a:srgbClr val="000000"/>
                </a:solidFill>
              </a:rPr>
              <a:t>Neapol</a:t>
            </a:r>
          </a:p>
        </p:txBody>
      </p:sp>
    </p:spTree>
    <p:extLst>
      <p:ext uri="{BB962C8B-B14F-4D97-AF65-F5344CB8AC3E}">
        <p14:creationId xmlns:p14="http://schemas.microsoft.com/office/powerpoint/2010/main" val="1821941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2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3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6" grpId="1"/>
      <p:bldP spid="7" grpId="0"/>
      <p:bldP spid="7" grpId="1"/>
      <p:bldP spid="9" grpId="0"/>
      <p:bldP spid="9" grpId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 txBox="1">
            <a:spLocks noGrp="1"/>
          </p:cNvSpPr>
          <p:nvPr>
            <p:ph type="ctrTitle"/>
          </p:nvPr>
        </p:nvSpPr>
        <p:spPr>
          <a:xfrm>
            <a:off x="755577" y="0"/>
            <a:ext cx="7772400" cy="1470026"/>
          </a:xfrm>
        </p:spPr>
        <p:txBody>
          <a:bodyPr/>
          <a:lstStyle/>
          <a:p>
            <a:pPr lvl="0"/>
            <a:r>
              <a:rPr lang="cs-CZ" b="1" i="1"/>
              <a:t>Papežský stát</a:t>
            </a:r>
          </a:p>
        </p:txBody>
      </p:sp>
      <p:sp>
        <p:nvSpPr>
          <p:cNvPr id="3" name="Podnadpis 4"/>
          <p:cNvSpPr txBox="1">
            <a:spLocks noGrp="1"/>
          </p:cNvSpPr>
          <p:nvPr>
            <p:ph type="subTitle" idx="1"/>
          </p:nvPr>
        </p:nvSpPr>
        <p:spPr>
          <a:xfrm>
            <a:off x="1547667" y="1124739"/>
            <a:ext cx="6400800" cy="1752603"/>
          </a:xfrm>
        </p:spPr>
        <p:txBody>
          <a:bodyPr/>
          <a:lstStyle/>
          <a:p>
            <a:pPr lvl="0"/>
            <a:r>
              <a:rPr lang="cs-CZ" b="1" i="1">
                <a:solidFill>
                  <a:srgbClr val="FF0000"/>
                </a:solidFill>
              </a:rPr>
              <a:t>Zvláštní postavení měl církevní stát ve střední Itálii (Řím)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51524" y="2348883"/>
            <a:ext cx="3609978" cy="4381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972299" y="2629695"/>
            <a:ext cx="5098557" cy="38198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2433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 b="1" i="1"/>
              <a:t>Garibaldi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572000" y="1628802"/>
            <a:ext cx="4125141" cy="4525959"/>
          </a:xfrm>
        </p:spPr>
        <p:txBody>
          <a:bodyPr/>
          <a:lstStyle/>
          <a:p>
            <a:pPr lvl="0">
              <a:lnSpc>
                <a:spcPct val="80000"/>
              </a:lnSpc>
              <a:spcBef>
                <a:spcPts val="600"/>
              </a:spcBef>
            </a:pPr>
            <a:r>
              <a:rPr lang="cs-CZ" sz="2700" i="1"/>
              <a:t>Giuseppe Garibaldi (4. července 1807, Nice − 2. června 1882, Caprera) byl vůdce vlastenců v partyzánské válce proti rakouské a francouzské armádě na území Itálie v letech 1848-1849 a 1851. Úspěšně dobyl Sicílii i Neapol a napomohl vytvořit zárodek Italského království.</a:t>
            </a:r>
          </a:p>
          <a:p>
            <a:pPr lvl="0">
              <a:lnSpc>
                <a:spcPct val="80000"/>
              </a:lnSpc>
              <a:spcBef>
                <a:spcPts val="600"/>
              </a:spcBef>
            </a:pPr>
            <a:endParaRPr lang="cs-CZ" sz="2700"/>
          </a:p>
          <a:p>
            <a:pPr lvl="0">
              <a:lnSpc>
                <a:spcPct val="80000"/>
              </a:lnSpc>
              <a:spcBef>
                <a:spcPts val="600"/>
              </a:spcBef>
            </a:pPr>
            <a:endParaRPr lang="cs-CZ" sz="2700"/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79515" y="1772820"/>
            <a:ext cx="4765459" cy="34657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7527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 b="1" i="1"/>
              <a:t>Garibaldi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114800" cy="4525959"/>
          </a:xfrm>
        </p:spPr>
        <p:txBody>
          <a:bodyPr/>
          <a:lstStyle/>
          <a:p>
            <a:pPr lvl="0">
              <a:lnSpc>
                <a:spcPct val="80000"/>
              </a:lnSpc>
              <a:spcBef>
                <a:spcPts val="600"/>
              </a:spcBef>
            </a:pPr>
            <a:r>
              <a:rPr lang="cs-CZ" sz="2500" i="1"/>
              <a:t>V roce 1859 bojoval s Rakouskem jako piemontský generál. Roku 1860 vedl lidové povstání na Sicílii a dobyl Neapol, tím pomohl svrhnout vládu Bourbonů a sjednotit Itálii. 1866 bojoval v řadách italské armády proti Rakousku. Účastnil se prusko–francouzské války na straně Francie a byl zvolen do francouzského Národního shromáždění.</a:t>
            </a:r>
          </a:p>
          <a:p>
            <a:pPr lvl="0">
              <a:lnSpc>
                <a:spcPct val="80000"/>
              </a:lnSpc>
              <a:spcBef>
                <a:spcPts val="600"/>
              </a:spcBef>
            </a:pPr>
            <a:endParaRPr lang="cs-CZ" sz="2500" i="1"/>
          </a:p>
          <a:p>
            <a:pPr lvl="0">
              <a:lnSpc>
                <a:spcPct val="80000"/>
              </a:lnSpc>
              <a:spcBef>
                <a:spcPts val="600"/>
              </a:spcBef>
            </a:pPr>
            <a:endParaRPr lang="cs-CZ" sz="2500"/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220071" y="1412775"/>
            <a:ext cx="3695703" cy="47624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997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,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,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 sz="4000" b="1" i="1"/>
              <a:t>Roku 1871 je Itálie sjednocena v podstatě v dnešní podobě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807613" y="1772820"/>
            <a:ext cx="4096539" cy="4816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95532" y="1556793"/>
            <a:ext cx="4199756" cy="50329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77683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 b="1" i="1"/>
              <a:t>Závěr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835694" y="1393819"/>
            <a:ext cx="5436455" cy="520353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066038" y="1628802"/>
            <a:ext cx="2975768" cy="4205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472659" y="2047725"/>
            <a:ext cx="5840409" cy="389572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487003" y="501347"/>
            <a:ext cx="4133846" cy="60960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183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xit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0"/>
                            </p:stCondLst>
                            <p:childTnLst>
                              <p:par>
                                <p:cTn id="20" presetID="6" presetClass="entr" presetSubtype="32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3" presetClass="exit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0"/>
                            </p:stCondLst>
                            <p:childTnLst>
                              <p:par>
                                <p:cTn id="31" presetID="45" presetClass="entr" presetSubtype="0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5" presetClass="exit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#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#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#ppt_w"/>
                                          </p:val>
                                        </p:tav>
                                        <p:tav tm="20000">
                                          <p:val>
                                            <p:str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#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#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#ppt_w"/>
                                          </p:val>
                                        </p:tav>
                                        <p:tav tm="40000">
                                          <p:val>
                                            <p:strVal val="-#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#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#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#ppt_w"/>
                                          </p:val>
                                        </p:tav>
                                        <p:tav tm="60000">
                                          <p:val>
                                            <p:str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#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#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#ppt_w"/>
                                          </p:val>
                                        </p:tav>
                                        <p:tav tm="80000">
                                          <p:val>
                                            <p:strVal val="#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#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#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Řešení křížovky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>
                <a:solidFill>
                  <a:srgbClr val="FF0000"/>
                </a:solidFill>
              </a:rPr>
              <a:t>I</a:t>
            </a:r>
            <a:r>
              <a:rPr lang="cs-CZ"/>
              <a:t>slám</a:t>
            </a:r>
          </a:p>
          <a:p>
            <a:pPr lvl="0"/>
            <a:r>
              <a:rPr lang="cs-CZ"/>
              <a:t>Fes</a:t>
            </a:r>
            <a:r>
              <a:rPr lang="cs-CZ">
                <a:solidFill>
                  <a:srgbClr val="FF0000"/>
                </a:solidFill>
              </a:rPr>
              <a:t>t</a:t>
            </a:r>
            <a:r>
              <a:rPr lang="cs-CZ"/>
              <a:t>on</a:t>
            </a:r>
          </a:p>
          <a:p>
            <a:pPr lvl="0"/>
            <a:r>
              <a:rPr lang="cs-CZ"/>
              <a:t>M</a:t>
            </a:r>
            <a:r>
              <a:rPr lang="cs-CZ">
                <a:solidFill>
                  <a:srgbClr val="FF0000"/>
                </a:solidFill>
              </a:rPr>
              <a:t>á</a:t>
            </a:r>
            <a:r>
              <a:rPr lang="cs-CZ"/>
              <a:t>j</a:t>
            </a:r>
          </a:p>
          <a:p>
            <a:pPr lvl="0"/>
            <a:r>
              <a:rPr lang="cs-CZ"/>
              <a:t>S</a:t>
            </a:r>
            <a:r>
              <a:rPr lang="cs-CZ">
                <a:solidFill>
                  <a:srgbClr val="FF0000"/>
                </a:solidFill>
              </a:rPr>
              <a:t>l</a:t>
            </a:r>
            <a:r>
              <a:rPr lang="cs-CZ"/>
              <a:t>avistika</a:t>
            </a:r>
          </a:p>
          <a:p>
            <a:pPr lvl="0"/>
            <a:r>
              <a:rPr lang="cs-CZ"/>
              <a:t>Utop</a:t>
            </a:r>
            <a:r>
              <a:rPr lang="cs-CZ">
                <a:solidFill>
                  <a:srgbClr val="FF0000"/>
                </a:solidFill>
              </a:rPr>
              <a:t>i</a:t>
            </a:r>
            <a:r>
              <a:rPr lang="cs-CZ"/>
              <a:t>e</a:t>
            </a:r>
          </a:p>
          <a:p>
            <a:pPr lvl="0"/>
            <a:r>
              <a:rPr lang="cs-CZ">
                <a:solidFill>
                  <a:srgbClr val="FF0000"/>
                </a:solidFill>
              </a:rPr>
              <a:t>E</a:t>
            </a:r>
            <a:r>
              <a:rPr lang="cs-CZ"/>
              <a:t>rben</a:t>
            </a:r>
          </a:p>
          <a:p>
            <a:pPr marL="0" lv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9927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Odkazy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200" dirty="0" smtClean="0">
                <a:hlinkClick r:id="rId2"/>
              </a:rPr>
              <a:t>http</a:t>
            </a:r>
            <a:r>
              <a:rPr lang="cs-CZ" sz="1200" dirty="0">
                <a:hlinkClick r:id="rId2"/>
              </a:rPr>
              <a:t>://geography.okhelp.cz/images/mapy/italy-blind-map.png</a:t>
            </a:r>
            <a:endParaRPr lang="cs-CZ" sz="1200" dirty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200" dirty="0">
                <a:hlinkClick r:id="rId3"/>
              </a:rPr>
              <a:t>http://leccos.com/pics/pic/benatky-_znak.jpg</a:t>
            </a:r>
            <a:endParaRPr lang="cs-CZ" sz="1200" dirty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200" dirty="0">
                <a:hlinkClick r:id="rId4"/>
              </a:rPr>
              <a:t>http://upload.wikimedia.org/wikipedia/commons/thumb/a/a2/Firenze-Stemma.png/91px-Firenze-Stemma.png</a:t>
            </a:r>
            <a:endParaRPr lang="cs-CZ" sz="1200" dirty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200" dirty="0">
                <a:hlinkClick r:id="rId5"/>
              </a:rPr>
              <a:t>http://leccos.com/pics/pic/turin-_znak.jpg</a:t>
            </a:r>
            <a:endParaRPr lang="cs-CZ" sz="1200" dirty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400" dirty="0">
                <a:hlinkClick r:id="rId6"/>
              </a:rPr>
              <a:t>http://www.davidhacha.cz/fotky/Neapol/b/znak_velky.png</a:t>
            </a:r>
            <a:endParaRPr lang="cs-CZ" sz="1400" dirty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400" dirty="0">
                <a:hlinkClick r:id="rId7"/>
              </a:rPr>
              <a:t>http://i.lidovky.cz/09/052/</a:t>
            </a:r>
            <a:r>
              <a:rPr lang="cs-CZ" sz="1400" dirty="0" err="1">
                <a:hlinkClick r:id="rId7"/>
              </a:rPr>
              <a:t>lngal</a:t>
            </a:r>
            <a:r>
              <a:rPr lang="cs-CZ" sz="1400" dirty="0">
                <a:hlinkClick r:id="rId7"/>
              </a:rPr>
              <a:t>/ANI2b09a5_Papez_Benedikt_XVI..JPG</a:t>
            </a:r>
            <a:endParaRPr lang="cs-CZ" sz="1400" dirty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400" dirty="0">
                <a:hlinkClick r:id="rId8"/>
              </a:rPr>
              <a:t>http://i.idnes.cz/08/032/cl6/JBA21a5ed_42_19068058.jpg</a:t>
            </a:r>
            <a:endParaRPr lang="cs-CZ" sz="1400" dirty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400" dirty="0">
                <a:hlinkClick r:id="rId9"/>
              </a:rPr>
              <a:t>http://cs.wikipedia.org/wiki/Garibaldi</a:t>
            </a:r>
            <a:endParaRPr lang="cs-CZ" sz="1400" dirty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400" dirty="0">
                <a:hlinkClick r:id="rId10"/>
              </a:rPr>
              <a:t>http://cs.wikipedia.org/wiki/Soubor:Giuseppe_Garibaldi_(1866).jpg</a:t>
            </a:r>
            <a:endParaRPr lang="cs-CZ" sz="1400" dirty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400" dirty="0">
                <a:hlinkClick r:id="rId11"/>
              </a:rPr>
              <a:t>http://www.flonthego.com/wp-content/uploads/2011/09/garibaldi.jpg</a:t>
            </a:r>
            <a:endParaRPr lang="cs-CZ" sz="1400" dirty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400" dirty="0">
                <a:hlinkClick r:id="rId12"/>
              </a:rPr>
              <a:t>http://www.skolni-pomucky.eu/inshop/catalogue/products/pictures/si_v.jpg</a:t>
            </a:r>
            <a:endParaRPr lang="cs-CZ" sz="1400" dirty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400" dirty="0">
                <a:hlinkClick r:id="rId13"/>
              </a:rPr>
              <a:t>http://www.aboutromania.com/ItalyMap.gif</a:t>
            </a:r>
            <a:endParaRPr lang="cs-CZ" sz="1400" dirty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400" dirty="0">
                <a:hlinkClick r:id="rId14"/>
              </a:rPr>
              <a:t>http://upload.wikimedia.org/wikipedia/commons/thumb/a/a9/Italia1815.jpg/499px-http://profile.ak.fbcdn.net/hprofile-ak-snc4/373080_289115774480809_1293910892_n.jpgItalia1815.jpg</a:t>
            </a:r>
            <a:endParaRPr lang="cs-CZ" sz="1400" dirty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400" dirty="0">
                <a:hlinkClick r:id="rId15"/>
              </a:rPr>
              <a:t>http://www.ifotovideo.cz/obrazek/4df85d7c46b68/roman-jaros,spagety-4df8607e640e5_613x409.jpg</a:t>
            </a:r>
            <a:endParaRPr lang="cs-CZ" sz="1400" dirty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400" dirty="0">
                <a:hlinkClick r:id="rId16"/>
              </a:rPr>
              <a:t>http://3.bp.blogspot.com/_zBccRMEnv7k/TJvUV7DmhiI/AAAAAAAABA8/-XI6x6S0pc0/s1600/Ondra-ji-spagety.jpg</a:t>
            </a:r>
            <a:endParaRPr lang="cs-CZ" sz="1400" dirty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400" dirty="0">
                <a:hlinkClick r:id="rId17"/>
              </a:rPr>
              <a:t>http://</a:t>
            </a:r>
            <a:r>
              <a:rPr lang="cs-CZ" sz="1400" dirty="0" smtClean="0">
                <a:hlinkClick r:id="rId17"/>
              </a:rPr>
              <a:t>nd04.jxs.cz/905/223/856b21d5dd_67674143_o2.gif</a:t>
            </a:r>
            <a:endParaRPr lang="cs-CZ" sz="1400" dirty="0" smtClean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cs-CZ" sz="1400" dirty="0">
                <a:hlinkClick r:id="rId18"/>
              </a:rPr>
              <a:t>http://</a:t>
            </a:r>
            <a:r>
              <a:rPr lang="cs-CZ" sz="1400" dirty="0" smtClean="0">
                <a:hlinkClick r:id="rId18"/>
              </a:rPr>
              <a:t>www.crossed-flag-pins.com/genimg/flaggen/Italy-240-animated-flag-gifs.gif</a:t>
            </a:r>
            <a:endParaRPr lang="cs-CZ" sz="1400" dirty="0" smtClean="0"/>
          </a:p>
          <a:p>
            <a:pPr lvl="0">
              <a:lnSpc>
                <a:spcPct val="80000"/>
              </a:lnSpc>
              <a:spcBef>
                <a:spcPts val="300"/>
              </a:spcBef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7746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268</Words>
  <Application>Microsoft Office PowerPoint</Application>
  <PresentationFormat>Předvádění na obrazovce (4:3)</PresentationFormat>
  <Paragraphs>48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systému Office</vt:lpstr>
      <vt:lpstr>1_Motiv systému Office</vt:lpstr>
      <vt:lpstr>Prezentace aplikace PowerPoint</vt:lpstr>
      <vt:lpstr>Sjednocení Itálie</vt:lpstr>
      <vt:lpstr>Křížovka</vt:lpstr>
      <vt:lpstr>Další pokus o sjednocení</vt:lpstr>
      <vt:lpstr>Papežský stát</vt:lpstr>
      <vt:lpstr>Garibaldi</vt:lpstr>
      <vt:lpstr>Garibaldi</vt:lpstr>
      <vt:lpstr>Roku 1871 je Itálie sjednocena v podstatě v dnešní podobě</vt:lpstr>
      <vt:lpstr>Závěr</vt:lpstr>
      <vt:lpstr>Řešení křížovky</vt:lpstr>
      <vt:lpstr>Odkazy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Jiří Kozák</dc:creator>
  <cp:lastModifiedBy>Jiří Kozák</cp:lastModifiedBy>
  <cp:revision>10</cp:revision>
  <dcterms:created xsi:type="dcterms:W3CDTF">2012-03-08T15:51:01Z</dcterms:created>
  <dcterms:modified xsi:type="dcterms:W3CDTF">2012-03-08T18:09:18Z</dcterms:modified>
</cp:coreProperties>
</file>