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</p:sld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1A3EE-A974-49EF-A454-674AD3071AD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83DB8-901D-49EE-A789-D6292872F5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535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3583F1EF-C57A-42C3-BF0B-13DE4D0C3691}" type="datetime1">
              <a:rPr/>
              <a:pPr/>
              <a:t>8.3.2012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3AED762-D100-4582-9814-BBB69BDD449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6792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7239005-9313-4780-B430-C325513F527C}" type="datetime1">
              <a:rPr/>
              <a:pPr/>
              <a:t>8.3.2012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4BBB8F42-AEA1-45C7-A269-D9AB73D2AE3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428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3F69B0E5-3591-441E-8998-0E93B0A0E1A1}" type="datetime1">
              <a:rPr/>
              <a:pPr/>
              <a:t>8.3.2012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A71CF9C-C8E5-4E70-ABC0-8D7A65BEB518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4192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9421BEB7-8479-4898-8B83-BA4AD5EF83D8}" type="datetime1">
              <a:rPr/>
              <a:pPr/>
              <a:t>8.3.2012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06B1167-9075-46DA-BF7E-B8EAFC02EB2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120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9ACD32C4-60B9-4A83-BE7B-58BD0B4412EB}" type="datetime1">
              <a:rPr/>
              <a:pPr/>
              <a:t>8.3.2012</a:t>
            </a:fld>
            <a:endParaRPr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0CD268B-1AF3-4B77-A991-F508E8F7665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9153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9498CE62-B3E8-4C33-8F74-91874EC866D2}" type="datetime1">
              <a:rPr/>
              <a:pPr/>
              <a:t>8.3.2012</a:t>
            </a:fld>
            <a:endParaRPr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9760A71-A19E-4052-8AAC-4D8A50210C4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2619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A4086C3E-9087-47A5-9FCA-F9C79FB7BC2F}" type="datetime1">
              <a:rPr/>
              <a:pPr/>
              <a:t>8.3.2012</a:t>
            </a:fld>
            <a:endParaRPr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69DBD3F-E2AC-4637-A5AA-675D3FCC728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2668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9D7FC0F4-F558-4446-810B-AFEB6CC8C3B0}" type="datetime1">
              <a:rPr/>
              <a:pPr/>
              <a:t>8.3.2012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E13788ED-0B24-4921-9BE8-4E15B15B78A0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171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AF9DBED-AC11-417E-AE3F-669FD0B94FF3}" type="datetime1">
              <a:rPr/>
              <a:pPr/>
              <a:t>8.3.2012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824DDAB-B35B-4433-A71E-FF842F1E9B8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70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3CB4A0C-B552-41BC-84DF-CAA768310188}" type="datetime1">
              <a:rPr/>
              <a:pPr/>
              <a:t>8.3.2012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E36D521E-B0D4-45FE-ACBA-D68328DDD5E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6397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D75E2D9-31A5-4561-8414-41F6CBB44A56}" type="datetime1">
              <a:rPr/>
              <a:pPr/>
              <a:t>8.3.2012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68588CDA-9CF3-4AB6-A692-02DFEE88404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5302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1A3EE-A974-49EF-A454-674AD3071AD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83DB8-901D-49EE-A789-D6292872F5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9836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FBFBF"/>
            </a:gs>
            <a:gs pos="100000">
              <a:srgbClr val="7F7F7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9EE845CA-B6DF-4D76-9973-5E2763FC61E0}" type="datetime1">
              <a:rPr smtClean="0"/>
              <a:pPr/>
              <a:t>8.3.2012</a:t>
            </a:fld>
            <a:endParaRPr smtClean="0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 smtClean="0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1B9646C5-B321-4B2C-AD90-44029F531B1C}" type="slidenum">
              <a:rPr smtClean="0"/>
              <a:pPr/>
              <a:t>‹#›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763726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istory.navy.mil/photos/images/h59000/h59672.jpg" TargetMode="External"/><Relationship Id="rId13" Type="http://schemas.openxmlformats.org/officeDocument/2006/relationships/hyperlink" Target="http://krajane.czu.cz/geografie-nab/lib/exe/fetch.php?media=nemci:vlajka.gif" TargetMode="External"/><Relationship Id="rId3" Type="http://schemas.openxmlformats.org/officeDocument/2006/relationships/hyperlink" Target="http://www.gamepark.cz/pictures/00/16/78/167886.jpg" TargetMode="External"/><Relationship Id="rId7" Type="http://schemas.openxmlformats.org/officeDocument/2006/relationships/hyperlink" Target="http://www.ne.se/neimage/1869894.jpg" TargetMode="External"/><Relationship Id="rId12" Type="http://schemas.openxmlformats.org/officeDocument/2006/relationships/hyperlink" Target="http://www.youtube.com/watch?v=IJggfDBaf_A" TargetMode="External"/><Relationship Id="rId2" Type="http://schemas.openxmlformats.org/officeDocument/2006/relationships/hyperlink" Target="http://svornost.com/wp-content/uploads/hradec1866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s.wikipedia.org/wiki/Otto_von_Bismarck" TargetMode="External"/><Relationship Id="rId11" Type="http://schemas.openxmlformats.org/officeDocument/2006/relationships/hyperlink" Target="http://www.palba.cz/forumfoto/albums/userpics/11841/normal_N&#283;mecko_1910.JPG" TargetMode="External"/><Relationship Id="rId5" Type="http://schemas.openxmlformats.org/officeDocument/2006/relationships/hyperlink" Target="http://palace-of-versailles.landmarkss.co.uk/images/palace-of-versailles-hall-of-mirrors-3.jpg" TargetMode="External"/><Relationship Id="rId10" Type="http://schemas.openxmlformats.org/officeDocument/2006/relationships/hyperlink" Target="http://nd01.jxs.cz/743/973/67b4383343_587621_o2.jpg" TargetMode="External"/><Relationship Id="rId4" Type="http://schemas.openxmlformats.org/officeDocument/2006/relationships/hyperlink" Target="http://is.muni.cz/do/1499/el/estud/praf/js09/dejiny/web/img/11/13.jpg" TargetMode="External"/><Relationship Id="rId9" Type="http://schemas.openxmlformats.org/officeDocument/2006/relationships/hyperlink" Target="http://iulius.wz.cz/bismarck2.jpg" TargetMode="External"/><Relationship Id="rId14" Type="http://schemas.openxmlformats.org/officeDocument/2006/relationships/hyperlink" Target="http://www.goethezentrum.cz/images_cz/vlajka_de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12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Křížovka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Britský admirál proti Napoleonovi  1</a:t>
            </a:r>
          </a:p>
          <a:p>
            <a:pPr lvl="0"/>
            <a:r>
              <a:rPr lang="cs-CZ"/>
              <a:t>Královnina města  2</a:t>
            </a:r>
          </a:p>
          <a:p>
            <a:pPr lvl="0"/>
            <a:r>
              <a:rPr lang="cs-CZ"/>
              <a:t>Proces poněmčování  4</a:t>
            </a:r>
          </a:p>
          <a:p>
            <a:pPr lvl="0"/>
            <a:r>
              <a:rPr lang="cs-CZ"/>
              <a:t>Barokní malířská technika  2</a:t>
            </a:r>
          </a:p>
          <a:p>
            <a:pPr lvl="0"/>
            <a:r>
              <a:rPr lang="cs-CZ"/>
              <a:t>Státní dohled nad informacemi  1</a:t>
            </a:r>
          </a:p>
          <a:p>
            <a:pPr lvl="0"/>
            <a:r>
              <a:rPr lang="cs-CZ"/>
              <a:t>Ruský generál proti Napoleonovi  1</a:t>
            </a:r>
          </a:p>
          <a:p>
            <a:pPr lvl="0"/>
            <a:r>
              <a:rPr lang="cs-CZ"/>
              <a:t>Autor Lakomce (příjmení)  2</a:t>
            </a:r>
          </a:p>
        </p:txBody>
      </p:sp>
    </p:spTree>
    <p:extLst>
      <p:ext uri="{BB962C8B-B14F-4D97-AF65-F5344CB8AC3E}">
        <p14:creationId xmlns:p14="http://schemas.microsoft.com/office/powerpoint/2010/main" val="300020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sz="6000" b="1" dirty="0">
                <a:latin typeface="Old English Text MT" pitchFamily="66" charset="0"/>
              </a:rPr>
              <a:t>Sjednocení Německa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720753"/>
            <a:ext cx="3751174" cy="235322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566" y="3189996"/>
            <a:ext cx="2263578" cy="141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52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Války se sousedy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114800" cy="4525959"/>
          </a:xfrm>
        </p:spPr>
        <p:txBody>
          <a:bodyPr/>
          <a:lstStyle/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cs-CZ" sz="2700"/>
              <a:t>Sjednocené (a tudíž silné) Německo by znamenalo politickou, ekonomickou i vojenskou konkurenci pro dva největší sousedy- Rakousko a Francii.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cs-CZ" sz="2700"/>
              <a:t>Prusko proto vyvolává válku s Rakouskem. Prusko i díky moderní vojenské technice jasně vítězí. Známá je bitva u Hradce Králové z r. 1866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788027" y="1556793"/>
            <a:ext cx="4196263" cy="40324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785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Války se sousedy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860036" y="1600200"/>
            <a:ext cx="3826763" cy="4525959"/>
          </a:xfrm>
        </p:spPr>
        <p:txBody>
          <a:bodyPr/>
          <a:lstStyle/>
          <a:p>
            <a:pPr lvl="0">
              <a:lnSpc>
                <a:spcPct val="80000"/>
              </a:lnSpc>
              <a:spcBef>
                <a:spcPts val="700"/>
              </a:spcBef>
            </a:pPr>
            <a:r>
              <a:rPr lang="cs-CZ" sz="3000"/>
              <a:t>Následuje válka s Francií(1870), kde Prusko opět triumfuje</a:t>
            </a:r>
          </a:p>
          <a:p>
            <a:pPr lvl="0">
              <a:lnSpc>
                <a:spcPct val="80000"/>
              </a:lnSpc>
              <a:spcBef>
                <a:spcPts val="700"/>
              </a:spcBef>
            </a:pPr>
            <a:r>
              <a:rPr lang="cs-CZ" sz="3000"/>
              <a:t>Způsobila vnitropolitické změny ve Francii</a:t>
            </a:r>
          </a:p>
          <a:p>
            <a:pPr lvl="0">
              <a:lnSpc>
                <a:spcPct val="80000"/>
              </a:lnSpc>
              <a:spcBef>
                <a:spcPts val="700"/>
              </a:spcBef>
            </a:pPr>
            <a:r>
              <a:rPr lang="cs-CZ" sz="3000"/>
              <a:t>Sjednocení Německa pod pruským císařem již nic nestojí v cestě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7506" y="2204865"/>
            <a:ext cx="4518379" cy="31478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92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Vyhlášení Německého císařství</a:t>
            </a:r>
          </a:p>
        </p:txBody>
      </p:sp>
      <p:sp>
        <p:nvSpPr>
          <p:cNvPr id="3" name="Zástupný symbol pro obsah 5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964701"/>
          </a:xfrm>
        </p:spPr>
        <p:txBody>
          <a:bodyPr/>
          <a:lstStyle/>
          <a:p>
            <a:pPr lvl="0">
              <a:lnSpc>
                <a:spcPct val="90000"/>
              </a:lnSpc>
              <a:spcBef>
                <a:spcPts val="600"/>
              </a:spcBef>
            </a:pPr>
            <a:r>
              <a:rPr lang="cs-CZ" sz="2700"/>
              <a:t>Roku 1871 je ve Versailles vyhlášeno Německé císařství</a:t>
            </a:r>
          </a:p>
          <a:p>
            <a:pPr lvl="0">
              <a:lnSpc>
                <a:spcPct val="90000"/>
              </a:lnSpc>
              <a:spcBef>
                <a:spcPts val="600"/>
              </a:spcBef>
            </a:pPr>
            <a:r>
              <a:rPr lang="cs-CZ" sz="2700"/>
              <a:t>Císařem se stává Vilém I.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03649" y="2467051"/>
            <a:ext cx="6433471" cy="43055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689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Vyhlášení Německého císařství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540764"/>
          </a:xfrm>
        </p:spPr>
        <p:txBody>
          <a:bodyPr/>
          <a:lstStyle/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cs-CZ" sz="2700" dirty="0"/>
              <a:t>Versailles se od této doby stává symbolem mnohaletého soupeření obou států. Je zde stvrzena </a:t>
            </a:r>
            <a:r>
              <a:rPr lang="cs-CZ" sz="2700" dirty="0" smtClean="0"/>
              <a:t>německá </a:t>
            </a:r>
            <a:r>
              <a:rPr lang="cs-CZ" sz="2700" dirty="0"/>
              <a:t>porážka v 1. světové válce, stejně tak jako kapitulace Francie ve 2. světové válce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endParaRPr lang="cs-CZ" sz="2700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91676" y="3140963"/>
            <a:ext cx="5381628" cy="35909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481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Bismarck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906889" cy="4997150"/>
          </a:xfrm>
        </p:spPr>
        <p:txBody>
          <a:bodyPr/>
          <a:lstStyle/>
          <a:p>
            <a:pPr lvl="0">
              <a:lnSpc>
                <a:spcPct val="80000"/>
              </a:lnSpc>
              <a:spcBef>
                <a:spcPts val="500"/>
              </a:spcBef>
            </a:pPr>
            <a:r>
              <a:rPr lang="cs-CZ" sz="2200"/>
              <a:t>Otto Eduard Leopold von Bismarck-Schönhausen, vévoda z Lauenburgu (1. dubna 1815, Schönhausen, Prusko – 30. července 1898, Friedrichsruh, Německé císařství) byl jeden z nejvýznamnějších politiků 19. století a budovatel sjednoceného Německa. Byl první ministr (tj. premiér) Pruska (1862–1890) a první v řadě německých kancléřů (1871–1890). Jeho nekompromisní přístup k řešení politických problémů a autoritativní vystupování vůči sněmu mu vyneslo přezdívku Železný kancléř.</a:t>
            </a:r>
          </a:p>
          <a:p>
            <a:pPr lvl="0">
              <a:lnSpc>
                <a:spcPct val="80000"/>
              </a:lnSpc>
              <a:spcBef>
                <a:spcPts val="500"/>
              </a:spcBef>
            </a:pPr>
            <a:endParaRPr lang="cs-CZ" sz="2200"/>
          </a:p>
          <a:p>
            <a:pPr lvl="0">
              <a:lnSpc>
                <a:spcPct val="80000"/>
              </a:lnSpc>
              <a:spcBef>
                <a:spcPts val="500"/>
              </a:spcBef>
            </a:pPr>
            <a:r>
              <a:rPr lang="cs-CZ" sz="2200"/>
              <a:t>Z jeho úst pochází výrok: Německo bude sjednoceno železem a krví.</a:t>
            </a:r>
          </a:p>
          <a:p>
            <a:pPr lvl="0">
              <a:lnSpc>
                <a:spcPct val="80000"/>
              </a:lnSpc>
              <a:spcBef>
                <a:spcPts val="500"/>
              </a:spcBef>
            </a:pPr>
            <a:endParaRPr lang="cs-CZ" sz="2200"/>
          </a:p>
          <a:p>
            <a:pPr lvl="0">
              <a:lnSpc>
                <a:spcPct val="80000"/>
              </a:lnSpc>
              <a:spcBef>
                <a:spcPts val="500"/>
              </a:spcBef>
            </a:pPr>
            <a:endParaRPr lang="cs-CZ" sz="220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647773" y="1772820"/>
            <a:ext cx="3209928" cy="47624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633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Mapa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786" y="1700811"/>
            <a:ext cx="5189466" cy="2978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15243" y="2986777"/>
            <a:ext cx="3635361" cy="36597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515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Závěr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252737"/>
          </a:xfrm>
        </p:spPr>
        <p:txBody>
          <a:bodyPr/>
          <a:lstStyle/>
          <a:p>
            <a:pPr lvl="0">
              <a:spcBef>
                <a:spcPts val="700"/>
              </a:spcBef>
            </a:pPr>
            <a:r>
              <a:rPr lang="cs-CZ" sz="3000"/>
              <a:t>V době vlády Adolfa Hitlera je Bismarckovo jméno použito pro název „nepřemožitelného“ křižníku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360995" y="2636910"/>
            <a:ext cx="4436668" cy="40518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20694" y="2557238"/>
            <a:ext cx="3274777" cy="42111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98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Řešení křížovky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>
                <a:solidFill>
                  <a:srgbClr val="92D050"/>
                </a:solidFill>
              </a:rPr>
              <a:t>N</a:t>
            </a:r>
            <a:r>
              <a:rPr lang="cs-CZ"/>
              <a:t>elson</a:t>
            </a:r>
          </a:p>
          <a:p>
            <a:pPr lvl="0"/>
            <a:r>
              <a:rPr lang="cs-CZ"/>
              <a:t>V</a:t>
            </a:r>
            <a:r>
              <a:rPr lang="cs-CZ">
                <a:solidFill>
                  <a:srgbClr val="92D050"/>
                </a:solidFill>
              </a:rPr>
              <a:t>ě</a:t>
            </a:r>
            <a:r>
              <a:rPr lang="cs-CZ"/>
              <a:t>nná</a:t>
            </a:r>
          </a:p>
          <a:p>
            <a:pPr lvl="0"/>
            <a:r>
              <a:rPr lang="cs-CZ"/>
              <a:t>Ger</a:t>
            </a:r>
            <a:r>
              <a:rPr lang="cs-CZ">
                <a:solidFill>
                  <a:srgbClr val="92D050"/>
                </a:solidFill>
              </a:rPr>
              <a:t>m</a:t>
            </a:r>
            <a:r>
              <a:rPr lang="cs-CZ"/>
              <a:t>anizace</a:t>
            </a:r>
          </a:p>
          <a:p>
            <a:pPr lvl="0"/>
            <a:r>
              <a:rPr lang="cs-CZ"/>
              <a:t>Š</a:t>
            </a:r>
            <a:r>
              <a:rPr lang="cs-CZ">
                <a:solidFill>
                  <a:srgbClr val="92D050"/>
                </a:solidFill>
              </a:rPr>
              <a:t>e</a:t>
            </a:r>
            <a:r>
              <a:rPr lang="cs-CZ"/>
              <a:t>rosvit</a:t>
            </a:r>
          </a:p>
          <a:p>
            <a:pPr lvl="0"/>
            <a:r>
              <a:rPr lang="cs-CZ">
                <a:solidFill>
                  <a:srgbClr val="92D050"/>
                </a:solidFill>
              </a:rPr>
              <a:t>C</a:t>
            </a:r>
            <a:r>
              <a:rPr lang="cs-CZ"/>
              <a:t>enzura</a:t>
            </a:r>
          </a:p>
          <a:p>
            <a:pPr lvl="0"/>
            <a:r>
              <a:rPr lang="cs-CZ">
                <a:solidFill>
                  <a:srgbClr val="92D050"/>
                </a:solidFill>
              </a:rPr>
              <a:t>K</a:t>
            </a:r>
            <a:r>
              <a:rPr lang="cs-CZ"/>
              <a:t>utuzov</a:t>
            </a:r>
          </a:p>
          <a:p>
            <a:pPr lvl="0"/>
            <a:r>
              <a:rPr lang="cs-CZ"/>
              <a:t>M</a:t>
            </a:r>
            <a:r>
              <a:rPr lang="cs-CZ">
                <a:solidFill>
                  <a:srgbClr val="92D050"/>
                </a:solidFill>
              </a:rPr>
              <a:t>o</a:t>
            </a:r>
            <a:r>
              <a:rPr lang="cs-CZ"/>
              <a:t>liére</a:t>
            </a:r>
          </a:p>
        </p:txBody>
      </p:sp>
    </p:spTree>
    <p:extLst>
      <p:ext uri="{BB962C8B-B14F-4D97-AF65-F5344CB8AC3E}">
        <p14:creationId xmlns:p14="http://schemas.microsoft.com/office/powerpoint/2010/main" val="187017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Odkazy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Bef>
                <a:spcPts val="400"/>
              </a:spcBef>
            </a:pPr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://svornost.com/wp-content/uploads/hradec1866.jpg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3"/>
              </a:rPr>
              <a:t>http://www.gamepark.cz/pictures/00/16/78/167886.jpg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4"/>
              </a:rPr>
              <a:t>http://is.muni.cz/do/1499/el/estud/praf/js09/dejiny/web/img/11/13.jpg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5"/>
              </a:rPr>
              <a:t>http://palace-of-versailles.landmarkss.co.uk/images/palace-of-versailles-hall-of-mirrors-3.jpg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6"/>
              </a:rPr>
              <a:t>http://cs.wikipedia.org/wiki/Otto_von_Bismarck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7"/>
              </a:rPr>
              <a:t>http://www.ne.se/neimage/1869894.jpg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8"/>
              </a:rPr>
              <a:t>http://www.history.navy.mil/photos/images/h59000/h59672.jpg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9"/>
              </a:rPr>
              <a:t>http://iulius.wz.cz/bismarck2.jpg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10"/>
              </a:rPr>
              <a:t>http://nd01.jxs.cz/743/973/67b4383343_587621_o2.jpg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11"/>
              </a:rPr>
              <a:t>http://www.palba.cz/forumfoto/albums/userpics/11841/normal_N%C4%9Bmecko_1910.JPG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12"/>
              </a:rPr>
              <a:t>http://www.youtube.com/watch?v=IJggfDBaf_A</a:t>
            </a:r>
            <a:endParaRPr lang="cs-CZ" sz="1600" dirty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13"/>
              </a:rPr>
              <a:t>http://</a:t>
            </a:r>
            <a:r>
              <a:rPr lang="cs-CZ" sz="1600" dirty="0" smtClean="0">
                <a:hlinkClick r:id="rId13"/>
              </a:rPr>
              <a:t>krajane.czu.cz/geografie-nab/lib/exe/fetch.php?media=nemci:vlajka.gif</a:t>
            </a:r>
            <a:endParaRPr lang="cs-CZ" sz="1600" dirty="0" smtClean="0"/>
          </a:p>
          <a:p>
            <a:pPr lvl="0">
              <a:spcBef>
                <a:spcPts val="400"/>
              </a:spcBef>
            </a:pPr>
            <a:r>
              <a:rPr lang="cs-CZ" sz="1600" dirty="0">
                <a:hlinkClick r:id="rId14"/>
              </a:rPr>
              <a:t>http://</a:t>
            </a:r>
            <a:r>
              <a:rPr lang="cs-CZ" sz="1600" dirty="0" smtClean="0">
                <a:hlinkClick r:id="rId14"/>
              </a:rPr>
              <a:t>www.goethezentrum.cz/images_cz/vlajka_de.gif</a:t>
            </a:r>
            <a:endParaRPr lang="cs-CZ" sz="1600" dirty="0" smtClean="0"/>
          </a:p>
          <a:p>
            <a:pPr lvl="0">
              <a:spcBef>
                <a:spcPts val="400"/>
              </a:spcBef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44740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327</Words>
  <Application>Microsoft Office PowerPoint</Application>
  <PresentationFormat>Předvádění na obrazovce (4:3)</PresentationFormat>
  <Paragraphs>50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1_Motiv systému Office</vt:lpstr>
      <vt:lpstr>Prezentace aplikace PowerPoint</vt:lpstr>
      <vt:lpstr>Křížovka</vt:lpstr>
      <vt:lpstr>Sjednocení Německa</vt:lpstr>
      <vt:lpstr>Války se sousedy</vt:lpstr>
      <vt:lpstr>Války se sousedy</vt:lpstr>
      <vt:lpstr>Vyhlášení Německého císařství</vt:lpstr>
      <vt:lpstr>Vyhlášení Německého císařství</vt:lpstr>
      <vt:lpstr>Bismarck</vt:lpstr>
      <vt:lpstr>Mapa</vt:lpstr>
      <vt:lpstr>Závěr</vt:lpstr>
      <vt:lpstr>Řešení křížovky</vt:lpstr>
      <vt:lpstr>Odkazy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Kozák</dc:creator>
  <cp:lastModifiedBy>Učitel</cp:lastModifiedBy>
  <cp:revision>7</cp:revision>
  <dcterms:created xsi:type="dcterms:W3CDTF">2012-03-08T16:24:09Z</dcterms:created>
  <dcterms:modified xsi:type="dcterms:W3CDTF">2012-06-29T09:39:16Z</dcterms:modified>
</cp:coreProperties>
</file>