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DAF248"/>
    <a:srgbClr val="FFFF66"/>
    <a:srgbClr val="F6D370"/>
    <a:srgbClr val="FF9966"/>
    <a:srgbClr val="0066FF"/>
    <a:srgbClr val="FFFF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CC68A-E46B-42FF-8DF8-67F69AE37C1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76005-3FCD-4CA0-8F28-3AFE53B7C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75856" y="2492896"/>
            <a:ext cx="5688632" cy="4960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>
                <a:latin typeface="Bookman Old Style" pitchFamily="18" charset="0"/>
              </a:rPr>
              <a:t>Mgr. Lenka Vrzáňová</a:t>
            </a:r>
          </a:p>
          <a:p>
            <a:endParaRPr lang="cs-CZ" sz="1200" b="1" dirty="0">
              <a:latin typeface="Bookman Old Style" pitchFamily="18" charset="0"/>
            </a:endParaRPr>
          </a:p>
          <a:p>
            <a:r>
              <a:rPr lang="cs-CZ" sz="2000" b="1" dirty="0" smtClean="0">
                <a:latin typeface="Bookman Old Style" pitchFamily="18" charset="0"/>
              </a:rPr>
              <a:t>VY_32_INOVACE_2C_06_VV_PODMETNA</a:t>
            </a:r>
          </a:p>
          <a:p>
            <a:endParaRPr lang="cs-CZ" sz="1600" b="1" dirty="0">
              <a:latin typeface="Bookman Old Style" pitchFamily="18" charset="0"/>
            </a:endParaRPr>
          </a:p>
          <a:p>
            <a:endParaRPr lang="cs-CZ" sz="1200" b="1" dirty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Vedlejší věty</a:t>
            </a:r>
            <a:endParaRPr lang="cs-CZ" sz="2200" b="1" dirty="0">
              <a:latin typeface="Bookman Old Style" pitchFamily="18" charset="0"/>
            </a:endParaRPr>
          </a:p>
          <a:p>
            <a:endParaRPr lang="cs-CZ" sz="1200" b="1" dirty="0">
              <a:latin typeface="Bookman Old Style" pitchFamily="18" charset="0"/>
            </a:endParaRPr>
          </a:p>
          <a:p>
            <a:r>
              <a:rPr lang="cs-CZ" sz="2200" b="1" dirty="0">
                <a:latin typeface="Bookman Old Style" pitchFamily="18" charset="0"/>
              </a:rPr>
              <a:t>7. </a:t>
            </a:r>
          </a:p>
          <a:p>
            <a:endParaRPr lang="cs-CZ" sz="1200" b="1" dirty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20. října 2011</a:t>
            </a:r>
            <a:endParaRPr lang="cs-CZ" sz="2200" b="1" dirty="0">
              <a:latin typeface="Bookman Old Style" pitchFamily="18" charset="0"/>
            </a:endParaRPr>
          </a:p>
          <a:p>
            <a:endParaRPr lang="cs-CZ" sz="1200" b="1" dirty="0">
              <a:latin typeface="Bookman Old Style" pitchFamily="18" charset="0"/>
            </a:endParaRPr>
          </a:p>
          <a:p>
            <a:endParaRPr lang="cs-CZ" sz="1600" b="1" dirty="0" smtClean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Podmět, druhy podmětů, vedlejší věta podmětná.</a:t>
            </a:r>
            <a:endParaRPr lang="cs-CZ" sz="1600" b="1" dirty="0">
              <a:latin typeface="Bookman Old Style" pitchFamily="18" charset="0"/>
            </a:endParaRPr>
          </a:p>
          <a:p>
            <a:endParaRPr lang="cs-CZ" sz="1600" b="1" dirty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Opakování znalostí o podmětu. Nová látka – vedlejší věta podmětná.</a:t>
            </a:r>
            <a:endParaRPr lang="cs-CZ" sz="1600" b="1" dirty="0">
              <a:latin typeface="Bookman Old Style" pitchFamily="18" charset="0"/>
            </a:endParaRPr>
          </a:p>
          <a:p>
            <a:pPr>
              <a:spcAft>
                <a:spcPts val="1000"/>
              </a:spcAft>
            </a:pPr>
            <a:endParaRPr lang="cs-CZ" sz="2200" b="1" dirty="0">
              <a:latin typeface="Bookman Old Style" pitchFamily="18" charset="0"/>
            </a:endParaRPr>
          </a:p>
          <a:p>
            <a:endParaRPr lang="cs-CZ" sz="22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M2PNA763\MC90044141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717032"/>
            <a:ext cx="1584176" cy="2119620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3419872" y="1988840"/>
            <a:ext cx="4176464" cy="1584176"/>
          </a:xfrm>
          <a:prstGeom prst="cloudCallout">
            <a:avLst>
              <a:gd name="adj1" fmla="val -55692"/>
              <a:gd name="adj2" fmla="val 61470"/>
            </a:avLst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Podmět je větný člen, který se shoduje s přísudkem.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Podmět je vyjádřen: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Jakými slovními druhy může být vyjádřen podmět? Určete:</a:t>
            </a:r>
          </a:p>
          <a:p>
            <a:pPr lvl="1"/>
            <a:r>
              <a:rPr lang="cs-CZ" i="1" dirty="0"/>
              <a:t>Soused </a:t>
            </a:r>
            <a:r>
              <a:rPr lang="cs-CZ" i="1" dirty="0" smtClean="0"/>
              <a:t>odjel.</a:t>
            </a:r>
            <a:endParaRPr lang="cs-CZ" dirty="0"/>
          </a:p>
          <a:p>
            <a:pPr lvl="1"/>
            <a:r>
              <a:rPr lang="cs-CZ" i="1" dirty="0"/>
              <a:t>Sytý hladovému </a:t>
            </a:r>
            <a:r>
              <a:rPr lang="cs-CZ" i="1" dirty="0" smtClean="0"/>
              <a:t>nevěří.</a:t>
            </a:r>
            <a:endParaRPr lang="cs-CZ" dirty="0"/>
          </a:p>
          <a:p>
            <a:pPr lvl="1"/>
            <a:r>
              <a:rPr lang="cs-CZ" i="1" dirty="0"/>
              <a:t>Já jsem to </a:t>
            </a:r>
            <a:r>
              <a:rPr lang="cs-CZ" i="1" dirty="0" smtClean="0"/>
              <a:t>říkal.</a:t>
            </a:r>
            <a:endParaRPr lang="cs-CZ" dirty="0"/>
          </a:p>
          <a:p>
            <a:pPr lvl="1"/>
            <a:r>
              <a:rPr lang="cs-CZ" i="1" dirty="0"/>
              <a:t>Mnoho lidí </a:t>
            </a:r>
            <a:r>
              <a:rPr lang="cs-CZ" i="1" dirty="0" smtClean="0"/>
              <a:t>fandilo.</a:t>
            </a:r>
            <a:endParaRPr lang="cs-CZ" dirty="0"/>
          </a:p>
          <a:p>
            <a:pPr lvl="1"/>
            <a:r>
              <a:rPr lang="cs-CZ" i="1" dirty="0"/>
              <a:t>Kouřit je </a:t>
            </a:r>
            <a:r>
              <a:rPr lang="cs-CZ" i="1" dirty="0" smtClean="0"/>
              <a:t>zakázané.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64088" y="2708920"/>
            <a:ext cx="3240360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PODSTATNÝM JMÉNEM (Soused)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3212976"/>
            <a:ext cx="3240360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PŘÍDAVNÝM JMÉNEM (Sytý)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64088" y="3717032"/>
            <a:ext cx="3240360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ZÁJMÉNEM (Já)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4221088"/>
            <a:ext cx="3240360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ČÍSLOVKOU (Mnoho)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64088" y="4725144"/>
            <a:ext cx="3240360" cy="360040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SLOVESEM (Kouřit)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/>
              <a:t>Druhy podmětů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lvl="0"/>
            <a:r>
              <a:rPr lang="cs-CZ" u="sng" dirty="0"/>
              <a:t>Podmět vyjádřený</a:t>
            </a:r>
            <a:r>
              <a:rPr lang="cs-CZ" dirty="0"/>
              <a:t> – jasně můžeme podmět určit v dané větě (</a:t>
            </a:r>
            <a:r>
              <a:rPr lang="cs-CZ" i="1" dirty="0"/>
              <a:t>Milan odešel. Babička spí</a:t>
            </a:r>
            <a:r>
              <a:rPr lang="cs-CZ" dirty="0"/>
              <a:t>.)</a:t>
            </a:r>
          </a:p>
          <a:p>
            <a:pPr lvl="0"/>
            <a:r>
              <a:rPr lang="cs-CZ" u="sng" dirty="0"/>
              <a:t>Podmět nevyjádřený</a:t>
            </a:r>
            <a:r>
              <a:rPr lang="cs-CZ" dirty="0"/>
              <a:t> – sloveso ve tvaru 1</a:t>
            </a:r>
            <a:r>
              <a:rPr lang="cs-CZ" dirty="0" smtClean="0"/>
              <a:t>., 2., 3. </a:t>
            </a:r>
            <a:r>
              <a:rPr lang="cs-CZ" dirty="0"/>
              <a:t>osoby (</a:t>
            </a:r>
            <a:r>
              <a:rPr lang="cs-CZ" i="1" dirty="0"/>
              <a:t>Zítra přijde. Ohledli se včas.)</a:t>
            </a:r>
            <a:endParaRPr lang="cs-CZ" dirty="0"/>
          </a:p>
          <a:p>
            <a:pPr lvl="0"/>
            <a:r>
              <a:rPr lang="cs-CZ" u="sng" dirty="0"/>
              <a:t>Podmět všeobecný</a:t>
            </a:r>
            <a:r>
              <a:rPr lang="cs-CZ" dirty="0"/>
              <a:t> – nedovedeme ho jasně určit, často se týká mnoha lidí (</a:t>
            </a:r>
            <a:r>
              <a:rPr lang="cs-CZ" i="1" dirty="0"/>
              <a:t>Říkali to v rozhlase.)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/>
              <a:t>Určete podmět a jeho druh v následujících větách.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Jakým </a:t>
            </a:r>
            <a:r>
              <a:rPr lang="cs-CZ" b="1" dirty="0"/>
              <a:t>slovním druhem je vyjádřen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392488"/>
          </a:xfrm>
        </p:spPr>
        <p:txBody>
          <a:bodyPr>
            <a:normAutofit fontScale="92500"/>
          </a:bodyPr>
          <a:lstStyle/>
          <a:p>
            <a:r>
              <a:rPr lang="cs-CZ" dirty="0"/>
              <a:t>Petr koupil dnešní noviny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Psali to v novinách.	</a:t>
            </a:r>
          </a:p>
          <a:p>
            <a:r>
              <a:rPr lang="cs-CZ" dirty="0" smtClean="0"/>
              <a:t>Čtení mě </a:t>
            </a:r>
            <a:r>
              <a:rPr lang="cs-CZ" dirty="0"/>
              <a:t>nebaví</a:t>
            </a:r>
            <a:r>
              <a:rPr lang="cs-CZ" dirty="0" smtClean="0"/>
              <a:t>.</a:t>
            </a:r>
            <a:r>
              <a:rPr lang="cs-CZ" dirty="0"/>
              <a:t>	</a:t>
            </a:r>
          </a:p>
          <a:p>
            <a:r>
              <a:rPr lang="cs-CZ" dirty="0" smtClean="0"/>
              <a:t>Já čtu </a:t>
            </a:r>
            <a:r>
              <a:rPr lang="cs-CZ" dirty="0"/>
              <a:t>raději knižní tituly.	</a:t>
            </a:r>
          </a:p>
          <a:p>
            <a:r>
              <a:rPr lang="cs-CZ" dirty="0" smtClean="0"/>
              <a:t>Všichni </a:t>
            </a:r>
            <a:r>
              <a:rPr lang="cs-CZ" dirty="0"/>
              <a:t>to četli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Mnoho </a:t>
            </a:r>
            <a:r>
              <a:rPr lang="cs-CZ" dirty="0"/>
              <a:t>lidí vůbec nečte.	</a:t>
            </a:r>
          </a:p>
          <a:p>
            <a:r>
              <a:rPr lang="cs-CZ" dirty="0"/>
              <a:t>Číst je prospěšné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Rodiče kupují noviny každý den.	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4392488"/>
          </a:xfrm>
        </p:spPr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(1.)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všeobecný (3.)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(1.)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(3.)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všeobecný (3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.)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(4.)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(5.) </a:t>
            </a:r>
          </a:p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 vyjádřený (1.)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 descr="C:\Documents and Settings\PC\Local Settings\Temporary Internet Files\Content.IE5\OO32DMVO\MC900019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1769" y="5013176"/>
            <a:ext cx="1492231" cy="15184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/>
              <a:t>VEDLEJŠÍ VĚTA PODMĚTNÁ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určujeme </a:t>
            </a:r>
            <a:r>
              <a:rPr lang="cs-CZ" dirty="0"/>
              <a:t>v </a:t>
            </a:r>
            <a:r>
              <a:rPr lang="cs-CZ" dirty="0" smtClean="0"/>
              <a:t>souvětí</a:t>
            </a:r>
          </a:p>
          <a:p>
            <a:r>
              <a:rPr lang="cs-CZ" dirty="0" smtClean="0"/>
              <a:t>věta vyjadřuje podmět věty řídící</a:t>
            </a:r>
          </a:p>
          <a:p>
            <a:r>
              <a:rPr lang="cs-CZ" dirty="0" smtClean="0"/>
              <a:t>vedlejší větu lze vyjádřit infinitivem nebo podstatným jménem</a:t>
            </a:r>
          </a:p>
          <a:p>
            <a:pPr>
              <a:buNone/>
            </a:pPr>
            <a:endParaRPr lang="cs-CZ" dirty="0"/>
          </a:p>
          <a:p>
            <a:pPr lvl="0"/>
            <a:r>
              <a:rPr lang="cs-CZ" dirty="0"/>
              <a:t>ptáme se otázkami </a:t>
            </a:r>
            <a:r>
              <a:rPr lang="cs-CZ" i="1" dirty="0"/>
              <a:t>Kdo? </a:t>
            </a:r>
            <a:r>
              <a:rPr lang="cs-CZ" dirty="0"/>
              <a:t>nebo </a:t>
            </a:r>
            <a:r>
              <a:rPr lang="cs-CZ" i="1" dirty="0"/>
              <a:t>Co?</a:t>
            </a:r>
            <a:endParaRPr lang="cs-CZ" dirty="0"/>
          </a:p>
          <a:p>
            <a:pPr lvl="0"/>
            <a:r>
              <a:rPr lang="cs-CZ" dirty="0"/>
              <a:t>nejčastěji je </a:t>
            </a:r>
            <a:r>
              <a:rPr lang="cs-CZ" dirty="0" err="1"/>
              <a:t>uvozena</a:t>
            </a:r>
            <a:r>
              <a:rPr lang="cs-CZ" dirty="0"/>
              <a:t> spojovacími výrazy</a:t>
            </a:r>
            <a:r>
              <a:rPr lang="cs-CZ" i="1" dirty="0"/>
              <a:t>: </a:t>
            </a:r>
            <a:endParaRPr lang="cs-CZ" i="1" dirty="0" smtClean="0"/>
          </a:p>
          <a:p>
            <a:pPr lvl="0">
              <a:buNone/>
            </a:pPr>
            <a:r>
              <a:rPr lang="cs-CZ" i="1" dirty="0"/>
              <a:t>	</a:t>
            </a:r>
            <a:r>
              <a:rPr lang="cs-CZ" i="1" dirty="0" smtClean="0"/>
              <a:t>				kdo</a:t>
            </a:r>
            <a:r>
              <a:rPr lang="cs-CZ" i="1" dirty="0"/>
              <a:t>, co, že, aby, kdyby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Vedlejší věta podmětná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Například:	</a:t>
            </a:r>
          </a:p>
          <a:p>
            <a:pPr algn="ctr">
              <a:buNone/>
            </a:pPr>
            <a:r>
              <a:rPr lang="cs-CZ" dirty="0" smtClean="0"/>
              <a:t>Kdo lyžuje, rád jezdí na hory.</a:t>
            </a:r>
          </a:p>
          <a:p>
            <a:pPr algn="ctr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se zeptám?</a:t>
            </a:r>
          </a:p>
          <a:p>
            <a:pPr algn="ctr">
              <a:buNone/>
            </a:pPr>
            <a:r>
              <a:rPr lang="cs-CZ" dirty="0" smtClean="0"/>
              <a:t>Kdo rád jezdí na hory?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si odpovím? </a:t>
            </a:r>
          </a:p>
          <a:p>
            <a:pPr algn="ctr">
              <a:buNone/>
            </a:pPr>
            <a:r>
              <a:rPr lang="cs-CZ" dirty="0" smtClean="0"/>
              <a:t>Kdo lyžuje. </a:t>
            </a:r>
            <a:endParaRPr lang="cs-CZ" dirty="0"/>
          </a:p>
        </p:txBody>
      </p:sp>
      <p:pic>
        <p:nvPicPr>
          <p:cNvPr id="3081" name="Picture 9" descr="C:\Documents and Settings\PC\Local Settings\Temporary Internet Files\Content.IE5\OO32DMVO\MC9001289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708920"/>
            <a:ext cx="2551818" cy="2528740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2771800" y="1988840"/>
            <a:ext cx="936104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1.VV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311049" y="1988840"/>
            <a:ext cx="936104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2.VH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82" name="Picture 10" descr="C:\Documents and Settings\PC\Local Settings\Temporary Internet Files\Content.IE5\AHNHULS3\MC9000552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140968"/>
            <a:ext cx="3122396" cy="29241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Určete hlavní větu a vedlejší větu podmětnou: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r>
              <a:rPr lang="cs-CZ" i="1" dirty="0" smtClean="0"/>
              <a:t>Bylo </a:t>
            </a:r>
            <a:r>
              <a:rPr lang="cs-CZ" i="1" dirty="0"/>
              <a:t>mu </a:t>
            </a:r>
            <a:r>
              <a:rPr lang="cs-CZ" i="1" dirty="0" smtClean="0"/>
              <a:t>sděleno, aby si změnil zubního lékaře.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/>
              <a:t>Není mi </a:t>
            </a:r>
            <a:r>
              <a:rPr lang="cs-CZ" i="1" dirty="0" smtClean="0"/>
              <a:t>jasné, </a:t>
            </a:r>
            <a:r>
              <a:rPr lang="cs-CZ" i="1" dirty="0"/>
              <a:t>kdy </a:t>
            </a:r>
            <a:r>
              <a:rPr lang="cs-CZ" i="1" dirty="0" smtClean="0"/>
              <a:t>se ozve.</a:t>
            </a:r>
          </a:p>
          <a:p>
            <a:pPr>
              <a:buNone/>
            </a:pPr>
            <a:endParaRPr lang="cs-CZ" dirty="0"/>
          </a:p>
          <a:p>
            <a:r>
              <a:rPr lang="cs-CZ" i="1" dirty="0" smtClean="0"/>
              <a:t>Je </a:t>
            </a:r>
            <a:r>
              <a:rPr lang="cs-CZ" i="1" dirty="0"/>
              <a:t>směšné,když </a:t>
            </a:r>
            <a:r>
              <a:rPr lang="cs-CZ" i="1" dirty="0" smtClean="0"/>
              <a:t>se lidi pomlouvají.</a:t>
            </a:r>
            <a:endParaRPr lang="cs-CZ" dirty="0"/>
          </a:p>
          <a:p>
            <a:endParaRPr lang="cs-CZ" dirty="0"/>
          </a:p>
        </p:txBody>
      </p:sp>
      <p:pic>
        <p:nvPicPr>
          <p:cNvPr id="4099" name="Picture 3" descr="C:\Documents and Settings\PC\Local Settings\Temporary Internet Files\Content.IE5\H6Q2N67H\MC900212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780928"/>
            <a:ext cx="1797710" cy="1829714"/>
          </a:xfrm>
          <a:prstGeom prst="rect">
            <a:avLst/>
          </a:prstGeom>
          <a:noFill/>
        </p:spPr>
      </p:pic>
      <p:sp>
        <p:nvSpPr>
          <p:cNvPr id="6" name="Šipka dolů 5"/>
          <p:cNvSpPr/>
          <p:nvPr/>
        </p:nvSpPr>
        <p:spPr>
          <a:xfrm>
            <a:off x="1619672" y="1844824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1.VH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1403648" y="2996952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1.VH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1043608" y="4149080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1.VH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5220072" y="1772816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2.VV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lů 9"/>
          <p:cNvSpPr/>
          <p:nvPr/>
        </p:nvSpPr>
        <p:spPr>
          <a:xfrm>
            <a:off x="3635896" y="2996952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2.VV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4139952" y="4077072"/>
            <a:ext cx="12961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2.VV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Obrázky jsou použity ze sdílené galerie Microsoft PowerPoint</a:t>
            </a:r>
          </a:p>
          <a:p>
            <a:r>
              <a:rPr lang="cs-CZ" dirty="0"/>
              <a:t>HOŠNOVÁ, Eva a Renata TERŠOVÁ. </a:t>
            </a:r>
            <a:r>
              <a:rPr lang="cs-CZ" i="1" dirty="0"/>
              <a:t>Český jazyk 6 pro základní školy</a:t>
            </a:r>
            <a:r>
              <a:rPr lang="cs-CZ" dirty="0"/>
              <a:t>: </a:t>
            </a:r>
            <a:r>
              <a:rPr lang="cs-CZ" i="1" dirty="0"/>
              <a:t>(český jazyk)</a:t>
            </a:r>
            <a:r>
              <a:rPr lang="cs-CZ" dirty="0"/>
              <a:t>. 1. vyd. Praha: SPN - pedagogické nakladatelství, 2006, 171 s. ISBN 80-723-5331-4. </a:t>
            </a:r>
            <a:endParaRPr lang="cs-CZ" dirty="0" smtClean="0"/>
          </a:p>
          <a:p>
            <a:r>
              <a:rPr lang="cs-CZ" dirty="0" smtClean="0"/>
              <a:t>KRAUSOVÁ</a:t>
            </a:r>
            <a:r>
              <a:rPr lang="cs-CZ" dirty="0"/>
              <a:t>, Zdeňka. </a:t>
            </a:r>
            <a:r>
              <a:rPr lang="cs-CZ" i="1" dirty="0"/>
              <a:t>Český jazyk pro 7. ročník základní školy a sekundu víceletého gymnázia :</a:t>
            </a:r>
            <a:r>
              <a:rPr lang="cs-CZ" dirty="0"/>
              <a:t> </a:t>
            </a:r>
            <a:r>
              <a:rPr lang="cs-CZ" i="1" dirty="0"/>
              <a:t>(český jazyk)</a:t>
            </a:r>
            <a:r>
              <a:rPr lang="cs-CZ" dirty="0"/>
              <a:t>. 1. vyd. Plzeň: Fraus, 2004, 136 s. ISBN 80-723-8320-5. </a:t>
            </a:r>
          </a:p>
          <a:p>
            <a:r>
              <a:rPr lang="cs-CZ" dirty="0"/>
              <a:t>STYBLÍK, Vlastimil. </a:t>
            </a:r>
            <a:r>
              <a:rPr lang="cs-CZ" i="1" dirty="0"/>
              <a:t>Český jazyk pro 7. ročník základní školy a pro odpovídající ročník víceletých gymnázií</a:t>
            </a:r>
            <a:r>
              <a:rPr lang="cs-CZ" dirty="0"/>
              <a:t>. 2. vyd. Praha: SPN - pedagogické nakladatelství, 2001, 191 s. ISBN 80-723-5103-6.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341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PODMĚT</vt:lpstr>
      <vt:lpstr>Podmět je vyjádřen:</vt:lpstr>
      <vt:lpstr>Druhy podmětů</vt:lpstr>
      <vt:lpstr>Určete podmět a jeho druh v následujících větách.  Jakým slovním druhem je vyjádřen?</vt:lpstr>
      <vt:lpstr>VEDLEJŠÍ VĚTA PODMĚTNÁ</vt:lpstr>
      <vt:lpstr>Vedlejší věta podmětná</vt:lpstr>
      <vt:lpstr>Určete hlavní větu a vedlejší větu podmětnou: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Podmět, vedlejší věta podmětná</dc:title>
  <dc:creator>PC</dc:creator>
  <cp:lastModifiedBy>Lenka</cp:lastModifiedBy>
  <cp:revision>17</cp:revision>
  <dcterms:created xsi:type="dcterms:W3CDTF">2011-10-29T08:23:35Z</dcterms:created>
  <dcterms:modified xsi:type="dcterms:W3CDTF">2012-05-30T14:03:12Z</dcterms:modified>
</cp:coreProperties>
</file>