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3" r:id="rId5"/>
    <p:sldId id="259" r:id="rId6"/>
    <p:sldId id="260" r:id="rId7"/>
    <p:sldId id="261" r:id="rId8"/>
    <p:sldId id="262" r:id="rId9"/>
    <p:sldId id="265" r:id="rId10"/>
    <p:sldId id="266" r:id="rId11"/>
  </p:sldIdLst>
  <p:sldSz cx="9144000" cy="6858000" type="screen4x3"/>
  <p:notesSz cx="6710363" cy="98425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506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5E19C-BBEF-473A-9A57-150E90944BA3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D4589-B0AB-4CA7-A20C-D2D2B8B703C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22746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5E19C-BBEF-473A-9A57-150E90944BA3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D4589-B0AB-4CA7-A20C-D2D2B8B703C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76940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5E19C-BBEF-473A-9A57-150E90944BA3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D4589-B0AB-4CA7-A20C-D2D2B8B703C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80271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5E19C-BBEF-473A-9A57-150E90944BA3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D4589-B0AB-4CA7-A20C-D2D2B8B703C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90244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5E19C-BBEF-473A-9A57-150E90944BA3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D4589-B0AB-4CA7-A20C-D2D2B8B703C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03368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5E19C-BBEF-473A-9A57-150E90944BA3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D4589-B0AB-4CA7-A20C-D2D2B8B703C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63788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5E19C-BBEF-473A-9A57-150E90944BA3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D4589-B0AB-4CA7-A20C-D2D2B8B703C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6234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5E19C-BBEF-473A-9A57-150E90944BA3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D4589-B0AB-4CA7-A20C-D2D2B8B703C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98059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5E19C-BBEF-473A-9A57-150E90944BA3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D4589-B0AB-4CA7-A20C-D2D2B8B703C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19940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5E19C-BBEF-473A-9A57-150E90944BA3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D4589-B0AB-4CA7-A20C-D2D2B8B703C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07119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5E19C-BBEF-473A-9A57-150E90944BA3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D4589-B0AB-4CA7-A20C-D2D2B8B703C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82559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horzBrick">
          <a:fgClr>
            <a:schemeClr val="accent6">
              <a:lumMod val="60000"/>
              <a:lumOff val="40000"/>
            </a:schemeClr>
          </a:fgClr>
          <a:bgClr>
            <a:schemeClr val="accent6">
              <a:lumMod val="40000"/>
              <a:lumOff val="6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65E19C-BBEF-473A-9A57-150E90944BA3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8D4589-B0AB-4CA7-A20C-D2D2B8B703C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7543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w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10.jpeg"/><Relationship Id="rId7" Type="http://schemas.openxmlformats.org/officeDocument/2006/relationships/hyperlink" Target="http://cs.wikipedia.org/wiki/Soubor:Praha_2005-09-20_n%C3%A1rodn%C3%AD_divadlo.jpg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cs.wikipedia.org/wiki/Soubor:Burgkarlstein02.jpg" TargetMode="Externa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solidFill>
            <a:schemeClr val="bg1"/>
          </a:solidFill>
        </p:spPr>
        <p:txBody>
          <a:bodyPr/>
          <a:lstStyle/>
          <a:p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206" y="181768"/>
            <a:ext cx="8637587" cy="6494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délník 4"/>
          <p:cNvSpPr/>
          <p:nvPr/>
        </p:nvSpPr>
        <p:spPr>
          <a:xfrm>
            <a:off x="3059832" y="2564904"/>
            <a:ext cx="6084168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200" b="1" dirty="0" smtClean="0">
                <a:latin typeface="Bookman Old Style" pitchFamily="18" charset="0"/>
              </a:rPr>
              <a:t>Mgr. Lenka Vrzáňová</a:t>
            </a:r>
          </a:p>
          <a:p>
            <a:endParaRPr lang="cs-CZ" sz="2200" b="1" dirty="0" smtClean="0">
              <a:latin typeface="Bookman Old Style" pitchFamily="18" charset="0"/>
            </a:endParaRPr>
          </a:p>
          <a:p>
            <a:r>
              <a:rPr lang="cs-CZ" sz="1600" b="1" dirty="0">
                <a:latin typeface="Bookman Old Style" pitchFamily="18" charset="0"/>
              </a:rPr>
              <a:t>VY_32_INOVACE_2C_08_POPIS_UMELECKEHO_DILA</a:t>
            </a:r>
            <a:endParaRPr lang="cs-CZ" sz="1600" b="1" dirty="0" smtClean="0">
              <a:latin typeface="Bookman Old Style" pitchFamily="18" charset="0"/>
            </a:endParaRPr>
          </a:p>
          <a:p>
            <a:endParaRPr lang="cs-CZ" sz="1200" b="1" dirty="0" smtClean="0">
              <a:latin typeface="Bookman Old Style" pitchFamily="18" charset="0"/>
            </a:endParaRPr>
          </a:p>
          <a:p>
            <a:r>
              <a:rPr lang="cs-CZ" sz="2200" b="1" dirty="0" smtClean="0">
                <a:latin typeface="Bookman Old Style" pitchFamily="18" charset="0"/>
              </a:rPr>
              <a:t>Popis</a:t>
            </a:r>
            <a:endParaRPr lang="cs-CZ" sz="2200" b="1" dirty="0" smtClean="0">
              <a:latin typeface="Bookman Old Style" pitchFamily="18" charset="0"/>
            </a:endParaRPr>
          </a:p>
          <a:p>
            <a:endParaRPr lang="cs-CZ" sz="1200" b="1" dirty="0" smtClean="0">
              <a:latin typeface="Bookman Old Style" pitchFamily="18" charset="0"/>
            </a:endParaRPr>
          </a:p>
          <a:p>
            <a:r>
              <a:rPr lang="cs-CZ" sz="2200" b="1" dirty="0" smtClean="0">
                <a:latin typeface="Bookman Old Style" pitchFamily="18" charset="0"/>
              </a:rPr>
              <a:t>7. </a:t>
            </a:r>
          </a:p>
          <a:p>
            <a:endParaRPr lang="cs-CZ" sz="1200" b="1" dirty="0" smtClean="0">
              <a:latin typeface="Bookman Old Style" pitchFamily="18" charset="0"/>
            </a:endParaRPr>
          </a:p>
          <a:p>
            <a:r>
              <a:rPr lang="cs-CZ" sz="2200" b="1" dirty="0" smtClean="0">
                <a:latin typeface="Bookman Old Style" pitchFamily="18" charset="0"/>
              </a:rPr>
              <a:t>23. listopadu 2011</a:t>
            </a:r>
          </a:p>
          <a:p>
            <a:endParaRPr lang="cs-CZ" sz="1400" b="1" dirty="0" smtClean="0">
              <a:latin typeface="Bookman Old Style" pitchFamily="18" charset="0"/>
            </a:endParaRPr>
          </a:p>
          <a:p>
            <a:r>
              <a:rPr lang="cs-CZ" sz="1600" b="1" dirty="0" smtClean="0">
                <a:latin typeface="Bookman Old Style" pitchFamily="18" charset="0"/>
              </a:rPr>
              <a:t>Popis – úvod, co vše můžeme popisovat, specifika popisu uměleckého předmětu. </a:t>
            </a:r>
          </a:p>
          <a:p>
            <a:endParaRPr lang="cs-CZ" sz="1600" b="1" dirty="0" smtClean="0">
              <a:latin typeface="Bookman Old Style" pitchFamily="18" charset="0"/>
            </a:endParaRPr>
          </a:p>
          <a:p>
            <a:r>
              <a:rPr lang="cs-CZ" sz="1600" b="1" dirty="0" smtClean="0">
                <a:latin typeface="Bookman Old Style" pitchFamily="18" charset="0"/>
              </a:rPr>
              <a:t>Výkladová část popisu uměleckého díla, tvorba osnovy, </a:t>
            </a:r>
          </a:p>
          <a:p>
            <a:r>
              <a:rPr lang="cs-CZ" sz="1600" b="1" dirty="0" smtClean="0">
                <a:latin typeface="Bookman Old Style" pitchFamily="18" charset="0"/>
              </a:rPr>
              <a:t>jazykové prostředky pro tvorbu práce. </a:t>
            </a:r>
            <a:endParaRPr lang="cs-CZ" sz="2800" b="1" dirty="0" smtClean="0">
              <a:latin typeface="Bookman Old Style" pitchFamily="18" charset="0"/>
            </a:endParaRPr>
          </a:p>
          <a:p>
            <a:endParaRPr lang="cs-CZ" sz="2800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8527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Co je to popis?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1371600" lvl="3" indent="0">
              <a:buNone/>
            </a:pPr>
            <a:endParaRPr lang="cs-CZ" dirty="0" smtClean="0"/>
          </a:p>
          <a:p>
            <a:pPr marL="1371600" lvl="3" indent="0">
              <a:buNone/>
            </a:pPr>
            <a:r>
              <a:rPr lang="cs-CZ" sz="2800" dirty="0" smtClean="0">
                <a:solidFill>
                  <a:srgbClr val="C00000"/>
                </a:solidFill>
              </a:rPr>
              <a:t>Vzpomeňte si …. A doplňte do textu vynechaná slova: </a:t>
            </a:r>
          </a:p>
          <a:p>
            <a:endParaRPr lang="cs-CZ" dirty="0" smtClean="0">
              <a:solidFill>
                <a:srgbClr val="C00000"/>
              </a:solidFill>
            </a:endParaRPr>
          </a:p>
          <a:p>
            <a:r>
              <a:rPr lang="cs-CZ" dirty="0" smtClean="0">
                <a:solidFill>
                  <a:srgbClr val="C00000"/>
                </a:solidFill>
              </a:rPr>
              <a:t>Popis je útvar slohového postupu popisného.</a:t>
            </a:r>
          </a:p>
          <a:p>
            <a:r>
              <a:rPr lang="cs-CZ" dirty="0" smtClean="0">
                <a:solidFill>
                  <a:srgbClr val="C00000"/>
                </a:solidFill>
              </a:rPr>
              <a:t>Cílem popisu je podat …………………… o popisovaném ………………………. </a:t>
            </a:r>
            <a:r>
              <a:rPr lang="cs-CZ" dirty="0">
                <a:solidFill>
                  <a:srgbClr val="C00000"/>
                </a:solidFill>
              </a:rPr>
              <a:t>n</a:t>
            </a:r>
            <a:r>
              <a:rPr lang="cs-CZ" dirty="0" smtClean="0">
                <a:solidFill>
                  <a:srgbClr val="C00000"/>
                </a:solidFill>
              </a:rPr>
              <a:t>ebo objektu.</a:t>
            </a:r>
          </a:p>
          <a:p>
            <a:r>
              <a:rPr lang="cs-CZ" dirty="0" smtClean="0">
                <a:solidFill>
                  <a:srgbClr val="C00000"/>
                </a:solidFill>
              </a:rPr>
              <a:t>Obsahuje sled ………………………. o daném předmětu.</a:t>
            </a:r>
            <a:endParaRPr lang="cs-CZ" dirty="0">
              <a:solidFill>
                <a:srgbClr val="C00000"/>
              </a:solidFill>
            </a:endParaRPr>
          </a:p>
        </p:txBody>
      </p:sp>
      <p:pic>
        <p:nvPicPr>
          <p:cNvPr id="1027" name="Picture 3" descr="C:\Users\Lenka\AppData\Local\Microsoft\Windows\Temporary Internet Files\Content.IE5\AM1I8PN9\MC90043440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7" y="1237282"/>
            <a:ext cx="936104" cy="1311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8785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Co vše může být uměleckým dílem?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5050904" cy="4525963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5796136" y="1916832"/>
            <a:ext cx="2890664" cy="4209331"/>
          </a:xfrm>
        </p:spPr>
        <p:txBody>
          <a:bodyPr/>
          <a:lstStyle/>
          <a:p>
            <a:r>
              <a:rPr lang="cs-CZ" dirty="0">
                <a:solidFill>
                  <a:srgbClr val="C00000"/>
                </a:solidFill>
              </a:rPr>
              <a:t>s</a:t>
            </a:r>
            <a:r>
              <a:rPr lang="cs-CZ" dirty="0" smtClean="0">
                <a:solidFill>
                  <a:srgbClr val="C00000"/>
                </a:solidFill>
              </a:rPr>
              <a:t>tavby</a:t>
            </a:r>
          </a:p>
          <a:p>
            <a:r>
              <a:rPr lang="cs-CZ" dirty="0">
                <a:solidFill>
                  <a:srgbClr val="C00000"/>
                </a:solidFill>
              </a:rPr>
              <a:t>s</a:t>
            </a:r>
            <a:r>
              <a:rPr lang="cs-CZ" dirty="0" smtClean="0">
                <a:solidFill>
                  <a:srgbClr val="C00000"/>
                </a:solidFill>
              </a:rPr>
              <a:t>ochy</a:t>
            </a:r>
          </a:p>
          <a:p>
            <a:r>
              <a:rPr lang="cs-CZ" dirty="0">
                <a:solidFill>
                  <a:srgbClr val="C00000"/>
                </a:solidFill>
              </a:rPr>
              <a:t>r</a:t>
            </a:r>
            <a:r>
              <a:rPr lang="cs-CZ" dirty="0" smtClean="0">
                <a:solidFill>
                  <a:srgbClr val="C00000"/>
                </a:solidFill>
              </a:rPr>
              <a:t>eliéf</a:t>
            </a:r>
          </a:p>
          <a:p>
            <a:r>
              <a:rPr lang="cs-CZ" dirty="0">
                <a:solidFill>
                  <a:srgbClr val="C00000"/>
                </a:solidFill>
              </a:rPr>
              <a:t>o</a:t>
            </a:r>
            <a:r>
              <a:rPr lang="cs-CZ" dirty="0" smtClean="0">
                <a:solidFill>
                  <a:srgbClr val="C00000"/>
                </a:solidFill>
              </a:rPr>
              <a:t>brazy</a:t>
            </a:r>
          </a:p>
          <a:p>
            <a:r>
              <a:rPr lang="cs-CZ" dirty="0" smtClean="0">
                <a:solidFill>
                  <a:srgbClr val="C00000"/>
                </a:solidFill>
              </a:rPr>
              <a:t>šperky</a:t>
            </a:r>
          </a:p>
          <a:p>
            <a:r>
              <a:rPr lang="cs-CZ" dirty="0">
                <a:solidFill>
                  <a:srgbClr val="C00000"/>
                </a:solidFill>
              </a:rPr>
              <a:t>f</a:t>
            </a:r>
            <a:r>
              <a:rPr lang="cs-CZ" dirty="0" smtClean="0">
                <a:solidFill>
                  <a:srgbClr val="C00000"/>
                </a:solidFill>
              </a:rPr>
              <a:t>otky</a:t>
            </a:r>
          </a:p>
          <a:p>
            <a:r>
              <a:rPr lang="cs-CZ" dirty="0">
                <a:solidFill>
                  <a:srgbClr val="C00000"/>
                </a:solidFill>
              </a:rPr>
              <a:t>u</a:t>
            </a:r>
            <a:r>
              <a:rPr lang="cs-CZ" dirty="0" smtClean="0">
                <a:solidFill>
                  <a:srgbClr val="C00000"/>
                </a:solidFill>
              </a:rPr>
              <a:t>žité umění</a:t>
            </a:r>
            <a:endParaRPr lang="cs-CZ" dirty="0">
              <a:solidFill>
                <a:srgbClr val="C00000"/>
              </a:solidFill>
            </a:endParaRPr>
          </a:p>
        </p:txBody>
      </p:sp>
      <p:pic>
        <p:nvPicPr>
          <p:cNvPr id="2050" name="Picture 2" descr="C:\Users\Lenka\AppData\Local\Microsoft\Windows\Temporary Internet Files\Content.IE5\AM1I8PN9\MP90040378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071" y="3645024"/>
            <a:ext cx="1799804" cy="2678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Lenka\AppData\Local\Microsoft\Windows\Temporary Internet Files\Content.IE5\DE4CGPLA\MP90014604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071" y="1700808"/>
            <a:ext cx="2572052" cy="1706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Lenka\AppData\Local\Microsoft\Windows\Temporary Internet Files\Content.IE5\S7687CZ2\MP900407419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4751" y="4797152"/>
            <a:ext cx="1417906" cy="1772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Lenka\AppData\Local\Microsoft\Windows\Temporary Internet Files\Content.IE5\AM1I8PN9\MP900433978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4751" y="3406936"/>
            <a:ext cx="2533269" cy="1682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Lenka\AppData\Local\Microsoft\Windows\Temporary Internet Files\Content.IE5\S7687CZ2\MP900438755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081" y="1700808"/>
            <a:ext cx="2108848" cy="158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Lenka\AppData\Local\Microsoft\Windows\Temporary Internet Files\Content.IE5\S7687CZ2\MC900353680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0652" y="4374544"/>
            <a:ext cx="1575109" cy="1949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5746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Pojmenujte následující stavby. </a:t>
            </a:r>
            <a:br>
              <a:rPr lang="cs-CZ" b="1" dirty="0" smtClean="0">
                <a:solidFill>
                  <a:srgbClr val="C00000"/>
                </a:solidFill>
              </a:rPr>
            </a:br>
            <a:r>
              <a:rPr lang="cs-CZ" b="1" dirty="0" smtClean="0">
                <a:solidFill>
                  <a:srgbClr val="C00000"/>
                </a:solidFill>
              </a:rPr>
              <a:t>Kde tyto stavby naleznete?</a:t>
            </a:r>
            <a:endParaRPr lang="cs-CZ" b="1" dirty="0">
              <a:solidFill>
                <a:srgbClr val="C00000"/>
              </a:solidFill>
            </a:endParaRPr>
          </a:p>
        </p:txBody>
      </p:sp>
      <p:pic>
        <p:nvPicPr>
          <p:cNvPr id="4098" name="Picture 2" descr="C:\Users\Lenka\AppData\Local\Microsoft\Windows\Temporary Internet Files\Content.IE5\K0O7W0UI\MC900436374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218865"/>
            <a:ext cx="2778087" cy="2778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Lenka\AppData\Local\Microsoft\Windows\Temporary Internet Files\Content.IE5\K0O7W0UI\MP90042547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212976"/>
            <a:ext cx="2134197" cy="3199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Lenka\AppData\Local\Microsoft\Windows\Temporary Internet Files\Content.IE5\AM1I8PN9\MP900427946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005064"/>
            <a:ext cx="3304933" cy="2235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Lenka\AppData\Local\Microsoft\Windows\Temporary Internet Files\Content.IE5\K0O7W0UI\MP900403207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484784"/>
            <a:ext cx="2081784" cy="3121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Lenka\AppData\Local\Microsoft\Windows\Temporary Internet Files\Content.IE5\AM1I8PN9\MP900406515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8558" y="1484784"/>
            <a:ext cx="3273728" cy="2161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1" y="1600201"/>
            <a:ext cx="2602632" cy="1036711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8194" name="Picture 2" descr="http://upload.wikimedia.org/wikipedia/commons/thumb/3/30/Praha_2005-09-20_n%C3%A1rodn%C3%AD_divadlo.jpg/220px-Praha_2005-09-20_n%C3%A1rodn%C3%AD_divadlo.jp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915816" y="4797152"/>
            <a:ext cx="2479542" cy="185965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31219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Jak budeme postupovat při tvorbě textu?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4065315"/>
          </a:xfrm>
        </p:spPr>
        <p:txBody>
          <a:bodyPr/>
          <a:lstStyle/>
          <a:p>
            <a:r>
              <a:rPr lang="cs-CZ" dirty="0">
                <a:solidFill>
                  <a:srgbClr val="C00000"/>
                </a:solidFill>
              </a:rPr>
              <a:t>b</a:t>
            </a:r>
            <a:r>
              <a:rPr lang="cs-CZ" dirty="0" smtClean="0">
                <a:solidFill>
                  <a:srgbClr val="C00000"/>
                </a:solidFill>
              </a:rPr>
              <a:t>udeme soustředěně  pozorovat objekt</a:t>
            </a:r>
          </a:p>
          <a:p>
            <a:r>
              <a:rPr lang="cs-CZ" dirty="0">
                <a:solidFill>
                  <a:srgbClr val="C00000"/>
                </a:solidFill>
              </a:rPr>
              <a:t>p</a:t>
            </a:r>
            <a:r>
              <a:rPr lang="cs-CZ" dirty="0" smtClean="0">
                <a:solidFill>
                  <a:srgbClr val="C00000"/>
                </a:solidFill>
              </a:rPr>
              <a:t>ostupně určujeme části předmětu a jeho vlastnosti, zvláštnosti</a:t>
            </a:r>
          </a:p>
          <a:p>
            <a:r>
              <a:rPr lang="cs-CZ" dirty="0">
                <a:solidFill>
                  <a:srgbClr val="C00000"/>
                </a:solidFill>
              </a:rPr>
              <a:t>l</a:t>
            </a:r>
            <a:r>
              <a:rPr lang="cs-CZ" dirty="0" smtClean="0">
                <a:solidFill>
                  <a:srgbClr val="C00000"/>
                </a:solidFill>
              </a:rPr>
              <a:t>ogicky řadíme naše myšlenky – postupuje z popředí do pozadí, od shoda dolů (či nazpět), z celku k detailům</a:t>
            </a:r>
          </a:p>
        </p:txBody>
      </p:sp>
    </p:spTree>
    <p:extLst>
      <p:ext uri="{BB962C8B-B14F-4D97-AF65-F5344CB8AC3E}">
        <p14:creationId xmlns:p14="http://schemas.microsoft.com/office/powerpoint/2010/main" val="1505258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25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25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5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25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25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25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25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25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25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Zodpovězte na dané otázky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546848" cy="4525963"/>
          </a:xfrm>
        </p:spPr>
        <p:txBody>
          <a:bodyPr>
            <a:normAutofit lnSpcReduction="10000"/>
          </a:bodyPr>
          <a:lstStyle/>
          <a:p>
            <a:pPr marL="533400" indent="-533400">
              <a:lnSpc>
                <a:spcPct val="90000"/>
              </a:lnSpc>
              <a:buFont typeface="Wingdings" pitchFamily="2" charset="2"/>
              <a:buNone/>
            </a:pPr>
            <a:r>
              <a:rPr lang="cs-CZ" dirty="0" smtClean="0">
                <a:solidFill>
                  <a:srgbClr val="C00000"/>
                </a:solidFill>
              </a:rPr>
              <a:t>1. </a:t>
            </a:r>
            <a:r>
              <a:rPr lang="cs-CZ" dirty="0" smtClean="0">
                <a:solidFill>
                  <a:srgbClr val="C00000"/>
                </a:solidFill>
                <a:effectLst/>
              </a:rPr>
              <a:t>Jak se jmenuje tato stavba?</a:t>
            </a:r>
          </a:p>
          <a:p>
            <a:pPr marL="533400" indent="-533400">
              <a:lnSpc>
                <a:spcPct val="90000"/>
              </a:lnSpc>
              <a:buFont typeface="Wingdings" pitchFamily="2" charset="2"/>
              <a:buNone/>
            </a:pPr>
            <a:r>
              <a:rPr lang="cs-CZ" dirty="0" smtClean="0">
                <a:solidFill>
                  <a:srgbClr val="C00000"/>
                </a:solidFill>
                <a:effectLst/>
              </a:rPr>
              <a:t>2. Kde se tato stavba nachází?</a:t>
            </a:r>
          </a:p>
          <a:p>
            <a:pPr marL="533400" indent="-533400">
              <a:lnSpc>
                <a:spcPct val="90000"/>
              </a:lnSpc>
              <a:buFont typeface="Wingdings" pitchFamily="2" charset="2"/>
              <a:buNone/>
            </a:pPr>
            <a:r>
              <a:rPr lang="cs-CZ" dirty="0" smtClean="0">
                <a:solidFill>
                  <a:srgbClr val="C00000"/>
                </a:solidFill>
                <a:effectLst/>
              </a:rPr>
              <a:t>3. </a:t>
            </a:r>
            <a:r>
              <a:rPr lang="cs-CZ" dirty="0" smtClean="0">
                <a:solidFill>
                  <a:srgbClr val="C00000"/>
                </a:solidFill>
              </a:rPr>
              <a:t>Ze kterého století pochází?</a:t>
            </a:r>
            <a:endParaRPr lang="cs-CZ" dirty="0" smtClean="0">
              <a:solidFill>
                <a:srgbClr val="C00000"/>
              </a:solidFill>
              <a:effectLst/>
            </a:endParaRPr>
          </a:p>
          <a:p>
            <a:pPr marL="533400" indent="-533400">
              <a:lnSpc>
                <a:spcPct val="90000"/>
              </a:lnSpc>
              <a:buFont typeface="Wingdings" pitchFamily="2" charset="2"/>
              <a:buNone/>
            </a:pPr>
            <a:r>
              <a:rPr lang="cs-CZ" dirty="0" smtClean="0">
                <a:solidFill>
                  <a:srgbClr val="C00000"/>
                </a:solidFill>
                <a:effectLst/>
              </a:rPr>
              <a:t>4. Kdo ji nechal postavil?</a:t>
            </a:r>
          </a:p>
          <a:p>
            <a:pPr marL="533400" indent="-533400">
              <a:lnSpc>
                <a:spcPct val="90000"/>
              </a:lnSpc>
              <a:buFont typeface="Wingdings" pitchFamily="2" charset="2"/>
              <a:buNone/>
            </a:pPr>
            <a:r>
              <a:rPr lang="cs-CZ" dirty="0">
                <a:solidFill>
                  <a:srgbClr val="C00000"/>
                </a:solidFill>
              </a:rPr>
              <a:t>5</a:t>
            </a:r>
            <a:r>
              <a:rPr lang="cs-CZ" dirty="0" smtClean="0">
                <a:solidFill>
                  <a:srgbClr val="C00000"/>
                </a:solidFill>
                <a:effectLst/>
              </a:rPr>
              <a:t>. O jakou stavbu se jedná?</a:t>
            </a:r>
          </a:p>
          <a:p>
            <a:pPr marL="533400" indent="-533400">
              <a:lnSpc>
                <a:spcPct val="90000"/>
              </a:lnSpc>
              <a:buFont typeface="Wingdings" pitchFamily="2" charset="2"/>
              <a:buNone/>
            </a:pPr>
            <a:r>
              <a:rPr lang="cs-CZ" dirty="0" smtClean="0">
                <a:solidFill>
                  <a:srgbClr val="C00000"/>
                </a:solidFill>
              </a:rPr>
              <a:t>6.</a:t>
            </a:r>
            <a:r>
              <a:rPr lang="cs-CZ" dirty="0" smtClean="0">
                <a:solidFill>
                  <a:srgbClr val="C00000"/>
                </a:solidFill>
                <a:effectLst/>
              </a:rPr>
              <a:t> </a:t>
            </a:r>
            <a:r>
              <a:rPr lang="cs-CZ" dirty="0" smtClean="0">
                <a:solidFill>
                  <a:srgbClr val="C00000"/>
                </a:solidFill>
              </a:rPr>
              <a:t>Z jakých částí je sestavena</a:t>
            </a:r>
            <a:r>
              <a:rPr lang="cs-CZ" dirty="0" smtClean="0">
                <a:solidFill>
                  <a:srgbClr val="C00000"/>
                </a:solidFill>
                <a:effectLst/>
              </a:rPr>
              <a:t>?</a:t>
            </a:r>
          </a:p>
          <a:p>
            <a:pPr marL="533400" indent="-533400">
              <a:lnSpc>
                <a:spcPct val="90000"/>
              </a:lnSpc>
              <a:buFont typeface="Wingdings" pitchFamily="2" charset="2"/>
              <a:buNone/>
            </a:pPr>
            <a:r>
              <a:rPr lang="cs-CZ" dirty="0" smtClean="0">
                <a:solidFill>
                  <a:srgbClr val="C00000"/>
                </a:solidFill>
              </a:rPr>
              <a:t>7. Jmenujte alespoň některé části.</a:t>
            </a:r>
            <a:endParaRPr lang="cs-CZ" dirty="0" smtClean="0">
              <a:solidFill>
                <a:srgbClr val="C00000"/>
              </a:solidFill>
              <a:effectLst/>
            </a:endParaRPr>
          </a:p>
          <a:p>
            <a:pPr marL="533400" indent="-533400">
              <a:lnSpc>
                <a:spcPct val="90000"/>
              </a:lnSpc>
              <a:buFont typeface="Wingdings" pitchFamily="2" charset="2"/>
              <a:buNone/>
            </a:pPr>
            <a:r>
              <a:rPr lang="cs-CZ" dirty="0" smtClean="0">
                <a:solidFill>
                  <a:srgbClr val="C00000"/>
                </a:solidFill>
                <a:effectLst/>
              </a:rPr>
              <a:t>8. </a:t>
            </a:r>
            <a:r>
              <a:rPr lang="cs-CZ" dirty="0" smtClean="0">
                <a:solidFill>
                  <a:srgbClr val="C00000"/>
                </a:solidFill>
              </a:rPr>
              <a:t>Proč je tak důležitá</a:t>
            </a:r>
            <a:r>
              <a:rPr lang="cs-CZ" dirty="0" smtClean="0">
                <a:solidFill>
                  <a:srgbClr val="C00000"/>
                </a:solidFill>
                <a:effectLst/>
              </a:rPr>
              <a:t>?</a:t>
            </a:r>
          </a:p>
          <a:p>
            <a:pPr marL="533400" indent="-533400">
              <a:lnSpc>
                <a:spcPct val="90000"/>
              </a:lnSpc>
              <a:buFont typeface="Wingdings" pitchFamily="2" charset="2"/>
              <a:buNone/>
            </a:pPr>
            <a:r>
              <a:rPr lang="cs-CZ" dirty="0" smtClean="0">
                <a:solidFill>
                  <a:srgbClr val="C00000"/>
                </a:solidFill>
                <a:effectLst/>
              </a:rPr>
              <a:t>9. Co je v ní bylo uloženo?</a:t>
            </a:r>
          </a:p>
          <a:p>
            <a:pPr marL="533400" indent="-533400">
              <a:lnSpc>
                <a:spcPct val="90000"/>
              </a:lnSpc>
            </a:pPr>
            <a:endParaRPr lang="cs-CZ" b="1" dirty="0" smtClean="0">
              <a:solidFill>
                <a:srgbClr val="000000"/>
              </a:solidFill>
              <a:effectLst/>
            </a:endParaRPr>
          </a:p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5148064" y="1600200"/>
            <a:ext cx="3538736" cy="4525963"/>
          </a:xfrm>
        </p:spPr>
        <p:txBody>
          <a:bodyPr>
            <a:normAutofit lnSpcReduction="10000"/>
          </a:bodyPr>
          <a:lstStyle/>
          <a:p>
            <a:endParaRPr lang="cs-CZ" dirty="0"/>
          </a:p>
        </p:txBody>
      </p:sp>
      <p:pic>
        <p:nvPicPr>
          <p:cNvPr id="3074" name="Picture 2" descr="http://upload.wikimedia.org/wikipedia/commons/thumb/3/31/Burgkarlstein02.jpg/190px-Burgkarlstein02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204864"/>
            <a:ext cx="3073803" cy="2976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7528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S jakými jazykovými prostředky budeme pracovat?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57200" y="2132856"/>
            <a:ext cx="8229600" cy="3993307"/>
          </a:xfrm>
        </p:spPr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Bohatě využíváme slovní zásoby.</a:t>
            </a:r>
          </a:p>
          <a:p>
            <a:r>
              <a:rPr lang="cs-CZ" dirty="0" smtClean="0">
                <a:solidFill>
                  <a:srgbClr val="C00000"/>
                </a:solidFill>
              </a:rPr>
              <a:t>Dbáme na to, aby se výrazy neopakovaly.</a:t>
            </a:r>
          </a:p>
          <a:p>
            <a:r>
              <a:rPr lang="cs-CZ" dirty="0" smtClean="0">
                <a:solidFill>
                  <a:srgbClr val="C00000"/>
                </a:solidFill>
              </a:rPr>
              <a:t>Hojně pracujeme s přídavnými jmény, slovesy.</a:t>
            </a:r>
          </a:p>
          <a:p>
            <a:r>
              <a:rPr lang="cs-CZ" dirty="0" smtClean="0">
                <a:solidFill>
                  <a:srgbClr val="C00000"/>
                </a:solidFill>
              </a:rPr>
              <a:t>Nazýváme skutečnosti pravými pojmy, názvy.</a:t>
            </a:r>
          </a:p>
          <a:p>
            <a:r>
              <a:rPr lang="cs-CZ" dirty="0" smtClean="0">
                <a:solidFill>
                  <a:srgbClr val="C00000"/>
                </a:solidFill>
              </a:rPr>
              <a:t>Dodržujeme práci s odstavci.</a:t>
            </a:r>
          </a:p>
          <a:p>
            <a:r>
              <a:rPr lang="cs-CZ" dirty="0" smtClean="0">
                <a:solidFill>
                  <a:srgbClr val="C00000"/>
                </a:solidFill>
              </a:rPr>
              <a:t>Soustředíme se rovněž na osnovu.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98591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Osnova aneb jak bude vypadat text: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33400" indent="-533400">
              <a:buFont typeface="Wingdings" pitchFamily="2" charset="2"/>
              <a:buNone/>
            </a:pPr>
            <a:r>
              <a:rPr lang="cs-CZ" dirty="0" smtClean="0">
                <a:solidFill>
                  <a:srgbClr val="C00000"/>
                </a:solidFill>
                <a:effectLst/>
              </a:rPr>
              <a:t>1. 	</a:t>
            </a:r>
            <a:r>
              <a:rPr lang="cs-CZ" u="sng" dirty="0" smtClean="0">
                <a:solidFill>
                  <a:srgbClr val="C00000"/>
                </a:solidFill>
                <a:effectLst/>
              </a:rPr>
              <a:t>Úvod</a:t>
            </a:r>
            <a:r>
              <a:rPr lang="cs-CZ" dirty="0" smtClean="0">
                <a:solidFill>
                  <a:srgbClr val="C00000"/>
                </a:solidFill>
                <a:effectLst/>
              </a:rPr>
              <a:t> – seznámení s předmětem (název, autor, vznik, místo…)</a:t>
            </a:r>
          </a:p>
          <a:p>
            <a:pPr marL="533400" indent="-533400">
              <a:buFont typeface="Wingdings" pitchFamily="2" charset="2"/>
              <a:buNone/>
            </a:pPr>
            <a:r>
              <a:rPr lang="cs-CZ" dirty="0" smtClean="0">
                <a:solidFill>
                  <a:srgbClr val="C00000"/>
                </a:solidFill>
                <a:effectLst/>
              </a:rPr>
              <a:t>2.  </a:t>
            </a:r>
            <a:r>
              <a:rPr lang="cs-CZ" u="sng" dirty="0" smtClean="0">
                <a:solidFill>
                  <a:srgbClr val="C00000"/>
                </a:solidFill>
                <a:effectLst/>
              </a:rPr>
              <a:t>Vlastní popis </a:t>
            </a:r>
            <a:r>
              <a:rPr lang="cs-CZ" dirty="0" smtClean="0">
                <a:solidFill>
                  <a:srgbClr val="C00000"/>
                </a:solidFill>
                <a:effectLst/>
              </a:rPr>
              <a:t>- nyní daný objekt popíšeme dle příslušné hierarchie - </a:t>
            </a:r>
            <a:r>
              <a:rPr lang="cs-CZ" dirty="0" smtClean="0">
                <a:solidFill>
                  <a:srgbClr val="C00000"/>
                </a:solidFill>
              </a:rPr>
              <a:t>z popředí do pozadí, od shoda dolů (či nazpět), od celku k detailům</a:t>
            </a:r>
          </a:p>
          <a:p>
            <a:pPr marL="533400" indent="-533400">
              <a:buFont typeface="Wingdings" pitchFamily="2" charset="2"/>
              <a:buNone/>
            </a:pPr>
            <a:r>
              <a:rPr lang="cs-CZ" dirty="0" smtClean="0">
                <a:solidFill>
                  <a:srgbClr val="C00000"/>
                </a:solidFill>
                <a:effectLst/>
              </a:rPr>
              <a:t>3.  </a:t>
            </a:r>
            <a:r>
              <a:rPr lang="cs-CZ" u="sng" dirty="0" smtClean="0">
                <a:solidFill>
                  <a:srgbClr val="C00000"/>
                </a:solidFill>
                <a:effectLst/>
              </a:rPr>
              <a:t>Závěr</a:t>
            </a:r>
            <a:r>
              <a:rPr lang="cs-CZ" dirty="0" smtClean="0">
                <a:solidFill>
                  <a:srgbClr val="C00000"/>
                </a:solidFill>
                <a:effectLst/>
              </a:rPr>
              <a:t> – celkový dojem (přednosti, významné rysy, nedostatky), význam, využití, vlastní hodnocení…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04832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Hádanka pro spolužáky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55776" y="2042572"/>
            <a:ext cx="6131024" cy="4083591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>
                <a:solidFill>
                  <a:srgbClr val="C00000"/>
                </a:solidFill>
              </a:rPr>
              <a:t>Domácí zadání:</a:t>
            </a:r>
          </a:p>
          <a:p>
            <a:pPr marL="0" indent="0">
              <a:buNone/>
            </a:pPr>
            <a:endParaRPr lang="cs-CZ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rgbClr val="C00000"/>
                </a:solidFill>
              </a:rPr>
              <a:t>Vyhledejte obrázek známé české stavby (památky) a vytvořte její popis. Úkolem spolužáků bude hádat, o jaký objekt se jedná. </a:t>
            </a:r>
            <a:endParaRPr lang="cs-CZ" dirty="0">
              <a:solidFill>
                <a:srgbClr val="C00000"/>
              </a:solidFill>
            </a:endParaRPr>
          </a:p>
        </p:txBody>
      </p:sp>
      <p:pic>
        <p:nvPicPr>
          <p:cNvPr id="7171" name="Picture 3" descr="C:\Users\Lenka\AppData\Local\Microsoft\Windows\Temporary Internet Files\Content.IE5\K0O7W0UI\MC90008903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484784"/>
            <a:ext cx="1797710" cy="1691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485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Obrázky jsou použity ze sdílené galerie Microsoft PowerPoint</a:t>
            </a:r>
          </a:p>
          <a:p>
            <a:r>
              <a:rPr lang="cs-CZ" dirty="0"/>
              <a:t>KRAUSOVÁ, Zdeňka. </a:t>
            </a:r>
            <a:r>
              <a:rPr lang="cs-CZ" i="1" dirty="0"/>
              <a:t>Český jazyk pro 7. ročník základní školy a sekundu víceletého gymnázia :</a:t>
            </a:r>
            <a:r>
              <a:rPr lang="cs-CZ" dirty="0"/>
              <a:t> </a:t>
            </a:r>
            <a:r>
              <a:rPr lang="cs-CZ" i="1" dirty="0"/>
              <a:t>(český jazyk)</a:t>
            </a:r>
            <a:r>
              <a:rPr lang="cs-CZ" dirty="0"/>
              <a:t>. 1. vyd. Plzeň: Fraus, 2004, 136 s. ISBN 80-723-8320-5. </a:t>
            </a:r>
          </a:p>
          <a:p>
            <a:r>
              <a:rPr lang="cs-CZ" dirty="0"/>
              <a:t>STYBLÍK, Vlastimil. </a:t>
            </a:r>
            <a:r>
              <a:rPr lang="cs-CZ" i="1" dirty="0"/>
              <a:t>Český jazyk pro 7. ročník základní školy a pro odpovídající ročník víceletých gymnázií</a:t>
            </a:r>
            <a:r>
              <a:rPr lang="cs-CZ" dirty="0"/>
              <a:t>. 2. vyd. Praha: SPN - pedagogické nakladatelství, 2001, 191 s. ISBN 80-723-5103-6. 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33583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</TotalTime>
  <Words>387</Words>
  <Application>Microsoft Office PowerPoint</Application>
  <PresentationFormat>Předvádění na obrazovce (4:3)</PresentationFormat>
  <Paragraphs>64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Co je to popis?</vt:lpstr>
      <vt:lpstr>Co vše může být uměleckým dílem?</vt:lpstr>
      <vt:lpstr>Pojmenujte následující stavby.  Kde tyto stavby naleznete?</vt:lpstr>
      <vt:lpstr>Jak budeme postupovat při tvorbě textu?</vt:lpstr>
      <vt:lpstr>Zodpovězte na dané otázky</vt:lpstr>
      <vt:lpstr>S jakými jazykovými prostředky budeme pracovat?</vt:lpstr>
      <vt:lpstr>Osnova aneb jak bude vypadat text:</vt:lpstr>
      <vt:lpstr>Hádanka pro spolužáky</vt:lpstr>
      <vt:lpstr>Použité zdroje: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Popis uměleckého díla</dc:title>
  <dc:creator>Lenka</dc:creator>
  <cp:lastModifiedBy>Lenka</cp:lastModifiedBy>
  <cp:revision>20</cp:revision>
  <cp:lastPrinted>2011-11-03T07:11:43Z</cp:lastPrinted>
  <dcterms:created xsi:type="dcterms:W3CDTF">2011-10-30T07:42:54Z</dcterms:created>
  <dcterms:modified xsi:type="dcterms:W3CDTF">2012-05-30T14:08:27Z</dcterms:modified>
</cp:coreProperties>
</file>