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7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1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C2A2B-C67B-47C0-AA38-9E209F1E1077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F68BD89-A24B-4070-8876-A321E83020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C2A2B-C67B-47C0-AA38-9E209F1E1077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F68BD89-A24B-4070-8876-A321E83020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C2A2B-C67B-47C0-AA38-9E209F1E1077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F68BD89-A24B-4070-8876-A321E83020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79C2A2B-C67B-47C0-AA38-9E209F1E1077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8BD89-A24B-4070-8876-A321E83020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C2A2B-C67B-47C0-AA38-9E209F1E1077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F68BD89-A24B-4070-8876-A321E83020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C2A2B-C67B-47C0-AA38-9E209F1E1077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F68BD89-A24B-4070-8876-A321E83020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C2A2B-C67B-47C0-AA38-9E209F1E1077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F68BD89-A24B-4070-8876-A321E83020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F68BD89-A24B-4070-8876-A321E83020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C2A2B-C67B-47C0-AA38-9E209F1E1077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F68BD89-A24B-4070-8876-A321E83020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79C2A2B-C67B-47C0-AA38-9E209F1E1077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C2A2B-C67B-47C0-AA38-9E209F1E1077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8BD89-A24B-4070-8876-A321E83020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F68BD89-A24B-4070-8876-A321E83020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C2A2B-C67B-47C0-AA38-9E209F1E1077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79C2A2B-C67B-47C0-AA38-9E209F1E1077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F68BD89-A24B-4070-8876-A321E83020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72218"/>
            <a:ext cx="8928992" cy="6713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059832" y="2564904"/>
            <a:ext cx="6084168" cy="5206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b="1" dirty="0" smtClean="0">
                <a:latin typeface="Bookman Old Style" pitchFamily="18" charset="0"/>
              </a:rPr>
              <a:t>Mgr. Lenka Vrzáňová</a:t>
            </a:r>
          </a:p>
          <a:p>
            <a:endParaRPr lang="cs-CZ" sz="2200" b="1" dirty="0" smtClean="0">
              <a:latin typeface="Bookman Old Style" pitchFamily="18" charset="0"/>
            </a:endParaRPr>
          </a:p>
          <a:p>
            <a:r>
              <a:rPr lang="cs-CZ" b="1" dirty="0">
                <a:latin typeface="Bookman Old Style" pitchFamily="18" charset="0"/>
              </a:rPr>
              <a:t>VY_32_INOVACE_2C_10_PRISLOVECNE_URCENI</a:t>
            </a:r>
            <a:endParaRPr lang="cs-CZ" b="1" dirty="0" smtClean="0">
              <a:latin typeface="Bookman Old Style" pitchFamily="18" charset="0"/>
            </a:endParaRPr>
          </a:p>
          <a:p>
            <a:endParaRPr lang="cs-CZ" sz="2200" b="1" dirty="0" smtClean="0">
              <a:latin typeface="Bookman Old Style" pitchFamily="18" charset="0"/>
            </a:endParaRPr>
          </a:p>
          <a:p>
            <a:r>
              <a:rPr lang="cs-CZ" sz="2200" b="1" dirty="0" smtClean="0">
                <a:latin typeface="Bookman Old Style" pitchFamily="18" charset="0"/>
              </a:rPr>
              <a:t>Větná stavba</a:t>
            </a:r>
          </a:p>
          <a:p>
            <a:endParaRPr lang="cs-CZ" sz="1200" b="1" dirty="0" smtClean="0">
              <a:latin typeface="Bookman Old Style" pitchFamily="18" charset="0"/>
            </a:endParaRPr>
          </a:p>
          <a:p>
            <a:r>
              <a:rPr lang="cs-CZ" sz="2200" b="1" dirty="0" smtClean="0">
                <a:latin typeface="Bookman Old Style" pitchFamily="18" charset="0"/>
              </a:rPr>
              <a:t>7. </a:t>
            </a:r>
          </a:p>
          <a:p>
            <a:endParaRPr lang="cs-CZ" sz="1200" b="1" dirty="0" smtClean="0">
              <a:latin typeface="Bookman Old Style" pitchFamily="18" charset="0"/>
            </a:endParaRPr>
          </a:p>
          <a:p>
            <a:r>
              <a:rPr lang="cs-CZ" sz="2200" b="1" dirty="0" smtClean="0">
                <a:latin typeface="Bookman Old Style" pitchFamily="18" charset="0"/>
              </a:rPr>
              <a:t>20. listopadu 2011</a:t>
            </a:r>
          </a:p>
          <a:p>
            <a:endParaRPr lang="cs-CZ" sz="1400" b="1" dirty="0" smtClean="0">
              <a:latin typeface="Bookman Old Style" pitchFamily="18" charset="0"/>
            </a:endParaRPr>
          </a:p>
          <a:p>
            <a:r>
              <a:rPr lang="cs-CZ" sz="1600" b="1" dirty="0" smtClean="0">
                <a:latin typeface="Bookman Old Style" pitchFamily="18" charset="0"/>
              </a:rPr>
              <a:t>Příslovečné určení – místa, času, způsobu, míry, příčiny, účelu, přípustky, podmínky </a:t>
            </a:r>
          </a:p>
          <a:p>
            <a:endParaRPr lang="cs-CZ" sz="1600" b="1" dirty="0" smtClean="0">
              <a:latin typeface="Bookman Old Style" pitchFamily="18" charset="0"/>
            </a:endParaRPr>
          </a:p>
          <a:p>
            <a:r>
              <a:rPr lang="cs-CZ" sz="1600" b="1" dirty="0" smtClean="0">
                <a:latin typeface="Bookman Old Style" pitchFamily="18" charset="0"/>
              </a:rPr>
              <a:t>Charakteristika příslovečného určení a jejich typů, příklady jejich použití. </a:t>
            </a:r>
          </a:p>
          <a:p>
            <a:pPr>
              <a:spcAft>
                <a:spcPts val="1000"/>
              </a:spcAft>
            </a:pPr>
            <a:endParaRPr lang="cs-CZ" sz="2800" b="1" dirty="0" smtClean="0">
              <a:latin typeface="Bookman Old Style" pitchFamily="18" charset="0"/>
            </a:endParaRPr>
          </a:p>
          <a:p>
            <a:endParaRPr lang="cs-CZ" sz="28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7717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 pro žáky: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28800"/>
            <a:ext cx="8503920" cy="4572000"/>
          </a:xfrm>
        </p:spPr>
        <p:txBody>
          <a:bodyPr/>
          <a:lstStyle/>
          <a:p>
            <a:endParaRPr lang="cs-CZ" b="1" i="1" dirty="0" smtClean="0">
              <a:solidFill>
                <a:srgbClr val="00B0F0"/>
              </a:solidFill>
            </a:endParaRPr>
          </a:p>
          <a:p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ÚKOL</a:t>
            </a:r>
            <a:r>
              <a:rPr lang="cs-CZ" dirty="0" smtClean="0"/>
              <a:t>: 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smtClean="0"/>
              <a:t>	</a:t>
            </a:r>
            <a:r>
              <a:rPr lang="cs-CZ" sz="3200" i="1" dirty="0" smtClean="0"/>
              <a:t>Podle výkladu a prezentace doplňte 		do vynechaných míst v textu 				správná slova (pracovní list je </a:t>
            </a:r>
            <a:r>
              <a:rPr lang="cs-CZ" sz="3200" i="1" dirty="0" smtClean="0"/>
              <a:t>v </a:t>
            </a:r>
            <a:r>
              <a:rPr lang="cs-CZ" sz="3200" i="1" dirty="0" smtClean="0"/>
              <a:t>			příloze).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524064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/>
          </a:bodyPr>
          <a:lstStyle/>
          <a:p>
            <a:r>
              <a:rPr lang="cs-CZ" dirty="0" smtClean="0"/>
              <a:t>Pracovní list – příslovečné určení</a:t>
            </a:r>
            <a:br>
              <a:rPr lang="cs-CZ" dirty="0" smtClean="0"/>
            </a:br>
            <a:r>
              <a:rPr lang="cs-CZ" sz="2200" dirty="0" smtClean="0"/>
              <a:t>(doporučuji pracovat v </a:t>
            </a:r>
            <a:r>
              <a:rPr lang="cs-CZ" sz="2200" dirty="0" err="1" smtClean="0"/>
              <a:t>MicrosoftWord</a:t>
            </a:r>
            <a:r>
              <a:rPr lang="cs-CZ" sz="2200" dirty="0" smtClean="0"/>
              <a:t>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340768"/>
            <a:ext cx="8856984" cy="4758280"/>
          </a:xfrm>
        </p:spPr>
        <p:txBody>
          <a:bodyPr>
            <a:noAutofit/>
          </a:bodyPr>
          <a:lstStyle/>
          <a:p>
            <a:pPr lvl="0"/>
            <a:r>
              <a:rPr lang="cs-CZ" sz="1600" dirty="0" smtClean="0"/>
              <a:t>………………... </a:t>
            </a:r>
            <a:r>
              <a:rPr lang="cs-CZ" sz="1600" dirty="0"/>
              <a:t>větný člen, který rozvíjí sloveso, ………………... jméno, příslovce</a:t>
            </a:r>
          </a:p>
          <a:p>
            <a:pPr lvl="0"/>
            <a:r>
              <a:rPr lang="cs-CZ" sz="1600" dirty="0"/>
              <a:t>ptáme se na něj různými </a:t>
            </a:r>
            <a:r>
              <a:rPr lang="cs-CZ" sz="1600" dirty="0" smtClean="0"/>
              <a:t>příslovci, jeho druhy jsou:</a:t>
            </a:r>
          </a:p>
          <a:p>
            <a:pPr lvl="1"/>
            <a:r>
              <a:rPr lang="cs-CZ" sz="1600" dirty="0" smtClean="0">
                <a:solidFill>
                  <a:schemeClr val="tx1"/>
                </a:solidFill>
              </a:rPr>
              <a:t>Příslovečné určení MÍSTA – označuje místní okolnosti děje, ptáme se otázkami: Kde? Kam? Odkud? Kudy? (například: Přijel z </a:t>
            </a:r>
            <a:r>
              <a:rPr lang="cs-CZ" sz="1600" u="sng" dirty="0" smtClean="0">
                <a:solidFill>
                  <a:schemeClr val="tx1"/>
                </a:solidFill>
              </a:rPr>
              <a:t>………………..</a:t>
            </a:r>
            <a:r>
              <a:rPr lang="cs-CZ" sz="1600" dirty="0" smtClean="0">
                <a:solidFill>
                  <a:schemeClr val="tx1"/>
                </a:solidFill>
              </a:rPr>
              <a:t>.)</a:t>
            </a:r>
          </a:p>
          <a:p>
            <a:pPr lvl="1"/>
            <a:r>
              <a:rPr lang="cs-CZ" sz="1600" dirty="0" smtClean="0">
                <a:solidFill>
                  <a:schemeClr val="tx1"/>
                </a:solidFill>
              </a:rPr>
              <a:t>Příslovečné </a:t>
            </a:r>
            <a:r>
              <a:rPr lang="cs-CZ" sz="1600" dirty="0">
                <a:solidFill>
                  <a:schemeClr val="tx1"/>
                </a:solidFill>
              </a:rPr>
              <a:t>určení ČASU – vyznačuje se ………………... okolnostmi děje, ptáme se otázkami: Kdy? Odkdy? Dokdy? Jak dlouho? Jak často? Na jak dlouho? (například: </a:t>
            </a:r>
            <a:r>
              <a:rPr lang="cs-CZ" sz="1600" u="sng" dirty="0">
                <a:solidFill>
                  <a:schemeClr val="tx1"/>
                </a:solidFill>
              </a:rPr>
              <a:t>………………..</a:t>
            </a:r>
            <a:r>
              <a:rPr lang="cs-CZ" sz="1600" dirty="0">
                <a:solidFill>
                  <a:schemeClr val="tx1"/>
                </a:solidFill>
              </a:rPr>
              <a:t> odjel.)</a:t>
            </a:r>
          </a:p>
          <a:p>
            <a:pPr lvl="1"/>
            <a:r>
              <a:rPr lang="cs-CZ" sz="1600" dirty="0">
                <a:solidFill>
                  <a:schemeClr val="tx1"/>
                </a:solidFill>
              </a:rPr>
              <a:t>Příslovečné určení ZPŮSOBU – popisuje vlastnost děje, ptáme se otázkami: Jak? Jakým způsobem? (Je silný jako ­</a:t>
            </a:r>
            <a:r>
              <a:rPr lang="cs-CZ" sz="1600" u="sng" dirty="0">
                <a:solidFill>
                  <a:schemeClr val="tx1"/>
                </a:solidFill>
              </a:rPr>
              <a:t>………………..)</a:t>
            </a:r>
            <a:endParaRPr lang="cs-CZ" sz="1600" dirty="0">
              <a:solidFill>
                <a:schemeClr val="tx1"/>
              </a:solidFill>
            </a:endParaRPr>
          </a:p>
          <a:p>
            <a:pPr lvl="1"/>
            <a:r>
              <a:rPr lang="cs-CZ" sz="1600" dirty="0">
                <a:solidFill>
                  <a:schemeClr val="tx1"/>
                </a:solidFill>
              </a:rPr>
              <a:t>Příslovečné určení MÍRY – vyjadřujeme množství, ptáme se otázkami: Kolik? Jak mnoho? O kolik? Do jaké míry? (například: Přijel o </a:t>
            </a:r>
            <a:r>
              <a:rPr lang="cs-CZ" sz="1600" u="sng" dirty="0">
                <a:solidFill>
                  <a:schemeClr val="tx1"/>
                </a:solidFill>
              </a:rPr>
              <a:t>………………..</a:t>
            </a:r>
            <a:r>
              <a:rPr lang="cs-CZ" sz="1600" dirty="0">
                <a:solidFill>
                  <a:schemeClr val="tx1"/>
                </a:solidFill>
              </a:rPr>
              <a:t> déle.)</a:t>
            </a:r>
          </a:p>
          <a:p>
            <a:pPr lvl="1"/>
            <a:r>
              <a:rPr lang="cs-CZ" sz="1600" dirty="0">
                <a:solidFill>
                  <a:schemeClr val="tx1"/>
                </a:solidFill>
              </a:rPr>
              <a:t>Příslovečné určení PŘÍČINY- vyjadřuje příčinu, ptáme se otázkami: Proč? Z jakého důvodu? Z jaké příčiny? (například: Pro </a:t>
            </a:r>
            <a:r>
              <a:rPr lang="cs-CZ" sz="1600" u="sng" dirty="0">
                <a:solidFill>
                  <a:schemeClr val="tx1"/>
                </a:solidFill>
              </a:rPr>
              <a:t>smutek</a:t>
            </a:r>
            <a:r>
              <a:rPr lang="cs-CZ" sz="1600" dirty="0">
                <a:solidFill>
                  <a:schemeClr val="tx1"/>
                </a:solidFill>
              </a:rPr>
              <a:t> ho opomíjela.)</a:t>
            </a:r>
          </a:p>
          <a:p>
            <a:pPr lvl="1"/>
            <a:r>
              <a:rPr lang="cs-CZ" sz="1600" dirty="0">
                <a:solidFill>
                  <a:schemeClr val="tx1"/>
                </a:solidFill>
              </a:rPr>
              <a:t>Příslovečné určení ÚČELU – vyjadřuje, co je ………………... děje, ptáme se otázkou: Za jakým ………………...? (například: Odjel za </a:t>
            </a:r>
            <a:r>
              <a:rPr lang="cs-CZ" sz="1600" u="sng" dirty="0">
                <a:solidFill>
                  <a:schemeClr val="tx1"/>
                </a:solidFill>
              </a:rPr>
              <a:t>zábavou</a:t>
            </a:r>
            <a:r>
              <a:rPr lang="cs-CZ" sz="1600" dirty="0">
                <a:solidFill>
                  <a:schemeClr val="tx1"/>
                </a:solidFill>
              </a:rPr>
              <a:t>.)</a:t>
            </a:r>
          </a:p>
          <a:p>
            <a:pPr lvl="1"/>
            <a:r>
              <a:rPr lang="cs-CZ" sz="1600" dirty="0">
                <a:solidFill>
                  <a:schemeClr val="tx1"/>
                </a:solidFill>
              </a:rPr>
              <a:t>Příslovečné určení PODMÍNKY – vyjadřuje podmínku – ptáme se: Za jaké ………………...? (například: Při </a:t>
            </a:r>
            <a:r>
              <a:rPr lang="cs-CZ" sz="1600" u="sng" dirty="0">
                <a:solidFill>
                  <a:schemeClr val="tx1"/>
                </a:solidFill>
              </a:rPr>
              <a:t>nedodržení</a:t>
            </a:r>
            <a:r>
              <a:rPr lang="cs-CZ" sz="1600" dirty="0">
                <a:solidFill>
                  <a:schemeClr val="tx1"/>
                </a:solidFill>
              </a:rPr>
              <a:t> postupu to nevyjde.)</a:t>
            </a:r>
          </a:p>
          <a:p>
            <a:pPr lvl="1"/>
            <a:r>
              <a:rPr lang="cs-CZ" sz="1600" dirty="0">
                <a:solidFill>
                  <a:schemeClr val="tx1"/>
                </a:solidFill>
              </a:rPr>
              <a:t>Příslovečné určení PŘÍPUSTKY – vyjadřuje něco nepředpokládaného – ptáme se otázkami: Navzdory čemu? I přes co? I v jakém případě? (například: Přes </a:t>
            </a:r>
            <a:r>
              <a:rPr lang="cs-CZ" sz="1600" u="sng" dirty="0">
                <a:solidFill>
                  <a:schemeClr val="tx1"/>
                </a:solidFill>
              </a:rPr>
              <a:t>nepřízeň</a:t>
            </a:r>
            <a:r>
              <a:rPr lang="cs-CZ" sz="1600" dirty="0">
                <a:solidFill>
                  <a:schemeClr val="tx1"/>
                </a:solidFill>
              </a:rPr>
              <a:t> počasí odjel</a:t>
            </a:r>
            <a:r>
              <a:rPr lang="cs-CZ" sz="1600" dirty="0" smtClean="0">
                <a:solidFill>
                  <a:schemeClr val="tx1"/>
                </a:solidFill>
              </a:rPr>
              <a:t>.)</a:t>
            </a:r>
            <a:r>
              <a:rPr lang="cs-CZ" sz="1600" dirty="0">
                <a:solidFill>
                  <a:schemeClr val="tx1"/>
                </a:solidFill>
              </a:rPr>
              <a:t> 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253400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PŘÍSLOVEČNÉ URČENÍ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lvl="0"/>
            <a:r>
              <a:rPr lang="cs-CZ" dirty="0"/>
              <a:t>r</a:t>
            </a:r>
            <a:r>
              <a:rPr lang="cs-CZ" dirty="0" smtClean="0"/>
              <a:t>ozvíjející větný </a:t>
            </a:r>
            <a:r>
              <a:rPr lang="cs-CZ" dirty="0"/>
              <a:t>člen, který rozvíjí sloveso, </a:t>
            </a:r>
            <a:r>
              <a:rPr lang="cs-CZ" dirty="0" smtClean="0"/>
              <a:t>přídavné jméno a </a:t>
            </a:r>
            <a:r>
              <a:rPr lang="cs-CZ" dirty="0"/>
              <a:t>příslovce</a:t>
            </a:r>
          </a:p>
          <a:p>
            <a:pPr lvl="0"/>
            <a:r>
              <a:rPr lang="cs-CZ" dirty="0"/>
              <a:t>ptáme se na něj různými příslovci</a:t>
            </a:r>
          </a:p>
          <a:p>
            <a:endParaRPr lang="cs-CZ" dirty="0"/>
          </a:p>
        </p:txBody>
      </p:sp>
      <p:pic>
        <p:nvPicPr>
          <p:cNvPr id="1026" name="Picture 2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289716"/>
            <a:ext cx="186903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5652120" y="2924944"/>
            <a:ext cx="3312368" cy="1449906"/>
          </a:xfrm>
          <a:prstGeom prst="cloudCallout">
            <a:avLst>
              <a:gd name="adj1" fmla="val -59721"/>
              <a:gd name="adj2" fmla="val 6941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Které jsou základní větné členy?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967320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příslovečného určení: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Příslovečné určení MÍSTA</a:t>
            </a:r>
          </a:p>
          <a:p>
            <a:r>
              <a:rPr lang="cs-CZ" dirty="0"/>
              <a:t>Příslovečné určení </a:t>
            </a:r>
            <a:r>
              <a:rPr lang="cs-CZ" dirty="0" smtClean="0"/>
              <a:t>ČASU</a:t>
            </a:r>
          </a:p>
          <a:p>
            <a:r>
              <a:rPr lang="cs-CZ" dirty="0"/>
              <a:t>Příslovečné určení </a:t>
            </a:r>
            <a:r>
              <a:rPr lang="cs-CZ" dirty="0" smtClean="0"/>
              <a:t>ZPŮSOBU</a:t>
            </a:r>
          </a:p>
          <a:p>
            <a:r>
              <a:rPr lang="cs-CZ" dirty="0"/>
              <a:t>Příslovečné určení </a:t>
            </a:r>
            <a:r>
              <a:rPr lang="cs-CZ" dirty="0" smtClean="0"/>
              <a:t>MÍRY</a:t>
            </a:r>
          </a:p>
          <a:p>
            <a:r>
              <a:rPr lang="cs-CZ" dirty="0"/>
              <a:t>Příslovečné určení </a:t>
            </a:r>
            <a:r>
              <a:rPr lang="cs-CZ" dirty="0" smtClean="0"/>
              <a:t>PŘÍPUSTKY</a:t>
            </a:r>
          </a:p>
          <a:p>
            <a:r>
              <a:rPr lang="cs-CZ" dirty="0"/>
              <a:t>Příslovečné určení </a:t>
            </a:r>
            <a:r>
              <a:rPr lang="cs-CZ" dirty="0" smtClean="0"/>
              <a:t>PODMÍNKY</a:t>
            </a:r>
          </a:p>
          <a:p>
            <a:r>
              <a:rPr lang="cs-CZ" dirty="0"/>
              <a:t>Příslovečné určení </a:t>
            </a:r>
            <a:r>
              <a:rPr lang="cs-CZ" dirty="0" smtClean="0"/>
              <a:t>ÚČELU</a:t>
            </a:r>
          </a:p>
          <a:p>
            <a:r>
              <a:rPr lang="cs-CZ" dirty="0"/>
              <a:t>Příslovečné určení </a:t>
            </a:r>
            <a:r>
              <a:rPr lang="cs-CZ" dirty="0" smtClean="0"/>
              <a:t>PŘÍČINY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6034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/>
              <a:t>Příslovečné určení MÍSTA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označuje </a:t>
            </a:r>
            <a:r>
              <a:rPr lang="cs-CZ" sz="2400" dirty="0"/>
              <a:t>místní okolnosti </a:t>
            </a:r>
            <a:r>
              <a:rPr lang="cs-CZ" sz="2400" dirty="0" smtClean="0"/>
              <a:t>děje</a:t>
            </a:r>
          </a:p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ptáme </a:t>
            </a:r>
            <a:r>
              <a:rPr lang="cs-CZ" sz="2400" dirty="0"/>
              <a:t>se otázkami: </a:t>
            </a:r>
            <a:endParaRPr lang="cs-CZ" sz="2400" dirty="0" smtClean="0"/>
          </a:p>
          <a:p>
            <a:pPr marL="1828800" lvl="7">
              <a:buClr>
                <a:schemeClr val="accent1"/>
              </a:buClr>
              <a:buSzPct val="85000"/>
            </a:pPr>
            <a:r>
              <a:rPr lang="cs-CZ" sz="2500" dirty="0" smtClean="0"/>
              <a:t>Kde?</a:t>
            </a:r>
          </a:p>
          <a:p>
            <a:pPr marL="1828800" lvl="7">
              <a:buClr>
                <a:schemeClr val="accent1"/>
              </a:buClr>
              <a:buSzPct val="85000"/>
            </a:pPr>
            <a:r>
              <a:rPr lang="cs-CZ" sz="2500" dirty="0" smtClean="0"/>
              <a:t>Kam</a:t>
            </a:r>
            <a:r>
              <a:rPr lang="cs-CZ" sz="2500" dirty="0"/>
              <a:t>? </a:t>
            </a:r>
            <a:endParaRPr lang="cs-CZ" sz="2500" dirty="0" smtClean="0"/>
          </a:p>
          <a:p>
            <a:pPr marL="1828800" lvl="7">
              <a:buClr>
                <a:schemeClr val="accent1"/>
              </a:buClr>
              <a:buSzPct val="85000"/>
            </a:pPr>
            <a:r>
              <a:rPr lang="cs-CZ" sz="2500" dirty="0" smtClean="0"/>
              <a:t>Odkud</a:t>
            </a:r>
            <a:r>
              <a:rPr lang="cs-CZ" sz="2500" dirty="0"/>
              <a:t>? </a:t>
            </a:r>
            <a:endParaRPr lang="cs-CZ" sz="2500" dirty="0" smtClean="0"/>
          </a:p>
          <a:p>
            <a:pPr marL="1828800" lvl="7">
              <a:buClr>
                <a:schemeClr val="accent1"/>
              </a:buClr>
              <a:buSzPct val="85000"/>
            </a:pPr>
            <a:r>
              <a:rPr lang="cs-CZ" sz="2500" dirty="0" smtClean="0"/>
              <a:t>Kudy</a:t>
            </a:r>
            <a:r>
              <a:rPr lang="cs-CZ" sz="2500" dirty="0"/>
              <a:t>? </a:t>
            </a:r>
            <a:endParaRPr lang="cs-CZ" sz="2500" dirty="0" smtClean="0"/>
          </a:p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/>
              <a:t>N</a:t>
            </a:r>
            <a:r>
              <a:rPr lang="cs-CZ" sz="2400" dirty="0" smtClean="0"/>
              <a:t>apříklad</a:t>
            </a:r>
            <a:r>
              <a:rPr lang="cs-CZ" sz="2400" dirty="0"/>
              <a:t>: Přijel </a:t>
            </a:r>
            <a:r>
              <a:rPr lang="cs-CZ" sz="2400" dirty="0" smtClean="0"/>
              <a:t>z</a:t>
            </a:r>
            <a:r>
              <a:rPr lang="cs-CZ" sz="2400" dirty="0"/>
              <a:t> </a:t>
            </a:r>
            <a:r>
              <a:rPr lang="cs-CZ" sz="2400" dirty="0" smtClean="0"/>
              <a:t>Ostravy.</a:t>
            </a:r>
            <a:endParaRPr lang="cs-CZ" sz="1800" dirty="0"/>
          </a:p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Přijel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odkud</a:t>
            </a:r>
            <a:r>
              <a:rPr lang="cs-CZ" dirty="0" smtClean="0"/>
              <a:t>? Přijel z Ostravy.</a:t>
            </a:r>
            <a:endParaRPr lang="cs-CZ" dirty="0"/>
          </a:p>
        </p:txBody>
      </p:sp>
      <p:sp>
        <p:nvSpPr>
          <p:cNvPr id="4" name="Zahnutá šipka nahoru 3"/>
          <p:cNvSpPr/>
          <p:nvPr/>
        </p:nvSpPr>
        <p:spPr>
          <a:xfrm>
            <a:off x="2483768" y="4698090"/>
            <a:ext cx="1296144" cy="45910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5796136" y="3861048"/>
            <a:ext cx="1440160" cy="900100"/>
          </a:xfrm>
          <a:prstGeom prst="wedgeRoundRectCallout">
            <a:avLst>
              <a:gd name="adj1" fmla="val -29491"/>
              <a:gd name="adj2" fmla="val 9790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Příslovečné určení místa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36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/>
              <a:t>Příslovečné určení ČASU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vyznačuje </a:t>
            </a:r>
            <a:r>
              <a:rPr lang="cs-CZ" sz="2400" dirty="0"/>
              <a:t>se </a:t>
            </a:r>
            <a:r>
              <a:rPr lang="cs-CZ" sz="2400" dirty="0" smtClean="0"/>
              <a:t>časovými okolnostmi děje</a:t>
            </a:r>
          </a:p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ptáme </a:t>
            </a:r>
            <a:r>
              <a:rPr lang="cs-CZ" sz="2400" dirty="0"/>
              <a:t>se otázkami: </a:t>
            </a:r>
            <a:endParaRPr lang="cs-CZ" sz="2400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Kdy</a:t>
            </a:r>
            <a:r>
              <a:rPr lang="cs-CZ" dirty="0"/>
              <a:t>? </a:t>
            </a:r>
            <a:endParaRPr lang="cs-CZ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Odkdy</a:t>
            </a:r>
            <a:r>
              <a:rPr lang="cs-CZ" dirty="0"/>
              <a:t>? </a:t>
            </a:r>
            <a:endParaRPr lang="cs-CZ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Dokdy</a:t>
            </a:r>
            <a:r>
              <a:rPr lang="cs-CZ" dirty="0"/>
              <a:t>? </a:t>
            </a:r>
            <a:endParaRPr lang="cs-CZ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Jak </a:t>
            </a:r>
            <a:r>
              <a:rPr lang="cs-CZ" dirty="0"/>
              <a:t>dlouho? </a:t>
            </a:r>
            <a:endParaRPr lang="cs-CZ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Jak </a:t>
            </a:r>
            <a:r>
              <a:rPr lang="cs-CZ" dirty="0"/>
              <a:t>často? </a:t>
            </a:r>
            <a:endParaRPr lang="cs-CZ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Na </a:t>
            </a:r>
            <a:r>
              <a:rPr lang="cs-CZ" dirty="0"/>
              <a:t>jak dlouho? </a:t>
            </a:r>
            <a:endParaRPr lang="cs-CZ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endParaRPr lang="cs-CZ" dirty="0" smtClean="0"/>
          </a:p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/>
              <a:t>například: Včera odjel</a:t>
            </a:r>
            <a:r>
              <a:rPr lang="cs-CZ" sz="2400" dirty="0" smtClean="0"/>
              <a:t>.</a:t>
            </a:r>
          </a:p>
          <a:p>
            <a:pPr marL="320040" lvl="2" indent="0">
              <a:buClr>
                <a:schemeClr val="accent1"/>
              </a:buClr>
              <a:buSzPct val="85000"/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Kdy</a:t>
            </a:r>
            <a:r>
              <a:rPr lang="cs-CZ" dirty="0" smtClean="0"/>
              <a:t> odjel? Odjel včera.</a:t>
            </a:r>
            <a:endParaRPr lang="cs-CZ" dirty="0"/>
          </a:p>
          <a:p>
            <a:endParaRPr lang="cs-CZ" dirty="0"/>
          </a:p>
        </p:txBody>
      </p:sp>
      <p:sp>
        <p:nvSpPr>
          <p:cNvPr id="5" name="Zahnutá šipka nahoru 4"/>
          <p:cNvSpPr/>
          <p:nvPr/>
        </p:nvSpPr>
        <p:spPr>
          <a:xfrm rot="10800000">
            <a:off x="2267744" y="4529934"/>
            <a:ext cx="1296144" cy="45910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4067944" y="4396560"/>
            <a:ext cx="1440160" cy="900100"/>
          </a:xfrm>
          <a:prstGeom prst="wedgeRoundRectCallout">
            <a:avLst>
              <a:gd name="adj1" fmla="val -70858"/>
              <a:gd name="adj2" fmla="val 7943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Příslovečné určení času</a:t>
            </a:r>
            <a:endParaRPr lang="cs-CZ" dirty="0"/>
          </a:p>
        </p:txBody>
      </p:sp>
      <p:pic>
        <p:nvPicPr>
          <p:cNvPr id="8194" name="Picture 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060848"/>
            <a:ext cx="2312571" cy="2459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08522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/>
              <a:t>Příslovečné určení ZPŮSOBU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popisuje </a:t>
            </a:r>
            <a:r>
              <a:rPr lang="cs-CZ" sz="2400" dirty="0"/>
              <a:t>vlastnost </a:t>
            </a:r>
            <a:r>
              <a:rPr lang="cs-CZ" sz="2400" dirty="0" smtClean="0"/>
              <a:t>děje</a:t>
            </a:r>
          </a:p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například: Je silný jako býk.</a:t>
            </a:r>
            <a:endParaRPr lang="cs-CZ" sz="1800" dirty="0" smtClean="0"/>
          </a:p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endParaRPr lang="cs-CZ" sz="2400" dirty="0" smtClean="0"/>
          </a:p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ptáme </a:t>
            </a:r>
            <a:r>
              <a:rPr lang="cs-CZ" sz="2400" dirty="0"/>
              <a:t>se otázkami: </a:t>
            </a:r>
            <a:endParaRPr lang="cs-CZ" sz="2400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Jak?</a:t>
            </a:r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Jakým způsobem? </a:t>
            </a:r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endParaRPr lang="cs-CZ" dirty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endParaRPr lang="cs-CZ" dirty="0" smtClean="0"/>
          </a:p>
          <a:p>
            <a:pPr marL="320040" lvl="2" indent="0">
              <a:buClr>
                <a:schemeClr val="accent1"/>
              </a:buClr>
              <a:buSzPct val="85000"/>
              <a:buNone/>
            </a:pP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5148064" y="2276872"/>
            <a:ext cx="2880320" cy="2088232"/>
          </a:xfrm>
          <a:prstGeom prst="wedgeRoundRectCallout">
            <a:avLst>
              <a:gd name="adj1" fmla="val -76149"/>
              <a:gd name="adj2" fmla="val -4948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u="sng" dirty="0" smtClean="0"/>
              <a:t>Jak</a:t>
            </a:r>
            <a:r>
              <a:rPr lang="cs-CZ" b="1" dirty="0" smtClean="0"/>
              <a:t> je silný? </a:t>
            </a:r>
          </a:p>
          <a:p>
            <a:pPr algn="ctr"/>
            <a:endParaRPr lang="cs-CZ" b="1" dirty="0"/>
          </a:p>
          <a:p>
            <a:pPr algn="ctr"/>
            <a:r>
              <a:rPr lang="cs-CZ" b="1" dirty="0" smtClean="0"/>
              <a:t>Jako býk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3575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/>
              <a:t>Příslovečné určení MÍRY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vyjadřujeme množství</a:t>
            </a:r>
          </a:p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ptáme </a:t>
            </a:r>
            <a:r>
              <a:rPr lang="cs-CZ" sz="2400" dirty="0"/>
              <a:t>se otázkami: </a:t>
            </a:r>
            <a:endParaRPr lang="cs-CZ" sz="2400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Kolik</a:t>
            </a:r>
            <a:r>
              <a:rPr lang="cs-CZ" dirty="0"/>
              <a:t>? </a:t>
            </a:r>
            <a:endParaRPr lang="cs-CZ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Jak </a:t>
            </a:r>
            <a:r>
              <a:rPr lang="cs-CZ" dirty="0"/>
              <a:t>mnoho? </a:t>
            </a:r>
            <a:endParaRPr lang="cs-CZ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O </a:t>
            </a:r>
            <a:r>
              <a:rPr lang="cs-CZ" dirty="0"/>
              <a:t>kolik? </a:t>
            </a:r>
            <a:endParaRPr lang="cs-CZ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Do </a:t>
            </a:r>
            <a:r>
              <a:rPr lang="cs-CZ" dirty="0"/>
              <a:t>jaké míry? </a:t>
            </a:r>
            <a:endParaRPr lang="cs-CZ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endParaRPr lang="cs-CZ" dirty="0" smtClean="0"/>
          </a:p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například</a:t>
            </a:r>
            <a:r>
              <a:rPr lang="cs-CZ" sz="2400" dirty="0"/>
              <a:t>: Přijel </a:t>
            </a:r>
            <a:r>
              <a:rPr lang="cs-CZ" sz="2400" dirty="0" smtClean="0"/>
              <a:t>o hodinu déle.</a:t>
            </a:r>
            <a:endParaRPr lang="cs-CZ" sz="1800" dirty="0"/>
          </a:p>
          <a:p>
            <a:pPr marL="274320" lvl="1" indent="0">
              <a:buNone/>
            </a:pPr>
            <a:r>
              <a:rPr lang="cs-CZ" dirty="0" smtClean="0"/>
              <a:t>Přijel </a:t>
            </a:r>
            <a:r>
              <a:rPr lang="cs-CZ" u="sng" dirty="0" smtClean="0"/>
              <a:t>o kolik </a:t>
            </a:r>
            <a:r>
              <a:rPr lang="cs-CZ" dirty="0" smtClean="0"/>
              <a:t>déle? </a:t>
            </a:r>
          </a:p>
          <a:p>
            <a:pPr marL="274320" lvl="1" indent="0">
              <a:buNone/>
            </a:pPr>
            <a:r>
              <a:rPr lang="cs-CZ" dirty="0" smtClean="0"/>
              <a:t>Přijel o hodinu déle.</a:t>
            </a:r>
            <a:endParaRPr lang="cs-CZ" dirty="0"/>
          </a:p>
        </p:txBody>
      </p:sp>
      <p:pic>
        <p:nvPicPr>
          <p:cNvPr id="2050" name="Picture 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628800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6821" y="3140968"/>
            <a:ext cx="1872208" cy="2856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433905" y="3024383"/>
            <a:ext cx="2002191" cy="1097237"/>
          </a:xfrm>
          <a:prstGeom prst="wedgeEllipseCallout">
            <a:avLst>
              <a:gd name="adj1" fmla="val -36883"/>
              <a:gd name="adj2" fmla="val 684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Příslovečné určení míry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9335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25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2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2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4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/>
              <a:t>Příslovečné určení </a:t>
            </a:r>
            <a:r>
              <a:rPr lang="cs-CZ" sz="3600" dirty="0" smtClean="0"/>
              <a:t>PŘÍČINY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vyjadřuje příčinu</a:t>
            </a:r>
          </a:p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ptáme </a:t>
            </a:r>
            <a:r>
              <a:rPr lang="cs-CZ" sz="2400" dirty="0"/>
              <a:t>se otázkami: </a:t>
            </a:r>
            <a:endParaRPr lang="cs-CZ" sz="2400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Proč</a:t>
            </a:r>
            <a:r>
              <a:rPr lang="cs-CZ" dirty="0"/>
              <a:t>? </a:t>
            </a:r>
            <a:endParaRPr lang="cs-CZ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Z</a:t>
            </a:r>
            <a:r>
              <a:rPr lang="cs-CZ" dirty="0"/>
              <a:t> jakého důvodu? </a:t>
            </a:r>
            <a:endParaRPr lang="cs-CZ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Z</a:t>
            </a:r>
            <a:r>
              <a:rPr lang="cs-CZ" dirty="0"/>
              <a:t> jaké příčiny</a:t>
            </a:r>
            <a:r>
              <a:rPr lang="cs-CZ" dirty="0" smtClean="0"/>
              <a:t>?</a:t>
            </a:r>
          </a:p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Pro </a:t>
            </a:r>
            <a:r>
              <a:rPr lang="cs-CZ" sz="2400" u="sng" dirty="0"/>
              <a:t>smutek</a:t>
            </a:r>
            <a:r>
              <a:rPr lang="cs-CZ" sz="2400" dirty="0"/>
              <a:t> ho opomíjela</a:t>
            </a:r>
            <a:r>
              <a:rPr lang="cs-CZ" sz="2400" dirty="0" smtClean="0"/>
              <a:t>.</a:t>
            </a:r>
          </a:p>
          <a:p>
            <a:pPr marL="2103120" lvl="8">
              <a:buClr>
                <a:schemeClr val="accent1"/>
              </a:buClr>
              <a:buSzPct val="85000"/>
            </a:pP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Proč</a:t>
            </a:r>
            <a:r>
              <a:rPr lang="cs-CZ" sz="1800" dirty="0" smtClean="0"/>
              <a:t> ho </a:t>
            </a:r>
            <a:r>
              <a:rPr lang="cs-CZ" sz="1800" dirty="0" err="1" smtClean="0"/>
              <a:t>opOmíjela</a:t>
            </a:r>
            <a:r>
              <a:rPr lang="cs-CZ" sz="1800" dirty="0" smtClean="0"/>
              <a:t>? Pro smutek ho opomíjela.</a:t>
            </a:r>
          </a:p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endParaRPr lang="cs-CZ" sz="2400" dirty="0"/>
          </a:p>
          <a:p>
            <a:pPr marL="2103120" lvl="8">
              <a:buClr>
                <a:schemeClr val="accent1"/>
              </a:buClr>
              <a:buSzPct val="85000"/>
            </a:pPr>
            <a:endParaRPr lang="cs-CZ" sz="1000" dirty="0"/>
          </a:p>
          <a:p>
            <a:endParaRPr lang="cs-CZ" dirty="0"/>
          </a:p>
        </p:txBody>
      </p:sp>
      <p:pic>
        <p:nvPicPr>
          <p:cNvPr id="3074" name="Picture 2" descr="C:\Program Files (x86)\Microsoft Office\MEDIA\CAGCAT10\j028603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88840"/>
            <a:ext cx="1512168" cy="1456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pisek se šipkou nahoru 3"/>
          <p:cNvSpPr/>
          <p:nvPr/>
        </p:nvSpPr>
        <p:spPr>
          <a:xfrm>
            <a:off x="755576" y="3937764"/>
            <a:ext cx="1944216" cy="1317188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Příslovečné určení příčiny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191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4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/>
              <a:t>Příslovečné určení ÚČELU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vyjadřuje</a:t>
            </a:r>
            <a:r>
              <a:rPr lang="cs-CZ" sz="2400" dirty="0"/>
              <a:t>, co je </a:t>
            </a:r>
            <a:r>
              <a:rPr lang="cs-CZ" sz="2400" dirty="0" smtClean="0"/>
              <a:t>účelem děje</a:t>
            </a:r>
          </a:p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ptáme </a:t>
            </a:r>
            <a:r>
              <a:rPr lang="cs-CZ" sz="2400" dirty="0"/>
              <a:t>se otázkou: Za jakým </a:t>
            </a:r>
            <a:r>
              <a:rPr lang="cs-CZ" sz="2400" dirty="0" smtClean="0"/>
              <a:t>účelem?</a:t>
            </a:r>
          </a:p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například</a:t>
            </a:r>
            <a:r>
              <a:rPr lang="cs-CZ" sz="2400" dirty="0"/>
              <a:t>: Odjel za </a:t>
            </a:r>
            <a:r>
              <a:rPr lang="cs-CZ" sz="2400" u="sng" dirty="0"/>
              <a:t>zábavou</a:t>
            </a:r>
            <a:r>
              <a:rPr lang="cs-CZ" sz="2400" dirty="0" smtClean="0"/>
              <a:t>.</a:t>
            </a:r>
            <a:endParaRPr lang="cs-CZ" sz="1800" dirty="0"/>
          </a:p>
          <a:p>
            <a:endParaRPr lang="cs-CZ" dirty="0"/>
          </a:p>
        </p:txBody>
      </p:sp>
      <p:pic>
        <p:nvPicPr>
          <p:cNvPr id="4098" name="Picture 2" descr="C:\Program Files (x86)\Microsoft Office\MEDIA\CAGCAT10\j021651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05405">
            <a:off x="6084168" y="2906189"/>
            <a:ext cx="2148832" cy="2487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1115616" y="3429000"/>
            <a:ext cx="2016224" cy="2016224"/>
          </a:xfrm>
          <a:prstGeom prst="wedgeRectCallout">
            <a:avLst>
              <a:gd name="adj1" fmla="val 72093"/>
              <a:gd name="adj2" fmla="val -816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Odjel </a:t>
            </a:r>
            <a:r>
              <a:rPr lang="cs-CZ" b="1" dirty="0" smtClean="0">
                <a:solidFill>
                  <a:srgbClr val="00B0F0"/>
                </a:solidFill>
              </a:rPr>
              <a:t>za jakým účelem</a:t>
            </a:r>
            <a:r>
              <a:rPr lang="cs-CZ" b="1" dirty="0" smtClean="0"/>
              <a:t>? Odjel za zábavou.</a:t>
            </a:r>
            <a:endParaRPr lang="cs-CZ" b="1" dirty="0"/>
          </a:p>
        </p:txBody>
      </p:sp>
      <p:sp>
        <p:nvSpPr>
          <p:cNvPr id="7" name="Obdélníkový popisek 6"/>
          <p:cNvSpPr/>
          <p:nvPr/>
        </p:nvSpPr>
        <p:spPr>
          <a:xfrm>
            <a:off x="3491880" y="2981552"/>
            <a:ext cx="1584176" cy="936104"/>
          </a:xfrm>
          <a:prstGeom prst="wedgeRectCallout">
            <a:avLst>
              <a:gd name="adj1" fmla="val -19084"/>
              <a:gd name="adj2" fmla="val -707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Příslovečné určení účelu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9621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6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4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Příslovečné určení PODMÍNKY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vyjadřuje podmínku</a:t>
            </a:r>
          </a:p>
          <a:p>
            <a:r>
              <a:rPr lang="cs-CZ" dirty="0" smtClean="0"/>
              <a:t>ptáme se otázkou: </a:t>
            </a:r>
            <a:r>
              <a:rPr lang="cs-CZ" dirty="0"/>
              <a:t>Za jaké </a:t>
            </a:r>
            <a:r>
              <a:rPr lang="cs-CZ" dirty="0" smtClean="0"/>
              <a:t>podmínky?</a:t>
            </a:r>
          </a:p>
          <a:p>
            <a:r>
              <a:rPr lang="cs-CZ" dirty="0" smtClean="0"/>
              <a:t>například</a:t>
            </a:r>
            <a:r>
              <a:rPr lang="cs-CZ" dirty="0"/>
              <a:t>: Při </a:t>
            </a:r>
            <a:r>
              <a:rPr lang="cs-CZ" u="sng" dirty="0"/>
              <a:t>nedodržení</a:t>
            </a:r>
            <a:r>
              <a:rPr lang="cs-CZ" dirty="0"/>
              <a:t> postupu to nevyjde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 descr="C:\Program Files (x86)\Microsoft Office\MEDIA\CAGCAT10\j023301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411309"/>
            <a:ext cx="2574202" cy="2614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205020" y="3717032"/>
            <a:ext cx="3672408" cy="1529859"/>
          </a:xfrm>
          <a:prstGeom prst="cloudCallout">
            <a:avLst>
              <a:gd name="adj1" fmla="val 39610"/>
              <a:gd name="adj2" fmla="val -1022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F0"/>
                </a:solidFill>
              </a:rPr>
              <a:t>Za jaké podmínky </a:t>
            </a:r>
            <a:r>
              <a:rPr lang="cs-CZ" b="1" dirty="0" smtClean="0"/>
              <a:t>to nevyjde</a:t>
            </a:r>
            <a:r>
              <a:rPr lang="cs-CZ" dirty="0" smtClean="0"/>
              <a:t>? </a:t>
            </a:r>
            <a:r>
              <a:rPr lang="cs-CZ" dirty="0" smtClean="0"/>
              <a:t>                   Při </a:t>
            </a:r>
            <a:r>
              <a:rPr lang="cs-CZ" dirty="0" smtClean="0"/>
              <a:t>nedodržení postupu to nevyjde.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3843536" y="3345517"/>
            <a:ext cx="2168624" cy="1104899"/>
          </a:xfrm>
          <a:prstGeom prst="cloudCallout">
            <a:avLst>
              <a:gd name="adj1" fmla="val -44429"/>
              <a:gd name="adj2" fmla="val -874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Příslovečné určení podmínky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4213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/>
              <a:t>Příslovečné určení PŘÍPUSTKY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21296"/>
            <a:ext cx="8503920" cy="4572000"/>
          </a:xfrm>
        </p:spPr>
        <p:txBody>
          <a:bodyPr/>
          <a:lstStyle/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vyjadřuje </a:t>
            </a:r>
            <a:r>
              <a:rPr lang="cs-CZ" sz="2400" dirty="0"/>
              <a:t>něco </a:t>
            </a:r>
            <a:r>
              <a:rPr lang="cs-CZ" sz="2400" dirty="0" smtClean="0"/>
              <a:t>nepředpokládaného</a:t>
            </a:r>
          </a:p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 </a:t>
            </a:r>
            <a:r>
              <a:rPr lang="cs-CZ" sz="2400" dirty="0"/>
              <a:t>ptáme se </a:t>
            </a:r>
            <a:r>
              <a:rPr lang="cs-CZ" sz="2400" dirty="0" smtClean="0"/>
              <a:t>otázkami:</a:t>
            </a:r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Navzdory </a:t>
            </a:r>
            <a:r>
              <a:rPr lang="cs-CZ" dirty="0"/>
              <a:t>čemu? </a:t>
            </a:r>
            <a:endParaRPr lang="cs-CZ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I </a:t>
            </a:r>
            <a:r>
              <a:rPr lang="cs-CZ" dirty="0"/>
              <a:t>přes co? </a:t>
            </a:r>
            <a:endParaRPr lang="cs-CZ" dirty="0" smtClean="0"/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dirty="0" smtClean="0"/>
              <a:t>I </a:t>
            </a:r>
            <a:r>
              <a:rPr lang="cs-CZ" dirty="0"/>
              <a:t>v jakém případě? </a:t>
            </a:r>
            <a:endParaRPr lang="cs-CZ" dirty="0" smtClean="0"/>
          </a:p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například</a:t>
            </a:r>
            <a:r>
              <a:rPr lang="cs-CZ" sz="2400" dirty="0"/>
              <a:t>: Přes </a:t>
            </a:r>
            <a:r>
              <a:rPr lang="cs-CZ" sz="2400" u="sng" dirty="0"/>
              <a:t>nepřízeň</a:t>
            </a:r>
            <a:r>
              <a:rPr lang="cs-CZ" sz="2400" dirty="0"/>
              <a:t> počasí odjel</a:t>
            </a:r>
            <a:r>
              <a:rPr lang="cs-CZ" sz="2400" dirty="0" smtClean="0"/>
              <a:t>.</a:t>
            </a:r>
            <a:endParaRPr lang="cs-CZ" sz="1800" dirty="0"/>
          </a:p>
          <a:p>
            <a:endParaRPr lang="cs-CZ" dirty="0"/>
          </a:p>
        </p:txBody>
      </p:sp>
      <p:pic>
        <p:nvPicPr>
          <p:cNvPr id="6146" name="Picture 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16832"/>
            <a:ext cx="2536763" cy="2669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pisek se šipkou nahoru 3"/>
          <p:cNvSpPr/>
          <p:nvPr/>
        </p:nvSpPr>
        <p:spPr>
          <a:xfrm>
            <a:off x="1691680" y="4005064"/>
            <a:ext cx="3456384" cy="230425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Příslovečné určení přípustky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rgbClr val="00B0F0"/>
                </a:solidFill>
              </a:rPr>
              <a:t>I v jakém případě </a:t>
            </a:r>
            <a:r>
              <a:rPr lang="cs-CZ" b="1" dirty="0" smtClean="0"/>
              <a:t>odjel? Přes nepřízeň počasí odjel.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81438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PŘÍSLOVEČNÉ URČENÍ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326232"/>
          </a:xfrm>
        </p:spPr>
        <p:txBody>
          <a:bodyPr>
            <a:normAutofit fontScale="32500" lnSpcReduction="20000"/>
          </a:bodyPr>
          <a:lstStyle/>
          <a:p>
            <a:pPr lvl="0"/>
            <a:r>
              <a:rPr lang="cs-CZ" sz="4500" dirty="0" smtClean="0"/>
              <a:t>rozvíjející </a:t>
            </a:r>
            <a:r>
              <a:rPr lang="cs-CZ" sz="4500" dirty="0"/>
              <a:t>větný člen, který rozvíjí sloveso, přídavné jméno, příslovce</a:t>
            </a:r>
          </a:p>
          <a:p>
            <a:pPr lvl="0"/>
            <a:r>
              <a:rPr lang="cs-CZ" sz="4500" dirty="0"/>
              <a:t>ptáme se na něj různými příslovci</a:t>
            </a:r>
          </a:p>
          <a:p>
            <a:pPr lvl="0"/>
            <a:r>
              <a:rPr lang="cs-CZ" sz="4500" dirty="0"/>
              <a:t>druhy:</a:t>
            </a:r>
          </a:p>
          <a:p>
            <a:pPr lvl="1"/>
            <a:r>
              <a:rPr lang="cs-CZ" sz="4500" dirty="0">
                <a:solidFill>
                  <a:schemeClr val="tx1"/>
                </a:solidFill>
              </a:rPr>
              <a:t>Příslovečné určení MÍSTA – označuje místní okolnosti děje, ptáme se otázkami: Kde? Kam? Odkud? Kudy? (například: Přijel z Ostravy)</a:t>
            </a:r>
          </a:p>
          <a:p>
            <a:pPr lvl="1"/>
            <a:r>
              <a:rPr lang="cs-CZ" sz="4500" dirty="0">
                <a:solidFill>
                  <a:schemeClr val="tx1"/>
                </a:solidFill>
              </a:rPr>
              <a:t>Příslovečné určení ČASU – vyznačuje se časovými okolnostmi děje, ptáme se otázkami: Kdy? Odkdy? Dokdy? Jak dlouho? Jak často? Na jak dlouho? (například: Večer odjel.)</a:t>
            </a:r>
          </a:p>
          <a:p>
            <a:pPr lvl="1"/>
            <a:r>
              <a:rPr lang="cs-CZ" sz="4500" dirty="0">
                <a:solidFill>
                  <a:schemeClr val="tx1"/>
                </a:solidFill>
              </a:rPr>
              <a:t>Příslovečné určení ZPŮSOBU – popisuje vlastnost děje, ptáme se otázkami: Jak? Jakým způsobem? (Je silný jako ­býk.)</a:t>
            </a:r>
          </a:p>
          <a:p>
            <a:pPr lvl="1"/>
            <a:r>
              <a:rPr lang="cs-CZ" sz="4500" dirty="0">
                <a:solidFill>
                  <a:schemeClr val="tx1"/>
                </a:solidFill>
              </a:rPr>
              <a:t>Příslovečné určení MÍRY – vyjadřujeme množství, ptáme se otázkami: Kolik? Jak mnoho? O kolik? Do jaké míry? (například: Přijel o hodinu déle.)</a:t>
            </a:r>
          </a:p>
          <a:p>
            <a:pPr lvl="1"/>
            <a:r>
              <a:rPr lang="cs-CZ" sz="4500" dirty="0">
                <a:solidFill>
                  <a:schemeClr val="tx1"/>
                </a:solidFill>
              </a:rPr>
              <a:t>Příslovečné určení PŘÍČINY- vyjadřuje příčinu, ptáme se otázkami: Proč? Z jakého důvodu? Z jaké příčiny? (například: Pro </a:t>
            </a:r>
            <a:r>
              <a:rPr lang="cs-CZ" sz="4500" u="sng" dirty="0">
                <a:solidFill>
                  <a:schemeClr val="tx1"/>
                </a:solidFill>
              </a:rPr>
              <a:t>smutek</a:t>
            </a:r>
            <a:r>
              <a:rPr lang="cs-CZ" sz="4500" dirty="0">
                <a:solidFill>
                  <a:schemeClr val="tx1"/>
                </a:solidFill>
              </a:rPr>
              <a:t> ho opomíjela.)</a:t>
            </a:r>
          </a:p>
          <a:p>
            <a:pPr lvl="1"/>
            <a:r>
              <a:rPr lang="cs-CZ" sz="4500" dirty="0">
                <a:solidFill>
                  <a:schemeClr val="tx1"/>
                </a:solidFill>
              </a:rPr>
              <a:t>Příslovečné určení ÚČELU – vyjadřuje, co je účelem děje, ptáme se otázkou: Za jakým účelem (například: Odjel za </a:t>
            </a:r>
            <a:r>
              <a:rPr lang="cs-CZ" sz="4500" u="sng" dirty="0">
                <a:solidFill>
                  <a:schemeClr val="tx1"/>
                </a:solidFill>
              </a:rPr>
              <a:t>zábavou</a:t>
            </a:r>
            <a:r>
              <a:rPr lang="cs-CZ" sz="4500" dirty="0">
                <a:solidFill>
                  <a:schemeClr val="tx1"/>
                </a:solidFill>
              </a:rPr>
              <a:t>.)</a:t>
            </a:r>
          </a:p>
          <a:p>
            <a:pPr lvl="1"/>
            <a:r>
              <a:rPr lang="cs-CZ" sz="4500" dirty="0">
                <a:solidFill>
                  <a:schemeClr val="tx1"/>
                </a:solidFill>
              </a:rPr>
              <a:t>Příslovečné určení PODMÍNKY – vyjadřuje podmínku – ptáme se: Za jaké podmínky? (například: Při </a:t>
            </a:r>
            <a:r>
              <a:rPr lang="cs-CZ" sz="4500" u="sng" dirty="0">
                <a:solidFill>
                  <a:schemeClr val="tx1"/>
                </a:solidFill>
              </a:rPr>
              <a:t>nedodržení</a:t>
            </a:r>
            <a:r>
              <a:rPr lang="cs-CZ" sz="4500" dirty="0">
                <a:solidFill>
                  <a:schemeClr val="tx1"/>
                </a:solidFill>
              </a:rPr>
              <a:t> postupu to nevyjde.)</a:t>
            </a:r>
          </a:p>
          <a:p>
            <a:pPr lvl="1"/>
            <a:r>
              <a:rPr lang="cs-CZ" sz="4500" dirty="0">
                <a:solidFill>
                  <a:schemeClr val="tx1"/>
                </a:solidFill>
              </a:rPr>
              <a:t>Příslovečné určení PŘÍPUSTKY – vyjadřuje něco nepředpokládaného – ptáme se otázkami: Navzdory čemu? I přes co? I v jakém případě? (například: Přes </a:t>
            </a:r>
            <a:r>
              <a:rPr lang="cs-CZ" sz="4500" u="sng" dirty="0">
                <a:solidFill>
                  <a:schemeClr val="tx1"/>
                </a:solidFill>
              </a:rPr>
              <a:t>nepřízeň</a:t>
            </a:r>
            <a:r>
              <a:rPr lang="cs-CZ" sz="4500" dirty="0">
                <a:solidFill>
                  <a:schemeClr val="tx1"/>
                </a:solidFill>
              </a:rPr>
              <a:t> počasí odjel.)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17931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/>
              <a:t>Obrázky jsou použity ze sdílené galerie </a:t>
            </a:r>
            <a:r>
              <a:rPr lang="cs-CZ" sz="2800"/>
              <a:t>Microsoft </a:t>
            </a:r>
            <a:r>
              <a:rPr lang="cs-CZ" sz="2800" smtClean="0"/>
              <a:t>PowerPoint</a:t>
            </a:r>
            <a:endParaRPr lang="cs-CZ" sz="2800" dirty="0"/>
          </a:p>
          <a:p>
            <a:r>
              <a:rPr lang="cs-CZ" sz="2800" dirty="0" smtClean="0"/>
              <a:t>•</a:t>
            </a:r>
            <a:r>
              <a:rPr lang="cs-CZ" sz="2800" dirty="0"/>
              <a:t>BLAŽEK, Štěpán. </a:t>
            </a:r>
            <a:r>
              <a:rPr lang="cs-CZ" sz="2800" i="1" dirty="0"/>
              <a:t>Přehled učiva českého jazyka základní školy</a:t>
            </a:r>
            <a:r>
              <a:rPr lang="cs-CZ" sz="2800" dirty="0"/>
              <a:t>: </a:t>
            </a:r>
            <a:r>
              <a:rPr lang="cs-CZ" sz="2800" i="1" dirty="0"/>
              <a:t>shrnutí učiva 2.- 9. ročníku, příprava k přijímacím zkouškám, pomůcka pro průběžné studium teorie, snadné opakování základů pro studenty středních škol</a:t>
            </a:r>
            <a:r>
              <a:rPr lang="cs-CZ" sz="2800" dirty="0"/>
              <a:t>. 2. </a:t>
            </a:r>
            <a:r>
              <a:rPr lang="cs-CZ" sz="2800" dirty="0" err="1"/>
              <a:t>upr</a:t>
            </a:r>
            <a:r>
              <a:rPr lang="cs-CZ" sz="2800" dirty="0"/>
              <a:t>. vyd. Brno: Nová škola, 1999, 50 s. ISBN 80-856-0758-1. </a:t>
            </a:r>
            <a:endParaRPr lang="cs-CZ" sz="2800" dirty="0" smtClean="0"/>
          </a:p>
          <a:p>
            <a:pPr lvl="0"/>
            <a:r>
              <a:rPr lang="cs-CZ" sz="2800" dirty="0"/>
              <a:t>STYBLÍK, Vlastimil. </a:t>
            </a:r>
            <a:r>
              <a:rPr lang="cs-CZ" sz="2800" i="1" dirty="0"/>
              <a:t>Český jazyk pro 7. ročník základní školy a pro odpovídající ročník víceletých gymnázií</a:t>
            </a:r>
            <a:r>
              <a:rPr lang="cs-CZ" sz="2800" dirty="0"/>
              <a:t>. 2. vyd. Praha: SPN - pedagogické nakladatelství, 2001, 191 s. ISBN 80-723-5103-6.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919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84</TotalTime>
  <Words>567</Words>
  <Application>Microsoft Office PowerPoint</Application>
  <PresentationFormat>Předvádění na obrazovce (4:3)</PresentationFormat>
  <Paragraphs>137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Snímek 1</vt:lpstr>
      <vt:lpstr>Úkol pro žáky:</vt:lpstr>
      <vt:lpstr>Pracovní list – příslovečné určení (doporučuji pracovat v MicrosoftWord)</vt:lpstr>
      <vt:lpstr>PŘÍSLOVEČNÉ URČENÍ</vt:lpstr>
      <vt:lpstr>Druhy příslovečného určení:</vt:lpstr>
      <vt:lpstr>Příslovečné určení MÍSTA </vt:lpstr>
      <vt:lpstr>Příslovečné určení ČASU </vt:lpstr>
      <vt:lpstr>Příslovečné určení ZPŮSOBU </vt:lpstr>
      <vt:lpstr>Příslovečné určení MÍRY </vt:lpstr>
      <vt:lpstr>Příslovečné určení PŘÍČINY </vt:lpstr>
      <vt:lpstr>Příslovečné určení ÚČELU </vt:lpstr>
      <vt:lpstr>Příslovečné určení PODMÍNKY </vt:lpstr>
      <vt:lpstr>Příslovečné určení PŘÍPUSTKY </vt:lpstr>
      <vt:lpstr>PŘÍSLOVEČNÉ URČENÍ - ŘEŠENÍ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15</cp:revision>
  <dcterms:created xsi:type="dcterms:W3CDTF">2011-12-21T07:08:25Z</dcterms:created>
  <dcterms:modified xsi:type="dcterms:W3CDTF">2012-06-29T13:00:40Z</dcterms:modified>
</cp:coreProperties>
</file>