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8" r:id="rId3"/>
    <p:sldId id="257" r:id="rId4"/>
    <p:sldId id="264" r:id="rId5"/>
    <p:sldId id="260" r:id="rId6"/>
    <p:sldId id="262" r:id="rId7"/>
    <p:sldId id="265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50019-A046-496F-BAC5-CBCAA9D18A66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7ACAE5-2332-4406-B957-70AE46E43B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CD67A-F835-45EB-8175-B93109B58972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EB5C5-2A67-4CF7-84B1-4D91851CA2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10668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contourClr>
                <a:schemeClr val="tx2">
                  <a:shade val="50000"/>
                </a:schemeClr>
              </a:contourClr>
            </a:sp3d>
          </a:bodyPr>
          <a:lstStyle>
            <a:lvl1pPr algn="l" rtl="0" latinLnBrk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05000" y="29649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0980B-11B9-4C5A-BFE6-689FB01F1B02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3CFBD5-0224-4508-AD19-B6E9A7B3CD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DEABA6-66FA-4FCC-BDE6-C962ABDABF95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10A37-A599-451D-A705-3F1D9DD3E8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CFBFA-80F5-444D-B142-726ACD368BE3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9DAFE-3C07-4743-8BF2-D032F23586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159CD-D439-471C-8F22-ABD3E083F19A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BC2D3-70D8-4FE1-9167-1992D7A93B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75939-6E07-4B92-9B10-FBC5ED853210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E7626-9FCA-49A1-A5B1-4C8C772F20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AAFDA-421F-42AC-8B76-397BE46E6178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C5C42-4662-4C9C-90E7-3E5BBF6699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091E8-955B-48B4-8B08-CDFE06D44A04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A3A3EA-EBFC-49D1-9C4D-98EB4979D1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EC7873-99AF-46CD-B0EF-D48528F823D9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17B639-8DEB-498D-8BAF-E2751F29A2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26F616-9597-4DFB-8ED8-2A8D288F7F0A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B226-ED3F-427E-A76D-0F18FBC046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2"/>
          <p:cNvCxnSpPr/>
          <p:nvPr/>
        </p:nvCxnSpPr>
        <p:spPr>
          <a:xfrm>
            <a:off x="1981200" y="6046788"/>
            <a:ext cx="5029200" cy="1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hape 12"/>
          <p:cNvSpPr>
            <a:spLocks noGrp="1"/>
          </p:cNvSpPr>
          <p:nvPr>
            <p:ph type="body" sz="quarter" idx="11"/>
          </p:nvPr>
        </p:nvSpPr>
        <p:spPr>
          <a:xfrm>
            <a:off x="304800" y="1905000"/>
            <a:ext cx="8534400" cy="885825"/>
          </a:xfrm>
          <a:prstGeom prst="rect">
            <a:avLst/>
          </a:prstGeom>
        </p:spPr>
        <p:txBody>
          <a:bodyPr wrap="none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4800" cap="all" spc="100" baseline="0">
                <a:solidFill>
                  <a:schemeClr val="tx1"/>
                </a:solidFill>
                <a:effectLst/>
                <a:latin typeface="+mn-lt"/>
              </a:defRPr>
            </a:lvl1pPr>
            <a:lvl2pPr indent="0">
              <a:spcBef>
                <a:spcPts val="0"/>
              </a:spcBef>
              <a:buFontTx/>
              <a:buNone/>
              <a:defRPr/>
            </a:lvl2pPr>
            <a:lvl3pPr indent="0">
              <a:spcBef>
                <a:spcPts val="0"/>
              </a:spcBef>
              <a:buFontTx/>
              <a:buNone/>
              <a:defRPr/>
            </a:lvl3pPr>
            <a:lvl4pPr indent="0">
              <a:spcBef>
                <a:spcPts val="0"/>
              </a:spcBef>
              <a:buFontTx/>
              <a:buNone/>
              <a:defRPr/>
            </a:lvl4pPr>
            <a:lvl5pPr indent="0">
              <a:spcBef>
                <a:spcPts val="0"/>
              </a:spcBef>
              <a:buFontTx/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Shape 13"/>
          <p:cNvSpPr>
            <a:spLocks noGrp="1"/>
          </p:cNvSpPr>
          <p:nvPr>
            <p:ph type="body" sz="quarter" idx="13"/>
          </p:nvPr>
        </p:nvSpPr>
        <p:spPr>
          <a:xfrm>
            <a:off x="1097280" y="4876800"/>
            <a:ext cx="6949440" cy="457200"/>
          </a:xfrm>
          <a:prstGeom prst="rect">
            <a:avLst/>
          </a:prstGeom>
        </p:spPr>
        <p:txBody>
          <a:bodyPr wrap="none">
            <a:no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000" cap="none" spc="100" baseline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Shape 14"/>
          <p:cNvSpPr>
            <a:spLocks noGrp="1"/>
          </p:cNvSpPr>
          <p:nvPr>
            <p:ph type="body" sz="quarter" idx="15"/>
          </p:nvPr>
        </p:nvSpPr>
        <p:spPr>
          <a:xfrm>
            <a:off x="1097280" y="5953125"/>
            <a:ext cx="6949440" cy="485775"/>
          </a:xfrm>
          <a:prstGeom prst="rect">
            <a:avLst/>
          </a:prstGeom>
        </p:spPr>
        <p:txBody>
          <a:bodyPr wrap="none" anchor="b"/>
          <a:lstStyle>
            <a:lvl1pPr marL="0" indent="0" algn="ctr">
              <a:spcBef>
                <a:spcPts val="0"/>
              </a:spcBef>
              <a:buFontTx/>
              <a:buNone/>
              <a:defRPr sz="2100" spc="100" baseline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Shape 15"/>
          <p:cNvSpPr>
            <a:spLocks noGrp="1"/>
          </p:cNvSpPr>
          <p:nvPr>
            <p:ph type="body" sz="quarter" idx="16"/>
          </p:nvPr>
        </p:nvSpPr>
        <p:spPr>
          <a:xfrm>
            <a:off x="1097280" y="180975"/>
            <a:ext cx="6949440" cy="533400"/>
          </a:xfrm>
          <a:prstGeom prst="rect">
            <a:avLst/>
          </a:prstGeom>
        </p:spPr>
        <p:txBody>
          <a:bodyPr wrap="none" anchor="b">
            <a:norm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100" cap="none" spc="100" baseline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Shape 17"/>
          <p:cNvSpPr>
            <a:spLocks noGrp="1"/>
          </p:cNvSpPr>
          <p:nvPr>
            <p:ph type="body" sz="quarter" idx="17"/>
          </p:nvPr>
        </p:nvSpPr>
        <p:spPr>
          <a:xfrm>
            <a:off x="342901" y="3505201"/>
            <a:ext cx="8448675" cy="1371599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FontTx/>
              <a:buNone/>
              <a:defRPr lang="en-US" sz="4800" b="0" kern="1200" cap="none" baseline="0" dirty="0">
                <a:ln w="6350">
                  <a:noFill/>
                </a:ln>
                <a:solidFill>
                  <a:schemeClr val="tx1"/>
                </a:solidFill>
                <a:effectLst/>
                <a:latin typeface="+mn-lt"/>
                <a:ea typeface="+mj-ea"/>
                <a:cs typeface="+mj-cs"/>
              </a:defRPr>
            </a:lvl1pPr>
            <a:lvl2pPr indent="0">
              <a:spcBef>
                <a:spcPts val="0"/>
              </a:spcBef>
              <a:buFontTx/>
              <a:buNone/>
              <a:defRPr/>
            </a:lvl2pPr>
            <a:lvl3pPr indent="0">
              <a:spcBef>
                <a:spcPts val="0"/>
              </a:spcBef>
              <a:buFontTx/>
              <a:buNone/>
              <a:defRPr/>
            </a:lvl3pPr>
            <a:lvl4pPr indent="0">
              <a:spcBef>
                <a:spcPts val="0"/>
              </a:spcBef>
              <a:buFontTx/>
              <a:buNone/>
              <a:defRPr/>
            </a:lvl4pPr>
            <a:lvl5pPr indent="0">
              <a:spcBef>
                <a:spcPts val="0"/>
              </a:spcBef>
              <a:buFontTx/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1447800"/>
            <a:ext cx="8229600" cy="523874"/>
          </a:xfrm>
          <a:prstGeom prst="rect">
            <a:avLst/>
          </a:prstGeom>
        </p:spPr>
        <p:txBody>
          <a:bodyPr tIns="0" bIns="0" rtlCol="0" anchorCtr="0"/>
          <a:lstStyle>
            <a:lvl1pPr algn="ctr">
              <a:defRPr sz="2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</p:spTree>
  </p:cSld>
  <p:clrMapOvr>
    <a:masterClrMapping/>
  </p:clrMapOvr>
  <p:transition spd="slow"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">
              <a:schemeClr val="accent1">
                <a:tint val="66000"/>
                <a:satMod val="160000"/>
                <a:alpha val="3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1"/>
            <a:chExt cx="9144000" cy="6858001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"/>
              <a:ext cx="9144000" cy="2390775"/>
            </a:xfrm>
            <a:prstGeom prst="rect">
              <a:avLst/>
            </a:prstGeom>
            <a:solidFill>
              <a:schemeClr val="accent5"/>
            </a:soli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828801"/>
              <a:ext cx="9144000" cy="838200"/>
            </a:xfrm>
            <a:prstGeom prst="rect">
              <a:avLst/>
            </a:prstGeom>
            <a:solidFill>
              <a:schemeClr val="accent4">
                <a:alpha val="82000"/>
              </a:schemeClr>
            </a:soli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0" y="2667001"/>
              <a:ext cx="9144000" cy="4191001"/>
            </a:xfrm>
            <a:prstGeom prst="rect">
              <a:avLst/>
            </a:prstGeom>
            <a:solidFill>
              <a:schemeClr val="accent1"/>
            </a:soli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0" y="609601"/>
              <a:ext cx="9144000" cy="1905000"/>
            </a:xfrm>
            <a:prstGeom prst="rect">
              <a:avLst/>
            </a:prstGeom>
            <a:solidFill>
              <a:schemeClr val="accent3">
                <a:alpha val="85000"/>
              </a:schemeClr>
            </a:soli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0" y="2819401"/>
              <a:ext cx="9144000" cy="3362325"/>
            </a:xfrm>
            <a:prstGeom prst="rect">
              <a:avLst/>
            </a:prstGeom>
            <a:solidFill>
              <a:schemeClr val="accent2"/>
            </a:soli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0" y="6048377"/>
              <a:ext cx="9144000" cy="276225"/>
            </a:xfrm>
            <a:prstGeom prst="rect">
              <a:avLst/>
            </a:prstGeom>
            <a:solidFill>
              <a:schemeClr val="accent3">
                <a:alpha val="83000"/>
              </a:schemeClr>
            </a:soli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0" y="6467477"/>
              <a:ext cx="9144000" cy="390525"/>
            </a:xfrm>
            <a:prstGeom prst="rect">
              <a:avLst/>
            </a:prstGeom>
            <a:solidFill>
              <a:schemeClr val="accent5"/>
            </a:soli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/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028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accent1">
                    <a:lumMod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A3CA7BC-0944-46C4-AB77-1ACD5115D3E8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>
                    <a:lumMod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accent1">
                    <a:lumMod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74BF73-8411-4DC3-8614-FEAFEA163E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65" r:id="rId9"/>
    <p:sldLayoutId id="2147483664" r:id="rId10"/>
    <p:sldLayoutId id="2147483663" r:id="rId11"/>
    <p:sldLayoutId id="2147483674" r:id="rId12"/>
  </p:sldLayoutIdLst>
  <p:transition spd="slow">
    <p:cut/>
  </p:transition>
  <p:txStyles>
    <p:titleStyle>
      <a:lvl1pPr algn="ctr" rtl="0" fontAlgn="base">
        <a:spcBef>
          <a:spcPct val="0"/>
        </a:spcBef>
        <a:spcAft>
          <a:spcPct val="0"/>
        </a:spcAft>
        <a:defRPr sz="4100" kern="1200">
          <a:ln w="6350">
            <a:noFill/>
          </a:ln>
          <a:solidFill>
            <a:srgbClr val="74619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>
          <a:solidFill>
            <a:srgbClr val="74619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>
          <a:solidFill>
            <a:srgbClr val="74619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>
          <a:solidFill>
            <a:srgbClr val="74619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>
          <a:solidFill>
            <a:srgbClr val="74619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>
          <a:solidFill>
            <a:srgbClr val="74619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>
          <a:solidFill>
            <a:srgbClr val="74619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>
          <a:solidFill>
            <a:srgbClr val="74619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>
          <a:solidFill>
            <a:srgbClr val="74619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000000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4213" y="5445125"/>
            <a:ext cx="7196137" cy="911225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bg2"/>
                </a:solidFill>
              </a:rPr>
              <a:t>ANOTACE: Materiál je určen pro žáky 8. ročníku a slouží k výkladu nového učiva.</a:t>
            </a:r>
          </a:p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14338" name="Obdélník 3"/>
          <p:cNvSpPr>
            <a:spLocks noChangeArrowheads="1"/>
          </p:cNvSpPr>
          <p:nvPr/>
        </p:nvSpPr>
        <p:spPr bwMode="auto">
          <a:xfrm>
            <a:off x="6197600" y="96838"/>
            <a:ext cx="28384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Book Antiqua" pitchFamily="18" charset="0"/>
              </a:rPr>
              <a:t>VY_32_INOVACE_CH.8.A.13-20</a:t>
            </a:r>
            <a:endParaRPr lang="cs-CZ" sz="1400">
              <a:latin typeface="Book Antiqua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0825" y="1484313"/>
            <a:ext cx="8569325" cy="31400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accent3">
                    <a:lumMod val="25000"/>
                  </a:schemeClr>
                </a:solidFill>
                <a:latin typeface="+mn-lt"/>
              </a:rPr>
              <a:t>Název školy: ZŠ Štětí, Ostrovní 300</a:t>
            </a:r>
            <a:br>
              <a:rPr lang="cs-CZ" sz="2200" dirty="0">
                <a:solidFill>
                  <a:schemeClr val="accent3">
                    <a:lumMod val="25000"/>
                  </a:schemeClr>
                </a:solidFill>
                <a:latin typeface="+mn-lt"/>
              </a:rPr>
            </a:br>
            <a:r>
              <a:rPr lang="cs-CZ" sz="2200" dirty="0">
                <a:solidFill>
                  <a:schemeClr val="accent3">
                    <a:lumMod val="25000"/>
                  </a:schemeClr>
                </a:solidFill>
                <a:latin typeface="+mn-lt"/>
              </a:rPr>
              <a:t>Autor: Mgr. Tereza Hrabkovská</a:t>
            </a:r>
            <a:br>
              <a:rPr lang="cs-CZ" sz="2200" dirty="0">
                <a:solidFill>
                  <a:schemeClr val="accent3">
                    <a:lumMod val="25000"/>
                  </a:schemeClr>
                </a:solidFill>
                <a:latin typeface="+mn-lt"/>
              </a:rPr>
            </a:br>
            <a:r>
              <a:rPr lang="cs-CZ" sz="2200" dirty="0">
                <a:solidFill>
                  <a:schemeClr val="accent3">
                    <a:lumMod val="25000"/>
                  </a:schemeClr>
                </a:solidFill>
                <a:latin typeface="+mn-lt"/>
              </a:rPr>
              <a:t>Název materiálu: VY_32_INOVACE_CH.8.A.13_pH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accent3">
                    <a:lumMod val="25000"/>
                  </a:schemeClr>
                </a:solidFill>
                <a:latin typeface="+mn-lt"/>
              </a:rPr>
              <a:t>Název: pH</a:t>
            </a:r>
            <a:br>
              <a:rPr lang="cs-CZ" sz="2200" dirty="0">
                <a:solidFill>
                  <a:schemeClr val="accent3">
                    <a:lumMod val="25000"/>
                  </a:schemeClr>
                </a:solidFill>
                <a:latin typeface="+mn-lt"/>
              </a:rPr>
            </a:br>
            <a:r>
              <a:rPr lang="cs-CZ" sz="2200" dirty="0">
                <a:solidFill>
                  <a:schemeClr val="accent3">
                    <a:lumMod val="25000"/>
                  </a:schemeClr>
                </a:solidFill>
                <a:latin typeface="+mn-lt"/>
              </a:rPr>
              <a:t>Číslo operačního programu: CZ.1.07/1.4.00/21.1693</a:t>
            </a:r>
            <a:br>
              <a:rPr lang="cs-CZ" sz="2200" dirty="0">
                <a:solidFill>
                  <a:schemeClr val="accent3">
                    <a:lumMod val="25000"/>
                  </a:schemeClr>
                </a:solidFill>
                <a:latin typeface="+mn-lt"/>
              </a:rPr>
            </a:br>
            <a:r>
              <a:rPr lang="cs-CZ" sz="2200" dirty="0">
                <a:solidFill>
                  <a:schemeClr val="accent3">
                    <a:lumMod val="25000"/>
                  </a:schemeClr>
                </a:solidFill>
                <a:latin typeface="+mn-lt"/>
              </a:rPr>
              <a:t>Název projektu: PRIMA ŠKOLA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accent3">
                    <a:lumMod val="25000"/>
                  </a:schemeClr>
                </a:solidFill>
                <a:latin typeface="+mn-lt"/>
              </a:rPr>
              <a:t>Vzdělávací oblast/obor: Člověk a příroda/Chemie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accent3">
                    <a:lumMod val="25000"/>
                  </a:schemeClr>
                </a:solidFill>
                <a:latin typeface="+mn-lt"/>
              </a:rPr>
              <a:t>Tematický okruh/téma: Kyseliny a zásady/pH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accent3">
                    <a:lumMod val="25000"/>
                  </a:schemeClr>
                </a:solidFill>
                <a:latin typeface="+mn-lt"/>
              </a:rPr>
              <a:t>Vytvořeno: 7. 12. 2011</a:t>
            </a:r>
            <a:endParaRPr lang="cs-CZ" sz="2200" dirty="0">
              <a:solidFill>
                <a:schemeClr val="accent3">
                  <a:lumMod val="25000"/>
                </a:schemeClr>
              </a:solidFill>
              <a:latin typeface="+mn-lt"/>
            </a:endParaRPr>
          </a:p>
        </p:txBody>
      </p:sp>
      <p:pic>
        <p:nvPicPr>
          <p:cNvPr id="14340" name="Picture 2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260350"/>
            <a:ext cx="1512887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/>
          <a:srcRect r="12926"/>
          <a:stretch>
            <a:fillRect/>
          </a:stretch>
        </p:blipFill>
        <p:spPr bwMode="auto">
          <a:xfrm>
            <a:off x="2124075" y="188913"/>
            <a:ext cx="3816350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Opakování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1800"/>
              </a:spcBef>
            </a:pPr>
            <a:r>
              <a:rPr lang="cs-CZ" sz="3200" smtClean="0"/>
              <a:t>Které látky nazýváme kyseliny?</a:t>
            </a:r>
          </a:p>
          <a:p>
            <a:pPr>
              <a:spcBef>
                <a:spcPts val="1800"/>
              </a:spcBef>
            </a:pPr>
            <a:r>
              <a:rPr lang="cs-CZ" sz="3200" smtClean="0"/>
              <a:t>Které látky nazýváme zásady?</a:t>
            </a:r>
          </a:p>
          <a:p>
            <a:pPr>
              <a:spcBef>
                <a:spcPts val="1800"/>
              </a:spcBef>
            </a:pPr>
            <a:r>
              <a:rPr lang="cs-CZ" sz="3200" smtClean="0"/>
              <a:t>Jaké bezpečnostní zásady dodržujeme, při práci s koncentrovanými kyselinami či zásadami?</a:t>
            </a:r>
          </a:p>
          <a:p>
            <a:pPr>
              <a:spcBef>
                <a:spcPts val="1800"/>
              </a:spcBef>
            </a:pPr>
            <a:r>
              <a:rPr lang="cs-CZ" sz="3200" smtClean="0"/>
              <a:t>Jak budeš postupovat  při ředění kyselin?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765175"/>
            <a:ext cx="8713788" cy="5759450"/>
          </a:xfrm>
        </p:spPr>
        <p:txBody>
          <a:bodyPr>
            <a:normAutofit/>
          </a:bodyPr>
          <a:lstStyle/>
          <a:p>
            <a:pPr marL="355600" indent="-355600" fontAlgn="auto">
              <a:spcBef>
                <a:spcPts val="24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200" dirty="0" smtClean="0"/>
              <a:t>Jak ale orientačně zjistit o jakou látku se jedná?</a:t>
            </a:r>
          </a:p>
          <a:p>
            <a:pPr marL="355600" indent="-355600" fontAlgn="auto">
              <a:spcBef>
                <a:spcPts val="24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200" dirty="0" smtClean="0"/>
              <a:t>Zda se jedná o </a:t>
            </a:r>
            <a:r>
              <a:rPr lang="cs-CZ" sz="3200" u="sng" dirty="0" smtClean="0"/>
              <a:t>kyselinu či zásadu </a:t>
            </a:r>
            <a:r>
              <a:rPr lang="cs-CZ" sz="3200" dirty="0" smtClean="0"/>
              <a:t>nám udávají látky, které </a:t>
            </a:r>
            <a:r>
              <a:rPr lang="cs-CZ" sz="3200" u="sng" dirty="0" smtClean="0"/>
              <a:t>mění </a:t>
            </a:r>
            <a:r>
              <a:rPr lang="cs-CZ" sz="3200" dirty="0" smtClean="0"/>
              <a:t>své </a:t>
            </a:r>
            <a:r>
              <a:rPr lang="cs-CZ" sz="3200" u="sng" dirty="0" smtClean="0"/>
              <a:t>zbarvení</a:t>
            </a:r>
            <a:r>
              <a:rPr lang="cs-CZ" sz="3200" dirty="0" smtClean="0"/>
              <a:t> v kyselém nebo zásaditém prostředí.</a:t>
            </a:r>
          </a:p>
          <a:p>
            <a:pPr marL="355600" indent="-355600" fontAlgn="auto">
              <a:spcBef>
                <a:spcPts val="24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200" dirty="0" smtClean="0"/>
              <a:t>Tyto látky nazýváme </a:t>
            </a:r>
            <a:r>
              <a:rPr lang="cs-CZ" sz="3200" b="1" u="sng" dirty="0" smtClean="0"/>
              <a:t>indikátory</a:t>
            </a:r>
            <a:r>
              <a:rPr lang="cs-CZ" sz="3200" dirty="0" smtClean="0"/>
              <a:t>.</a:t>
            </a:r>
          </a:p>
          <a:p>
            <a:pPr marL="355600" indent="-355600" fontAlgn="auto">
              <a:spcBef>
                <a:spcPts val="24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200" dirty="0" smtClean="0"/>
              <a:t>Zásady a kyseliny se liší svou sílou.</a:t>
            </a:r>
          </a:p>
          <a:p>
            <a:pPr marL="355600" indent="-355600" fontAlgn="auto">
              <a:spcBef>
                <a:spcPts val="18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sz="3200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Barevné indikátory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412875"/>
            <a:ext cx="8642350" cy="4968875"/>
          </a:xfrm>
        </p:spPr>
        <p:txBody>
          <a:bodyPr/>
          <a:lstStyle/>
          <a:p>
            <a:r>
              <a:rPr lang="cs-CZ" sz="3200" smtClean="0"/>
              <a:t>Jako indikátor můžeme použít např. výluh z  </a:t>
            </a:r>
            <a:r>
              <a:rPr lang="cs-CZ" sz="3200" u="sng" smtClean="0"/>
              <a:t>červeného zelí</a:t>
            </a:r>
            <a:r>
              <a:rPr lang="cs-CZ" sz="3200" smtClean="0"/>
              <a:t>.</a:t>
            </a:r>
          </a:p>
          <a:p>
            <a:r>
              <a:rPr lang="cs-CZ" sz="3200" smtClean="0"/>
              <a:t>Při okyselení roztoku mění barvu z modré na červenou.</a:t>
            </a:r>
          </a:p>
          <a:p>
            <a:r>
              <a:rPr lang="cs-CZ" sz="3200" smtClean="0"/>
              <a:t>Jednoduchým indikátorem je </a:t>
            </a:r>
            <a:r>
              <a:rPr lang="cs-CZ" sz="3200" u="sng" smtClean="0"/>
              <a:t>lakmusový papírek</a:t>
            </a:r>
            <a:r>
              <a:rPr lang="cs-CZ" sz="3200" smtClean="0"/>
              <a:t>.</a:t>
            </a:r>
          </a:p>
          <a:p>
            <a:r>
              <a:rPr lang="cs-CZ" sz="3200" smtClean="0"/>
              <a:t>Barevné indikátory nám ovšem neurčí o jak silnou kyselinu nebo zásadu se jedná.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40960" cy="63408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>
                <a:solidFill>
                  <a:schemeClr val="accent1">
                    <a:lumMod val="50000"/>
                  </a:schemeClr>
                </a:solidFill>
              </a:rPr>
              <a:t>Universální indikátorový papírek</a:t>
            </a:r>
            <a:endParaRPr lang="cs-CZ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981075"/>
            <a:ext cx="8642350" cy="2879725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cs-CZ" sz="3000" smtClean="0"/>
              <a:t>V chemii se používá universální indikátorový papírek (UIP).</a:t>
            </a:r>
          </a:p>
          <a:p>
            <a:pPr>
              <a:spcBef>
                <a:spcPts val="1800"/>
              </a:spcBef>
            </a:pPr>
            <a:r>
              <a:rPr lang="cs-CZ" sz="3000" smtClean="0"/>
              <a:t>Papírky reagují různým zbarvením na hodnotu pH látky.</a:t>
            </a:r>
          </a:p>
          <a:p>
            <a:pPr>
              <a:spcBef>
                <a:spcPts val="1800"/>
              </a:spcBef>
            </a:pPr>
            <a:r>
              <a:rPr lang="cs-CZ" sz="3000" smtClean="0"/>
              <a:t>pH nabývá hodnot od 0 do 14.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r="2779" b="48055"/>
          <a:stretch>
            <a:fillRect/>
          </a:stretch>
        </p:blipFill>
        <p:spPr bwMode="auto">
          <a:xfrm>
            <a:off x="6372225" y="2781300"/>
            <a:ext cx="2520950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611188" y="5540375"/>
            <a:ext cx="2525712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 baseline="30000">
                <a:latin typeface="Book Antiqua" pitchFamily="18" charset="0"/>
              </a:rPr>
              <a:t>KYSELÉ pH</a:t>
            </a:r>
          </a:p>
          <a:p>
            <a:pPr algn="ctr"/>
            <a:r>
              <a:rPr lang="cs-CZ" sz="2800" baseline="30000">
                <a:latin typeface="Book Antiqua" pitchFamily="18" charset="0"/>
              </a:rPr>
              <a:t>(kyseliny, citron, ocet)</a:t>
            </a:r>
            <a:endParaRPr lang="cs-CZ" sz="2800">
              <a:latin typeface="Book Antiqua" pitchFamily="18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3492500" y="5732463"/>
            <a:ext cx="17732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 baseline="30000">
                <a:latin typeface="Book Antiqua" pitchFamily="18" charset="0"/>
              </a:rPr>
              <a:t>NEUTRÁLNÍ pH</a:t>
            </a:r>
          </a:p>
          <a:p>
            <a:pPr algn="ctr"/>
            <a:r>
              <a:rPr lang="cs-CZ" sz="2400" baseline="30000">
                <a:latin typeface="Book Antiqua" pitchFamily="18" charset="0"/>
              </a:rPr>
              <a:t>(voda)</a:t>
            </a:r>
            <a:endParaRPr lang="cs-CZ" sz="2400">
              <a:latin typeface="Book Antiqua" pitchFamily="18" charset="0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6372225" y="5600700"/>
            <a:ext cx="18494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 baseline="30000">
                <a:latin typeface="Book Antiqua" pitchFamily="18" charset="0"/>
              </a:rPr>
              <a:t>ZÁSADITÉ pH</a:t>
            </a:r>
          </a:p>
          <a:p>
            <a:pPr algn="ctr"/>
            <a:r>
              <a:rPr lang="cs-CZ" sz="2400" baseline="30000">
                <a:latin typeface="Book Antiqua" pitchFamily="18" charset="0"/>
              </a:rPr>
              <a:t>(zásady, amoniak)</a:t>
            </a:r>
            <a:endParaRPr lang="cs-CZ" sz="2400">
              <a:latin typeface="Book Antiqua" pitchFamily="18" charset="0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468313" y="4868863"/>
            <a:ext cx="84963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Book Antiqua" pitchFamily="18" charset="0"/>
              </a:rPr>
              <a:t> 0      1      2      3      4      5      6      7      8      9      10       11       12      13      14</a:t>
            </a: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2124075" y="4292600"/>
            <a:ext cx="4572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Book Antiqua" pitchFamily="18" charset="0"/>
              </a:rPr>
              <a:t>pH stupnice –rozmezí hodnot  0 – 14</a:t>
            </a:r>
          </a:p>
        </p:txBody>
      </p:sp>
      <p:cxnSp>
        <p:nvCxnSpPr>
          <p:cNvPr id="21" name="Přímá spojovací šipka 20"/>
          <p:cNvCxnSpPr/>
          <p:nvPr/>
        </p:nvCxnSpPr>
        <p:spPr>
          <a:xfrm flipH="1">
            <a:off x="611188" y="5300663"/>
            <a:ext cx="3313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4572000" y="5300663"/>
            <a:ext cx="403225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4572000" y="4941888"/>
            <a:ext cx="0" cy="35877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3924300" y="4941888"/>
            <a:ext cx="0" cy="35877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2205038"/>
            <a:ext cx="4681537" cy="1655762"/>
          </a:xfrm>
        </p:spPr>
        <p:txBody>
          <a:bodyPr/>
          <a:lstStyle/>
          <a:p>
            <a:pPr marL="574675" indent="-547688">
              <a:spcBef>
                <a:spcPts val="2400"/>
              </a:spcBef>
              <a:buFontTx/>
              <a:buNone/>
            </a:pPr>
            <a:r>
              <a:rPr lang="cs-CZ" sz="2600" b="1" smtClean="0"/>
              <a:t>Kyselé roztoky	pH</a:t>
            </a:r>
            <a:r>
              <a:rPr lang="en-US" sz="2600" b="1" smtClean="0"/>
              <a:t> &lt; 7</a:t>
            </a:r>
            <a:endParaRPr lang="cs-CZ" sz="2600" b="1" smtClean="0"/>
          </a:p>
          <a:p>
            <a:pPr marL="574675" indent="-547688">
              <a:spcBef>
                <a:spcPts val="2400"/>
              </a:spcBef>
              <a:buFontTx/>
              <a:buNone/>
            </a:pPr>
            <a:r>
              <a:rPr lang="cs-CZ" sz="2600" b="1" smtClean="0"/>
              <a:t>Neutrální roztoky</a:t>
            </a:r>
            <a:r>
              <a:rPr lang="en-US" sz="2600" b="1" smtClean="0"/>
              <a:t>	pH = 7</a:t>
            </a:r>
            <a:endParaRPr lang="cs-CZ" sz="2600" b="1" smtClean="0"/>
          </a:p>
          <a:p>
            <a:pPr marL="574675" indent="-547688">
              <a:spcBef>
                <a:spcPts val="2400"/>
              </a:spcBef>
              <a:buFontTx/>
              <a:buNone/>
            </a:pPr>
            <a:r>
              <a:rPr lang="cs-CZ" sz="2600" b="1" smtClean="0"/>
              <a:t>Zásadité roztoky</a:t>
            </a:r>
            <a:r>
              <a:rPr lang="cs-CZ" sz="2600" smtClean="0"/>
              <a:t> </a:t>
            </a:r>
            <a:r>
              <a:rPr lang="en-US" sz="2600" smtClean="0"/>
              <a:t>	</a:t>
            </a:r>
            <a:r>
              <a:rPr lang="en-US" sz="2600" b="1" smtClean="0"/>
              <a:t>pH &gt; 7</a:t>
            </a:r>
          </a:p>
        </p:txBody>
      </p:sp>
      <p:pic>
        <p:nvPicPr>
          <p:cNvPr id="19458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85113" y="260350"/>
            <a:ext cx="719137" cy="638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4" descr="C:\Documents and Settings\Administrator\Local Settings\Temporary Internet Files\Content.IE5\QAW5WBDK\MP90038669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56325" y="692150"/>
            <a:ext cx="14097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C:\Documents and Settings\Administrator\Local Settings\Temporary Internet Files\Content.IE5\15NXLOFS\MP90040207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8263" y="1412875"/>
            <a:ext cx="769937" cy="115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 descr="C:\Documents and Settings\Administrator\Local Settings\Temporary Internet Files\Content.IE5\QD9F418Q\MP900423030[1].jpg"/>
          <p:cNvPicPr>
            <a:picLocks noChangeAspect="1" noChangeArrowheads="1"/>
          </p:cNvPicPr>
          <p:nvPr/>
        </p:nvPicPr>
        <p:blipFill>
          <a:blip r:embed="rId5"/>
          <a:srcRect l="11111" t="33333" r="6667" b="11111"/>
          <a:stretch>
            <a:fillRect/>
          </a:stretch>
        </p:blipFill>
        <p:spPr bwMode="auto">
          <a:xfrm>
            <a:off x="6084888" y="2420938"/>
            <a:ext cx="1439862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7" descr="C:\Documents and Settings\Administrator\Local Settings\Temporary Internet Files\Content.IE5\7XCJ2IH5\MC900441752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3800" y="3141663"/>
            <a:ext cx="108108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8" descr="C:\Documents and Settings\Administrator\Local Settings\Temporary Internet Files\Content.IE5\RQPFWY41\MP900178437[1].jpg"/>
          <p:cNvPicPr>
            <a:picLocks noChangeAspect="1" noChangeArrowheads="1"/>
          </p:cNvPicPr>
          <p:nvPr/>
        </p:nvPicPr>
        <p:blipFill>
          <a:blip r:embed="rId7"/>
          <a:srcRect l="49380" t="46745" r="7307" b="8958"/>
          <a:stretch>
            <a:fillRect/>
          </a:stretch>
        </p:blipFill>
        <p:spPr bwMode="auto">
          <a:xfrm>
            <a:off x="5508625" y="4652963"/>
            <a:ext cx="1223963" cy="8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šipka 12"/>
          <p:cNvCxnSpPr/>
          <p:nvPr/>
        </p:nvCxnSpPr>
        <p:spPr>
          <a:xfrm flipV="1">
            <a:off x="7092950" y="620713"/>
            <a:ext cx="935038" cy="8636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1029" idx="3"/>
          </p:cNvCxnSpPr>
          <p:nvPr/>
        </p:nvCxnSpPr>
        <p:spPr>
          <a:xfrm flipV="1">
            <a:off x="5918200" y="1484313"/>
            <a:ext cx="2038350" cy="5048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7380288" y="2420938"/>
            <a:ext cx="647700" cy="14446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5795963" y="3500438"/>
            <a:ext cx="2160587" cy="2889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6659563" y="4797425"/>
            <a:ext cx="1368425" cy="714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836613"/>
            <a:ext cx="8604250" cy="166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3213100"/>
            <a:ext cx="3313113" cy="2932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4"/>
          <a:srcRect l="9334" t="14409" r="26640" b="16376"/>
          <a:stretch>
            <a:fillRect/>
          </a:stretch>
        </p:blipFill>
        <p:spPr bwMode="auto">
          <a:xfrm>
            <a:off x="755650" y="3068638"/>
            <a:ext cx="3852863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Metodický postup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341438"/>
            <a:ext cx="8640762" cy="5111750"/>
          </a:xfrm>
        </p:spPr>
        <p:txBody>
          <a:bodyPr>
            <a:normAutofit fontScale="85000" lnSpcReduction="10000"/>
          </a:bodyPr>
          <a:lstStyle/>
          <a:p>
            <a:pPr marL="548640" indent="-411480" fontAlgn="auto">
              <a:spcBef>
                <a:spcPts val="18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Prezentace slouží k výkladu nové látky.</a:t>
            </a:r>
          </a:p>
          <a:p>
            <a:pPr marL="548640" indent="-411480" fontAlgn="auto">
              <a:spcBef>
                <a:spcPts val="18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Na začátku hodiny nejprve zopakujeme probranou látku.</a:t>
            </a:r>
          </a:p>
          <a:p>
            <a:pPr marL="548640" indent="-411480" fontAlgn="auto">
              <a:spcBef>
                <a:spcPts val="18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Zavedeme pojem </a:t>
            </a:r>
            <a:r>
              <a:rPr lang="cs-CZ" b="1" dirty="0" smtClean="0"/>
              <a:t>indikátor.</a:t>
            </a:r>
            <a:endParaRPr lang="cs-CZ" dirty="0" smtClean="0"/>
          </a:p>
          <a:p>
            <a:pPr marL="548640" indent="-411480" fontAlgn="auto">
              <a:spcBef>
                <a:spcPts val="18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Vysvětlím změnu zbarvení barevných indikátorů.</a:t>
            </a:r>
          </a:p>
          <a:p>
            <a:pPr marL="548640" indent="-411480" fontAlgn="auto">
              <a:spcBef>
                <a:spcPts val="18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Popíšeme práci s universálním indikátorovým papírkem.</a:t>
            </a:r>
          </a:p>
          <a:p>
            <a:pPr marL="548640" indent="-411480" fontAlgn="auto">
              <a:spcBef>
                <a:spcPts val="18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Popíšeme pH stupnici a odvodíme oblast neutrálního, kyselého a zásaditého pH.</a:t>
            </a:r>
          </a:p>
          <a:p>
            <a:pPr marL="548640" indent="-411480" fontAlgn="auto">
              <a:spcBef>
                <a:spcPts val="18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Zmíníme pH některých látek.</a:t>
            </a:r>
          </a:p>
          <a:p>
            <a:pPr marL="548640" indent="-411480" fontAlgn="auto">
              <a:spcBef>
                <a:spcPts val="18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Na tuto prezentaci navazují laboratorní </a:t>
            </a:r>
            <a:r>
              <a:rPr lang="cs-CZ" smtClean="0"/>
              <a:t>práce.</a:t>
            </a:r>
            <a:endParaRPr lang="cs-CZ" dirty="0" smtClean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  <a:endParaRPr lang="cs-CZ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313"/>
            <a:ext cx="8362950" cy="4824412"/>
          </a:xfrm>
        </p:spPr>
        <p:txBody>
          <a:bodyPr>
            <a:normAutofit/>
          </a:bodyPr>
          <a:lstStyle/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Kliparty Office [online]. 2011 [cit. 2011-12-7]. Dostupné z www: 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  <a:hlinkClick r:id="rId2"/>
              </a:rPr>
              <a:t>http://office.microsoft.com/cs-cz/</a:t>
            </a:r>
            <a:endParaRPr lang="en-US" smtClean="0">
              <a:solidFill>
                <a:schemeClr val="bg1"/>
              </a:solidFill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en-US" dirty="0" smtClean="0">
              <a:solidFill>
                <a:schemeClr val="bg1"/>
              </a:solidFill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en-US" dirty="0" smtClean="0">
              <a:solidFill>
                <a:schemeClr val="bg1"/>
              </a:solidFill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US" dirty="0" err="1" smtClean="0">
                <a:solidFill>
                  <a:schemeClr val="bg1"/>
                </a:solidFill>
              </a:rPr>
              <a:t>Ilustrace</a:t>
            </a:r>
            <a:r>
              <a:rPr lang="cs-CZ" dirty="0" smtClean="0">
                <a:solidFill>
                  <a:schemeClr val="bg1"/>
                </a:solidFill>
              </a:rPr>
              <a:t>: f</a:t>
            </a:r>
            <a:r>
              <a:rPr lang="en-US" dirty="0" err="1" smtClean="0">
                <a:solidFill>
                  <a:schemeClr val="bg1"/>
                </a:solidFill>
              </a:rPr>
              <a:t>otogalerie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autora</a:t>
            </a:r>
            <a:endParaRPr lang="cs-CZ" dirty="0" smtClean="0">
              <a:solidFill>
                <a:schemeClr val="bg1"/>
              </a:solidFill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1">
      <a:dk1>
        <a:sysClr val="windowText" lastClr="000000"/>
      </a:dk1>
      <a:lt1>
        <a:srgbClr val="000000"/>
      </a:lt1>
      <a:dk2>
        <a:srgbClr val="464653"/>
      </a:dk2>
      <a:lt2>
        <a:srgbClr val="DDE9EC"/>
      </a:lt2>
      <a:accent1>
        <a:srgbClr val="F2F0F5"/>
      </a:accent1>
      <a:accent2>
        <a:srgbClr val="F4F7FA"/>
      </a:accent2>
      <a:accent3>
        <a:srgbClr val="F2F0F5"/>
      </a:accent3>
      <a:accent4>
        <a:srgbClr val="FEF5DA"/>
      </a:accent4>
      <a:accent5>
        <a:srgbClr val="D9BEB5"/>
      </a:accent5>
      <a:accent6>
        <a:srgbClr val="DBD2CF"/>
      </a:accent6>
      <a:hlink>
        <a:srgbClr val="835343"/>
      </a:hlink>
      <a:folHlink>
        <a:srgbClr val="C2B6CE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r="130000" b="130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EmpPerfAward</Template>
  <TotalTime>239</TotalTime>
  <Words>283</Words>
  <Application>Microsoft Office PowerPoint</Application>
  <PresentationFormat>Předvádění na obrazovce (4:3)</PresentationFormat>
  <Paragraphs>49</Paragraphs>
  <Slides>9</Slides>
  <Notes>0</Notes>
  <HiddenSlides>2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9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Vrchol</vt:lpstr>
      <vt:lpstr>Vrchol</vt:lpstr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</dc:title>
  <dc:creator>Terča</dc:creator>
  <cp:lastModifiedBy>Maminka</cp:lastModifiedBy>
  <cp:revision>28</cp:revision>
  <dcterms:created xsi:type="dcterms:W3CDTF">2011-11-26T09:33:17Z</dcterms:created>
  <dcterms:modified xsi:type="dcterms:W3CDTF">2012-03-06T12:52:20Z</dcterms:modified>
</cp:coreProperties>
</file>