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59" r:id="rId4"/>
    <p:sldId id="260" r:id="rId5"/>
    <p:sldId id="264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8023E4-1701-4712-9D2E-22BB8DC5E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C435A-EF6F-47AE-BA24-115425A9380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944007-AB4C-43F2-91D2-4B6214C567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8D1BD3-C61A-4185-9C20-CACAB7A7CC9F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2756DB-2436-4D45-B4EB-9D0A45064D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4677F-A793-4910-91D8-FC6250E66D92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6F24A3-A2C9-4CA3-A414-C2EA12079C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2D2CAD-B553-46F8-A020-811D8D90EF76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D83D6B-12A0-47F6-86A3-7005524BAF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A90D1-746D-4F28-8A1B-00B56ADFF7DD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742FA5-B90A-41BC-B39D-7479FAFCD4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4A6B0-1B47-44BE-9DE1-D9F2F4DB1771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1B584-68BC-462F-BE6D-20C82CDBC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748AC-2BA1-4269-AC25-DBA41B04EDD4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0A21E9-E294-4F2A-9F96-7DE55D925D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975E2-4845-4070-8832-44AFC90A98A7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285031-0630-4B41-9F16-EB63401B1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99E9C-15E1-4B35-92AF-C15A3A427146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7FFB7-5778-4193-AFA2-C694F9F144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AF1C4-E66F-43D4-8C49-6F479AEC3E6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9A7FB3-DE04-483E-A76F-C47D080A9B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8E9FB-4367-4929-8921-2F5831B56CD1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A769AB-237A-44D4-AE6B-8D4C4E0A7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bg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7F2C531-19FB-499C-8597-BB6C2AFA11D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2" r:id="rId2"/>
    <p:sldLayoutId id="2147483741" r:id="rId3"/>
    <p:sldLayoutId id="2147483740" r:id="rId4"/>
    <p:sldLayoutId id="2147483739" r:id="rId5"/>
    <p:sldLayoutId id="2147483738" r:id="rId6"/>
    <p:sldLayoutId id="2147483737" r:id="rId7"/>
    <p:sldLayoutId id="2147483736" r:id="rId8"/>
    <p:sldLayoutId id="2147483735" r:id="rId9"/>
    <p:sldLayoutId id="2147483734" r:id="rId10"/>
    <p:sldLayoutId id="214748373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ct val="20000"/>
        </a:spcBef>
        <a:spcAft>
          <a:spcPct val="0"/>
        </a:spcAft>
        <a:buClr>
          <a:srgbClr val="D2CB6C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rgbClr val="95A39D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C89F5D"/>
        </a:buClr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c/c4/Mineral_Antracita_GDFL001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neral_Antracita_GDFL001.JPG" TargetMode="External"/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5301208"/>
            <a:ext cx="7340352" cy="1054968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8. ročníku a slouží k výkladu nového učiva.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3314" name="Obdélník 3"/>
          <p:cNvSpPr>
            <a:spLocks noChangeArrowheads="1"/>
          </p:cNvSpPr>
          <p:nvPr/>
        </p:nvSpPr>
        <p:spPr bwMode="auto">
          <a:xfrm>
            <a:off x="5978525" y="44450"/>
            <a:ext cx="2481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Calibri" pitchFamily="34" charset="0"/>
              </a:rPr>
              <a:t>VY_32_INOVACE_CH.8.A.15-20</a:t>
            </a:r>
            <a:endParaRPr lang="cs-CZ" sz="1400">
              <a:latin typeface="Calibri" pitchFamily="34" charset="0"/>
            </a:endParaRPr>
          </a:p>
        </p:txBody>
      </p:sp>
      <p:sp>
        <p:nvSpPr>
          <p:cNvPr id="13315" name="Obdélník 7"/>
          <p:cNvSpPr>
            <a:spLocks noChangeArrowheads="1"/>
          </p:cNvSpPr>
          <p:nvPr/>
        </p:nvSpPr>
        <p:spPr bwMode="auto">
          <a:xfrm>
            <a:off x="250825" y="1484313"/>
            <a:ext cx="7993063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200">
                <a:latin typeface="Calibri" pitchFamily="34" charset="0"/>
              </a:rPr>
              <a:t>Název školy: ZŠ Štětí, Ostrovní 300</a:t>
            </a:r>
            <a:br>
              <a:rPr lang="cs-CZ" sz="2200">
                <a:latin typeface="Calibri" pitchFamily="34" charset="0"/>
              </a:rPr>
            </a:br>
            <a:r>
              <a:rPr lang="cs-CZ" sz="2200">
                <a:latin typeface="Calibri" pitchFamily="34" charset="0"/>
              </a:rPr>
              <a:t>Autor: Mgr. Tereza Hrabkovská</a:t>
            </a:r>
            <a:br>
              <a:rPr lang="cs-CZ" sz="2200">
                <a:latin typeface="Calibri" pitchFamily="34" charset="0"/>
              </a:rPr>
            </a:br>
            <a:r>
              <a:rPr lang="cs-CZ" sz="2200">
                <a:latin typeface="Calibri" pitchFamily="34" charset="0"/>
              </a:rPr>
              <a:t>Název materiálu: VY_32_INOVACE_CH.8.A.15_FOSILNÍ PALIVA</a:t>
            </a:r>
          </a:p>
          <a:p>
            <a:pPr algn="ctr"/>
            <a:r>
              <a:rPr lang="cs-CZ" sz="2200">
                <a:latin typeface="Calibri" pitchFamily="34" charset="0"/>
              </a:rPr>
              <a:t>Název: Fosilní paliva</a:t>
            </a:r>
          </a:p>
          <a:p>
            <a:pPr algn="ctr"/>
            <a:r>
              <a:rPr lang="cs-CZ" sz="2200">
                <a:latin typeface="Calibri" pitchFamily="34" charset="0"/>
              </a:rPr>
              <a:t>Číslo operačního programu: CZ.1.07/1.4.00/21.1693</a:t>
            </a:r>
            <a:br>
              <a:rPr lang="cs-CZ" sz="2200">
                <a:latin typeface="Calibri" pitchFamily="34" charset="0"/>
              </a:rPr>
            </a:br>
            <a:r>
              <a:rPr lang="cs-CZ" sz="2200">
                <a:latin typeface="Calibri" pitchFamily="34" charset="0"/>
              </a:rPr>
              <a:t>Název projektu: PRIMA ŠKOLA</a:t>
            </a:r>
          </a:p>
          <a:p>
            <a:pPr algn="ctr"/>
            <a:r>
              <a:rPr lang="cs-CZ" sz="2200">
                <a:latin typeface="Calibri" pitchFamily="34" charset="0"/>
              </a:rPr>
              <a:t>Vzdělávací oblast/obor: Člověk a příroda/Chemie</a:t>
            </a:r>
          </a:p>
          <a:p>
            <a:pPr algn="ctr"/>
            <a:r>
              <a:rPr lang="cs-CZ" sz="2200">
                <a:latin typeface="Calibri" pitchFamily="34" charset="0"/>
              </a:rPr>
              <a:t>Tematický okruh/téma: Uhlovodíky/Fosilní paliva</a:t>
            </a:r>
          </a:p>
          <a:p>
            <a:pPr algn="ctr"/>
            <a:r>
              <a:rPr lang="cs-CZ" sz="2200">
                <a:latin typeface="Calibri" pitchFamily="34" charset="0"/>
              </a:rPr>
              <a:t>Vytvořeno: 29. 12. 2011</a:t>
            </a:r>
          </a:p>
        </p:txBody>
      </p:sp>
      <p:pic>
        <p:nvPicPr>
          <p:cNvPr id="13316" name="Picture 2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260350"/>
            <a:ext cx="1512887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/>
          <a:srcRect r="12926"/>
          <a:stretch>
            <a:fillRect/>
          </a:stretch>
        </p:blipFill>
        <p:spPr bwMode="auto">
          <a:xfrm>
            <a:off x="2124075" y="188913"/>
            <a:ext cx="3816350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6238" y="1557338"/>
            <a:ext cx="2663825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UHLÍ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2420938"/>
            <a:ext cx="8280400" cy="4176712"/>
          </a:xfrm>
        </p:spPr>
        <p:txBody>
          <a:bodyPr rtlCol="0">
            <a:normAutofit/>
          </a:bodyPr>
          <a:lstStyle/>
          <a:p>
            <a:pPr marL="2286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Hnědá až černá </a:t>
            </a:r>
            <a:r>
              <a:rPr lang="cs-CZ" sz="2600" u="sng" dirty="0" smtClean="0"/>
              <a:t>hořlavá hornina</a:t>
            </a:r>
            <a:r>
              <a:rPr lang="cs-CZ" sz="2600" dirty="0" smtClean="0"/>
              <a:t>.</a:t>
            </a:r>
          </a:p>
          <a:p>
            <a:pPr marL="2286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/>
              <a:t>Získává se </a:t>
            </a:r>
            <a:r>
              <a:rPr lang="cs-CZ" sz="2600" u="sng" dirty="0"/>
              <a:t>dolováním</a:t>
            </a:r>
            <a:r>
              <a:rPr lang="cs-CZ" sz="2600" dirty="0"/>
              <a:t> z povrchových nebo hlubinných </a:t>
            </a:r>
            <a:r>
              <a:rPr lang="cs-CZ" sz="2600" u="sng" dirty="0" smtClean="0"/>
              <a:t>dolů</a:t>
            </a:r>
            <a:r>
              <a:rPr lang="cs-CZ" sz="2600" dirty="0" smtClean="0"/>
              <a:t>.</a:t>
            </a:r>
          </a:p>
          <a:p>
            <a:pPr marL="2286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Uhlí </a:t>
            </a:r>
            <a:r>
              <a:rPr lang="cs-CZ" sz="2600" dirty="0"/>
              <a:t>je </a:t>
            </a:r>
            <a:r>
              <a:rPr lang="cs-CZ" sz="2600" dirty="0" smtClean="0"/>
              <a:t>tvořeno </a:t>
            </a:r>
            <a:r>
              <a:rPr lang="cs-CZ" sz="2600" dirty="0"/>
              <a:t>především z </a:t>
            </a:r>
            <a:r>
              <a:rPr lang="cs-CZ" sz="2600" u="sng" dirty="0"/>
              <a:t>uhlíku</a:t>
            </a:r>
            <a:r>
              <a:rPr lang="cs-CZ" sz="2600" dirty="0"/>
              <a:t>, </a:t>
            </a:r>
            <a:r>
              <a:rPr lang="cs-CZ" sz="2600" u="sng" dirty="0" smtClean="0"/>
              <a:t>vody</a:t>
            </a:r>
            <a:r>
              <a:rPr lang="cs-CZ" sz="2600" dirty="0" smtClean="0"/>
              <a:t>, sloučenin </a:t>
            </a:r>
            <a:r>
              <a:rPr lang="cs-CZ" sz="2600" u="sng" dirty="0" smtClean="0"/>
              <a:t>síry</a:t>
            </a:r>
            <a:r>
              <a:rPr lang="cs-CZ" sz="2600" dirty="0" smtClean="0"/>
              <a:t> a dalších sloučenin.</a:t>
            </a:r>
          </a:p>
          <a:p>
            <a:pPr marL="2286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Se stářím roste i obsah uhlíku v uhlí.</a:t>
            </a:r>
          </a:p>
          <a:p>
            <a:pPr marL="2286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/>
              <a:t>Uhlí </a:t>
            </a:r>
            <a:r>
              <a:rPr lang="cs-CZ" sz="2600" u="sng" dirty="0"/>
              <a:t>rozdělujeme </a:t>
            </a:r>
            <a:r>
              <a:rPr lang="cs-CZ" sz="2600" u="sng" dirty="0" smtClean="0"/>
              <a:t>podle vývoje</a:t>
            </a:r>
            <a:r>
              <a:rPr lang="cs-CZ" sz="2600" dirty="0" smtClean="0"/>
              <a:t> na několik druhů.</a:t>
            </a:r>
          </a:p>
          <a:p>
            <a:pPr marL="2286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S rostoucím </a:t>
            </a:r>
            <a:r>
              <a:rPr lang="cs-CZ" sz="2600" u="sng" dirty="0" smtClean="0"/>
              <a:t>obsahem uhlíku </a:t>
            </a:r>
            <a:r>
              <a:rPr lang="cs-CZ" sz="2600" dirty="0" smtClean="0"/>
              <a:t>roste i </a:t>
            </a:r>
            <a:r>
              <a:rPr lang="cs-CZ" sz="2600" u="sng" dirty="0" smtClean="0"/>
              <a:t>kvalita uhlí</a:t>
            </a:r>
            <a:r>
              <a:rPr lang="cs-CZ" sz="2600" dirty="0" smtClean="0"/>
              <a:t>.</a:t>
            </a:r>
          </a:p>
          <a:p>
            <a:pPr marL="2286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S </a:t>
            </a:r>
            <a:r>
              <a:rPr lang="cs-CZ" sz="2600" u="sng" dirty="0" smtClean="0"/>
              <a:t>kvalitou</a:t>
            </a:r>
            <a:r>
              <a:rPr lang="cs-CZ" sz="2600" dirty="0" smtClean="0"/>
              <a:t> souvisí </a:t>
            </a:r>
            <a:r>
              <a:rPr lang="cs-CZ" sz="2600" u="sng" dirty="0" smtClean="0"/>
              <a:t>výhřevnost</a:t>
            </a:r>
            <a:r>
              <a:rPr lang="cs-CZ" sz="2600" dirty="0" smtClean="0"/>
              <a:t> – množství tepla uvolněné jeho spalováním.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179388" y="188913"/>
            <a:ext cx="8208962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>
                <a:latin typeface="Calibri" pitchFamily="34" charset="0"/>
              </a:rPr>
              <a:t>Fosilními palivy</a:t>
            </a:r>
            <a:r>
              <a:rPr lang="cs-CZ" sz="2500">
                <a:latin typeface="Calibri" pitchFamily="34" charset="0"/>
              </a:rPr>
              <a:t> označujeme nerostné suroviny, které vznikl</a:t>
            </a:r>
            <a:r>
              <a:rPr lang="cs-CZ" sz="2500"/>
              <a:t>y </a:t>
            </a:r>
            <a:r>
              <a:rPr lang="cs-CZ" sz="2500">
                <a:latin typeface="Calibri" pitchFamily="34" charset="0"/>
              </a:rPr>
              <a:t>přeměnou odumřelých rostlin a těl bez přístupu vzduchu. Patří sem ropa, zemní plyn a uhlí.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60350"/>
            <a:ext cx="7993063" cy="6337300"/>
          </a:xfrm>
        </p:spPr>
        <p:txBody>
          <a:bodyPr rtlCol="0">
            <a:normAutofit/>
          </a:bodyPr>
          <a:lstStyle/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ANTRACIT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u="sng" dirty="0"/>
              <a:t>N</a:t>
            </a:r>
            <a:r>
              <a:rPr lang="cs-CZ" sz="2800" u="sng" dirty="0" smtClean="0"/>
              <a:t>ejstarší</a:t>
            </a:r>
            <a:r>
              <a:rPr lang="cs-CZ" sz="2800" dirty="0" smtClean="0"/>
              <a:t> a tedy </a:t>
            </a:r>
            <a:r>
              <a:rPr lang="cs-CZ" sz="2800" u="sng" dirty="0" smtClean="0"/>
              <a:t>nejkvalitnější </a:t>
            </a:r>
            <a:r>
              <a:rPr lang="cs-CZ" sz="2800" dirty="0" smtClean="0"/>
              <a:t>druh uhlí.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Obsahuje </a:t>
            </a:r>
            <a:r>
              <a:rPr lang="cs-CZ" sz="2800" dirty="0" smtClean="0"/>
              <a:t>90-96 % uhlíku.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Používá </a:t>
            </a:r>
            <a:r>
              <a:rPr lang="cs-CZ" sz="2800" dirty="0"/>
              <a:t>se na vytápění a k </a:t>
            </a:r>
            <a:r>
              <a:rPr lang="cs-CZ" sz="2800" u="sng" dirty="0"/>
              <a:t>výrobě chemikálií</a:t>
            </a:r>
            <a:r>
              <a:rPr lang="cs-CZ" sz="2800" dirty="0" smtClean="0"/>
              <a:t>.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ČERNÉ </a:t>
            </a:r>
            <a:r>
              <a:rPr lang="cs-CZ" sz="2800" b="1" dirty="0"/>
              <a:t>UHLÍ </a:t>
            </a:r>
            <a:r>
              <a:rPr lang="cs-CZ" sz="2800" dirty="0" smtClean="0"/>
              <a:t>(kamenné uhlí)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Vzniklo </a:t>
            </a:r>
            <a:r>
              <a:rPr lang="cs-CZ" sz="2800" dirty="0"/>
              <a:t>z organického materiálu </a:t>
            </a:r>
            <a:r>
              <a:rPr lang="cs-CZ" sz="2800" dirty="0" smtClean="0"/>
              <a:t>v období </a:t>
            </a:r>
            <a:r>
              <a:rPr lang="cs-CZ" sz="2800" u="sng" dirty="0" smtClean="0"/>
              <a:t>prvohor</a:t>
            </a:r>
            <a:r>
              <a:rPr lang="cs-CZ" sz="28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Obsahuje až 90% uhlíku.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Těžba probíhá převážně v </a:t>
            </a:r>
            <a:r>
              <a:rPr lang="cs-CZ" sz="2800" u="sng" dirty="0"/>
              <a:t>hlubinných dolech</a:t>
            </a:r>
            <a:r>
              <a:rPr lang="cs-CZ" sz="2800" dirty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Používá se jako </a:t>
            </a:r>
            <a:r>
              <a:rPr lang="cs-CZ" sz="2800" u="sng" dirty="0" smtClean="0"/>
              <a:t>palivo</a:t>
            </a:r>
            <a:r>
              <a:rPr lang="cs-CZ" sz="2800" dirty="0" smtClean="0"/>
              <a:t> v energetickém průmyslu nebo jako surovina chemického průmyslu.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026" name="Picture 2" descr="Soubor:Mineral Antracita GDFL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l="2844" t="8784" b="14507"/>
          <a:stretch>
            <a:fillRect/>
          </a:stretch>
        </p:blipFill>
        <p:spPr bwMode="auto">
          <a:xfrm>
            <a:off x="5867400" y="2659063"/>
            <a:ext cx="2160588" cy="127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333375"/>
            <a:ext cx="7993063" cy="6264275"/>
          </a:xfrm>
        </p:spPr>
        <p:txBody>
          <a:bodyPr>
            <a:normAutofit/>
          </a:bodyPr>
          <a:lstStyle/>
          <a:p>
            <a:pPr marL="114300" indent="0">
              <a:buFont typeface="Arial" charset="0"/>
              <a:buNone/>
            </a:pPr>
            <a:r>
              <a:rPr lang="cs-CZ" sz="2800" b="1" smtClean="0"/>
              <a:t>HNĚDÉ UHLÍ</a:t>
            </a:r>
          </a:p>
          <a:p>
            <a:pPr marL="114300" indent="0"/>
            <a:r>
              <a:rPr lang="cs-CZ" sz="2800" smtClean="0"/>
              <a:t>Podstatně </a:t>
            </a:r>
            <a:r>
              <a:rPr lang="cs-CZ" sz="2800" u="sng" smtClean="0"/>
              <a:t>mladší</a:t>
            </a:r>
            <a:r>
              <a:rPr lang="cs-CZ" sz="2800" smtClean="0"/>
              <a:t> druh uhlí.</a:t>
            </a:r>
          </a:p>
          <a:p>
            <a:pPr marL="114300" indent="0"/>
            <a:r>
              <a:rPr lang="cs-CZ" sz="2800" smtClean="0"/>
              <a:t>Obsahuje méně než 73% uhlíku.</a:t>
            </a:r>
          </a:p>
          <a:p>
            <a:pPr marL="114300" indent="0"/>
            <a:r>
              <a:rPr lang="cs-CZ" sz="2800" smtClean="0"/>
              <a:t>Těží se především v </a:t>
            </a:r>
            <a:r>
              <a:rPr lang="cs-CZ" sz="2800" u="sng" smtClean="0"/>
              <a:t>povrchových dolech</a:t>
            </a:r>
            <a:r>
              <a:rPr lang="cs-CZ" sz="2800" smtClean="0"/>
              <a:t>.</a:t>
            </a:r>
          </a:p>
          <a:p>
            <a:pPr marL="114300" indent="0"/>
            <a:r>
              <a:rPr lang="cs-CZ" sz="2800" smtClean="0"/>
              <a:t>Používá se jako </a:t>
            </a:r>
            <a:r>
              <a:rPr lang="cs-CZ" sz="2800" u="sng" smtClean="0"/>
              <a:t>palivo</a:t>
            </a:r>
            <a:r>
              <a:rPr lang="cs-CZ" sz="2800" smtClean="0"/>
              <a:t> v </a:t>
            </a:r>
            <a:r>
              <a:rPr lang="cs-CZ" sz="2800" u="sng" smtClean="0"/>
              <a:t>domácnostech</a:t>
            </a:r>
            <a:r>
              <a:rPr lang="cs-CZ" sz="2800" smtClean="0"/>
              <a:t> nebo </a:t>
            </a:r>
            <a:r>
              <a:rPr lang="cs-CZ" sz="2800" smtClean="0">
                <a:latin typeface="Arial" charset="0"/>
              </a:rPr>
              <a:t>           </a:t>
            </a:r>
            <a:r>
              <a:rPr lang="cs-CZ" sz="2800" smtClean="0"/>
              <a:t>v </a:t>
            </a:r>
            <a:r>
              <a:rPr lang="cs-CZ" sz="2800" u="sng" smtClean="0"/>
              <a:t>tepelných elektrárnách</a:t>
            </a:r>
            <a:r>
              <a:rPr lang="cs-CZ" sz="2800" smtClean="0"/>
              <a:t>.</a:t>
            </a:r>
          </a:p>
          <a:p>
            <a:pPr marL="114300" indent="0"/>
            <a:r>
              <a:rPr lang="cs-CZ" sz="2800" smtClean="0"/>
              <a:t>Vzhledem k velkému obsahu sloučenin </a:t>
            </a:r>
          </a:p>
          <a:p>
            <a:pPr marL="114300" indent="0">
              <a:buFont typeface="Arial" charset="0"/>
              <a:buNone/>
            </a:pPr>
            <a:r>
              <a:rPr lang="cs-CZ" sz="2800" smtClean="0"/>
              <a:t>síry </a:t>
            </a:r>
            <a:r>
              <a:rPr lang="cs-CZ" sz="2800" u="sng" smtClean="0"/>
              <a:t>vzniká</a:t>
            </a:r>
            <a:r>
              <a:rPr lang="cs-CZ" sz="2800" smtClean="0"/>
              <a:t> při spalování </a:t>
            </a:r>
            <a:r>
              <a:rPr lang="cs-CZ" sz="2800" u="sng" smtClean="0"/>
              <a:t>oxid siřičitý</a:t>
            </a:r>
            <a:r>
              <a:rPr lang="cs-CZ" sz="2800" smtClean="0"/>
              <a:t> SO</a:t>
            </a:r>
            <a:r>
              <a:rPr lang="cs-CZ" sz="2800" baseline="-25000" smtClean="0"/>
              <a:t>2.</a:t>
            </a:r>
          </a:p>
          <a:p>
            <a:pPr marL="114300" indent="0"/>
            <a:endParaRPr lang="cs-CZ" sz="2800" smtClean="0"/>
          </a:p>
          <a:p>
            <a:pPr marL="114300" indent="0"/>
            <a:r>
              <a:rPr lang="cs-CZ" sz="2800" smtClean="0"/>
              <a:t>Jaký vliv má vznik SO</a:t>
            </a:r>
            <a:r>
              <a:rPr lang="cs-CZ" sz="2800" baseline="-25000" smtClean="0"/>
              <a:t>2</a:t>
            </a:r>
            <a:r>
              <a:rPr lang="cs-CZ" sz="2800" smtClean="0"/>
              <a:t> na životní prostředí?</a:t>
            </a:r>
            <a:endParaRPr lang="cs-CZ" sz="2800" baseline="-25000" smtClean="0"/>
          </a:p>
          <a:p>
            <a:pPr marL="114300" indent="0"/>
            <a:r>
              <a:rPr lang="cs-CZ" sz="2800" smtClean="0"/>
              <a:t>Patří uhlí mezi obnovitelné zdroje?</a:t>
            </a:r>
          </a:p>
          <a:p>
            <a:pPr marL="114300" indent="0"/>
            <a:endParaRPr lang="cs-CZ" sz="2800" smtClean="0"/>
          </a:p>
          <a:p>
            <a:pPr marL="114300" indent="0"/>
            <a:endParaRPr lang="cs-CZ" sz="2800" smtClean="0"/>
          </a:p>
          <a:p>
            <a:pPr marL="114300" indent="0"/>
            <a:endParaRPr lang="cs-CZ" sz="2800" smtClean="0"/>
          </a:p>
          <a:p>
            <a:pPr marL="114300" indent="0"/>
            <a:endParaRPr lang="cs-CZ" sz="2800" smtClean="0"/>
          </a:p>
        </p:txBody>
      </p:sp>
      <p:pic>
        <p:nvPicPr>
          <p:cNvPr id="1029" name="Picture 5" descr="C:\Users\Terezka\AppData\Local\Microsoft\Windows\Temporary Internet Files\Content.IE5\779P94KZ\MC90029802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6443663" y="2978150"/>
            <a:ext cx="1920875" cy="361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196975"/>
            <a:ext cx="8135938" cy="5327650"/>
          </a:xfrm>
        </p:spPr>
        <p:txBody>
          <a:bodyPr/>
          <a:lstStyle/>
          <a:p>
            <a:r>
              <a:rPr lang="cs-CZ" sz="2800" u="sng" smtClean="0"/>
              <a:t>Bezbarvá</a:t>
            </a:r>
            <a:r>
              <a:rPr lang="cs-CZ" sz="2800" smtClean="0"/>
              <a:t> směs plynných látek.</a:t>
            </a:r>
          </a:p>
          <a:p>
            <a:r>
              <a:rPr lang="cs-CZ" sz="2800" smtClean="0"/>
              <a:t>Obsahuje až 95% methanu.</a:t>
            </a:r>
          </a:p>
          <a:p>
            <a:r>
              <a:rPr lang="cs-CZ" sz="2800" smtClean="0"/>
              <a:t>Běžně je </a:t>
            </a:r>
            <a:r>
              <a:rPr lang="cs-CZ" sz="2800" u="sng" smtClean="0"/>
              <a:t>bez zápachu</a:t>
            </a:r>
            <a:r>
              <a:rPr lang="cs-CZ" sz="2800" smtClean="0"/>
              <a:t>, při distribuci se přidávají zapáchající látky pro jeho identifikaci.</a:t>
            </a:r>
          </a:p>
          <a:p>
            <a:r>
              <a:rPr lang="cs-CZ" sz="2800" smtClean="0"/>
              <a:t>Většinou se nachází v </a:t>
            </a:r>
            <a:r>
              <a:rPr lang="cs-CZ" sz="2800" u="sng" smtClean="0"/>
              <a:t>přítomnosti ropy</a:t>
            </a:r>
            <a:r>
              <a:rPr lang="cs-CZ" sz="2800" smtClean="0"/>
              <a:t> nebo </a:t>
            </a:r>
            <a:r>
              <a:rPr lang="cs-CZ" sz="2800" u="sng" smtClean="0"/>
              <a:t>uhlí</a:t>
            </a:r>
            <a:r>
              <a:rPr lang="cs-CZ" sz="2800" smtClean="0"/>
              <a:t>.</a:t>
            </a:r>
          </a:p>
          <a:p>
            <a:r>
              <a:rPr lang="cs-CZ" sz="2800" smtClean="0"/>
              <a:t>Má téměř </a:t>
            </a:r>
            <a:r>
              <a:rPr lang="cs-CZ" sz="2800" u="sng" smtClean="0"/>
              <a:t>dvojnásobnou výhřevnost </a:t>
            </a:r>
            <a:r>
              <a:rPr lang="cs-CZ" sz="2800" smtClean="0"/>
              <a:t>než černé uhlí.</a:t>
            </a:r>
          </a:p>
          <a:p>
            <a:endParaRPr lang="cs-CZ" sz="2800" smtClean="0"/>
          </a:p>
          <a:p>
            <a:r>
              <a:rPr lang="cs-CZ" sz="2800" u="sng" smtClean="0"/>
              <a:t>Stlačený</a:t>
            </a:r>
            <a:r>
              <a:rPr lang="cs-CZ" sz="2800" smtClean="0"/>
              <a:t> zemní plyn CNG se používá jako </a:t>
            </a:r>
            <a:r>
              <a:rPr lang="cs-CZ" sz="2800" u="sng" smtClean="0"/>
              <a:t>palivo</a:t>
            </a:r>
            <a:r>
              <a:rPr lang="cs-CZ" sz="2800" smtClean="0"/>
              <a:t> pro pohon motorových vozidel.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339975" y="188913"/>
            <a:ext cx="3960813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u="sng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ZEMNÍ  PLYN</a:t>
            </a:r>
            <a:endParaRPr lang="cs-CZ" b="1" u="sng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Metodický postup</a:t>
            </a:r>
            <a:endParaRPr lang="cs-CZ" u="sng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203200" y="1393825"/>
            <a:ext cx="7969250" cy="5059363"/>
          </a:xfrm>
        </p:spPr>
        <p:txBody>
          <a:bodyPr/>
          <a:lstStyle/>
          <a:p>
            <a:r>
              <a:rPr lang="cs-CZ" sz="2800" smtClean="0"/>
              <a:t>Prezentace slouží k výkladu nové látky.</a:t>
            </a:r>
          </a:p>
          <a:p>
            <a:r>
              <a:rPr lang="cs-CZ" sz="2800" smtClean="0"/>
              <a:t>Zavedeme pojem fosilní paliva a vyjmenujeme jejich zástupce.</a:t>
            </a:r>
          </a:p>
          <a:p>
            <a:r>
              <a:rPr lang="cs-CZ" sz="2800" smtClean="0"/>
              <a:t>Vysvětlíme pojem výhřevnost.</a:t>
            </a:r>
          </a:p>
          <a:p>
            <a:r>
              <a:rPr lang="cs-CZ" sz="2800" smtClean="0"/>
              <a:t>Uvedeme vlastnosti, složení a použití jednotlivých druhů uhlí.</a:t>
            </a:r>
          </a:p>
          <a:p>
            <a:r>
              <a:rPr lang="cs-CZ" sz="2800" smtClean="0"/>
              <a:t>Charakterizujeme vlastnosti a použití zemního plynu.</a:t>
            </a:r>
          </a:p>
          <a:p>
            <a:r>
              <a:rPr lang="cs-CZ" sz="2800" smtClean="0"/>
              <a:t>Žáci jsou schopni objasnit negativní vliv užívání fosilních paliv na životní prostředí.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Použité 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557338"/>
            <a:ext cx="7993063" cy="4843462"/>
          </a:xfrm>
        </p:spPr>
        <p:txBody>
          <a:bodyPr rtlCol="0">
            <a:normAutofit/>
          </a:bodyPr>
          <a:lstStyle/>
          <a:p>
            <a:pPr marL="2286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Kliparty Office [online]. 2011 [cit. 2011-12-29]. Dostupné z www: </a:t>
            </a:r>
            <a:r>
              <a:rPr lang="en-US" sz="2800" dirty="0" smtClean="0"/>
              <a:t>&lt;</a:t>
            </a:r>
            <a:r>
              <a:rPr lang="cs-CZ" sz="2400" dirty="0" smtClean="0">
                <a:hlinkClick r:id="rId2"/>
              </a:rPr>
              <a:t>http://office.microsoft.com/cs-cz/</a:t>
            </a:r>
            <a:r>
              <a:rPr lang="en-US" sz="2400" dirty="0" smtClean="0"/>
              <a:t>&gt;</a:t>
            </a:r>
            <a:endParaRPr lang="cs-CZ" sz="2400" dirty="0" smtClean="0"/>
          </a:p>
          <a:p>
            <a:pPr marL="22860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marL="2286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Uvedené zdroje [cit. 2011-12-29]. Dostupné pod licencí </a:t>
            </a:r>
            <a:r>
              <a:rPr lang="cs-CZ" sz="2800" dirty="0" err="1" smtClean="0"/>
              <a:t>Creative</a:t>
            </a:r>
            <a:r>
              <a:rPr lang="cs-CZ" sz="2800" dirty="0" smtClean="0"/>
              <a:t> </a:t>
            </a:r>
            <a:r>
              <a:rPr lang="cs-CZ" sz="2800" dirty="0" err="1" smtClean="0"/>
              <a:t>Commons</a:t>
            </a:r>
            <a:r>
              <a:rPr lang="cs-CZ" sz="2800" dirty="0" smtClean="0"/>
              <a:t> na 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err="1" smtClean="0"/>
              <a:t>Lmbuga</a:t>
            </a:r>
            <a:r>
              <a:rPr lang="en-US" sz="2400" dirty="0"/>
              <a:t>,</a:t>
            </a:r>
            <a:r>
              <a:rPr lang="cs-CZ" sz="2400" dirty="0" smtClean="0"/>
              <a:t> </a:t>
            </a:r>
            <a:r>
              <a:rPr lang="en-US" sz="2400" dirty="0" smtClean="0"/>
              <a:t>&lt;</a:t>
            </a:r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cs.wikipedia.org/wiki/Soubor:Mineral_Antracita_GDFL001.JPG</a:t>
            </a:r>
            <a:r>
              <a:rPr lang="en-US" sz="2400" dirty="0" smtClean="0"/>
              <a:t>&gt;</a:t>
            </a: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609</TotalTime>
  <Words>344</Words>
  <Application>Microsoft Office PowerPoint</Application>
  <PresentationFormat>On-screen Show (4:3)</PresentationFormat>
  <Paragraphs>63</Paragraphs>
  <Slides>7</Slides>
  <Notes>0</Notes>
  <HiddenSlides>2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Cambria</vt:lpstr>
      <vt:lpstr>Sousedství</vt:lpstr>
      <vt:lpstr>Snímek 1</vt:lpstr>
      <vt:lpstr>UHLÍ</vt:lpstr>
      <vt:lpstr>Snímek 3</vt:lpstr>
      <vt:lpstr>Snímek 4</vt:lpstr>
      <vt:lpstr>ZEMNÍ  PLYN</vt:lpstr>
      <vt:lpstr>Metodický postup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DUM</cp:lastModifiedBy>
  <cp:revision>38</cp:revision>
  <dcterms:created xsi:type="dcterms:W3CDTF">2011-12-29T07:11:05Z</dcterms:created>
  <dcterms:modified xsi:type="dcterms:W3CDTF">2012-03-05T19:30:46Z</dcterms:modified>
</cp:coreProperties>
</file>