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1" r:id="rId2"/>
    <p:sldId id="257" r:id="rId3"/>
    <p:sldId id="258" r:id="rId4"/>
    <p:sldId id="259" r:id="rId5"/>
    <p:sldId id="260" r:id="rId6"/>
    <p:sldId id="264" r:id="rId7"/>
    <p:sldId id="263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5539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7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10"/>
          <p:cNvSpPr/>
          <p:nvPr/>
        </p:nvSpPr>
        <p:spPr>
          <a:xfrm>
            <a:off x="990600" y="1017588"/>
            <a:ext cx="7178675" cy="483076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1"/>
          <p:cNvSpPr/>
          <p:nvPr/>
        </p:nvSpPr>
        <p:spPr>
          <a:xfrm>
            <a:off x="990600" y="1009650"/>
            <a:ext cx="7180263" cy="4832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35684">
            <a:off x="769938" y="701675"/>
            <a:ext cx="566737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96196">
            <a:off x="7854950" y="749300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88" y="5357813"/>
            <a:ext cx="12144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607E3F-1011-430C-8A1A-9E70F01669E6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750" y="5357813"/>
            <a:ext cx="50339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475" y="5357813"/>
            <a:ext cx="554038" cy="3651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8FBCFB35-F8CB-4C52-97C5-37AABB6A59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A8762-0CEC-40E3-B098-E24DFCFF9480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58EA3-0633-442A-B88F-B287BB7B28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AB734-541E-4ECD-ABBD-9824760D59E9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30E6D-2571-48EB-921B-BDA6ED39F8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2CE60-8655-4E11-8C1D-FEA5AB48C0F2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43374-73E1-44DD-B565-47B7A9F6BA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F534E-0DCD-46BE-8A14-E35BDCF9FE44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56605-2168-45F9-B0C6-B8C2FD17D1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9BE453-C269-4A33-BBC7-358CE63023F1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50E36-2277-481C-9043-F6B7F676D6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37A6C-43FB-4CB3-828B-215934F9ABF0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D7D36-62AC-495A-8231-114640EDD6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8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5"/>
          <p:cNvSpPr/>
          <p:nvPr/>
        </p:nvSpPr>
        <p:spPr>
          <a:xfrm rot="60000">
            <a:off x="4468813" y="604838"/>
            <a:ext cx="3789362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16"/>
          <p:cNvSpPr/>
          <p:nvPr/>
        </p:nvSpPr>
        <p:spPr>
          <a:xfrm rot="60000">
            <a:off x="4471988" y="603250"/>
            <a:ext cx="3787775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2"/>
          <p:cNvSpPr/>
          <p:nvPr/>
        </p:nvSpPr>
        <p:spPr>
          <a:xfrm rot="21540000">
            <a:off x="749300" y="576263"/>
            <a:ext cx="378936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3"/>
          <p:cNvSpPr/>
          <p:nvPr/>
        </p:nvSpPr>
        <p:spPr>
          <a:xfrm rot="21540000">
            <a:off x="749300" y="576263"/>
            <a:ext cx="3789363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35684">
            <a:off x="2371725" y="293688"/>
            <a:ext cx="566738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96196">
            <a:off x="6280150" y="333375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2063" y="5886450"/>
            <a:ext cx="12128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8CA211-0975-4959-B4BA-FE905DBD68EC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914400" y="5829300"/>
            <a:ext cx="35226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8088" y="5897563"/>
            <a:ext cx="5540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AA3413-293B-4B0E-BD1C-D984DF9878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8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1"/>
          <p:cNvSpPr/>
          <p:nvPr/>
        </p:nvSpPr>
        <p:spPr>
          <a:xfrm rot="21540000">
            <a:off x="749300" y="576263"/>
            <a:ext cx="378936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12"/>
          <p:cNvSpPr/>
          <p:nvPr/>
        </p:nvSpPr>
        <p:spPr>
          <a:xfrm rot="21540000">
            <a:off x="744538" y="576263"/>
            <a:ext cx="3789362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28"/>
          <p:cNvSpPr/>
          <p:nvPr/>
        </p:nvSpPr>
        <p:spPr>
          <a:xfrm rot="60000">
            <a:off x="4468813" y="604838"/>
            <a:ext cx="3789362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29"/>
          <p:cNvSpPr/>
          <p:nvPr/>
        </p:nvSpPr>
        <p:spPr>
          <a:xfrm rot="60000">
            <a:off x="4464050" y="603250"/>
            <a:ext cx="3789363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35684">
            <a:off x="2371725" y="293688"/>
            <a:ext cx="566738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96196">
            <a:off x="6280150" y="333375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238" y="5888038"/>
            <a:ext cx="12144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9008B-9C7A-4D2D-BEAE-E6BA5EE12EAB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914400" y="5830888"/>
            <a:ext cx="33194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850" y="5900738"/>
            <a:ext cx="55403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5BB21-88FA-466A-BCEC-BD0CA08525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6DBBF-9E00-464C-9A7B-C8B852A3EC88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0352C-3DB8-491A-9FCD-02A405FAEE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85D83-EBD7-4BCA-84E2-A2FA0740781D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BF434-1FEE-4FB6-9727-0D0E6D88D5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838" y="574675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838" y="576263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3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 rot="1435684">
            <a:off x="544513" y="273050"/>
            <a:ext cx="566737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 rot="4096196">
            <a:off x="8115300" y="298450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1095375" y="817563"/>
            <a:ext cx="6964363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463675" y="2119313"/>
            <a:ext cx="6196013" cy="360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775" y="5808663"/>
            <a:ext cx="1212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/>
                </a:solidFill>
                <a:latin typeface="Rage Italic" pitchFamily="66" charset="0"/>
                <a:cs typeface="+mn-cs"/>
              </a:defRPr>
            </a:lvl1pPr>
          </a:lstStyle>
          <a:p>
            <a:pPr>
              <a:defRPr/>
            </a:pPr>
            <a:fld id="{4C725A83-AA4C-4DF4-84B5-81B561602A6A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0" y="5808663"/>
            <a:ext cx="5540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Rage Italic" pitchFamily="66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800" y="5808663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 smtClean="0">
                <a:solidFill>
                  <a:schemeClr val="tx2"/>
                </a:solidFill>
                <a:latin typeface="Rage Italic" pitchFamily="66" charset="0"/>
                <a:cs typeface="+mn-cs"/>
              </a:defRPr>
            </a:lvl1pPr>
          </a:lstStyle>
          <a:p>
            <a:pPr>
              <a:defRPr/>
            </a:pPr>
            <a:fld id="{23F8C6B8-C2AD-4DC8-B7BA-4A3F6E2D6C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97" r:id="rId8"/>
    <p:sldLayoutId id="2147483698" r:id="rId9"/>
    <p:sldLayoutId id="2147483689" r:id="rId10"/>
    <p:sldLayoutId id="214748368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446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5301208"/>
            <a:ext cx="7196336" cy="910952"/>
          </a:xfrm>
          <a:solidFill>
            <a:srgbClr val="455397"/>
          </a:solidFill>
          <a:ln w="28575"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ANOTACE: Materiál je určen pro žáky 8. ročníku a slouží k výkladu nového učiva.</a:t>
            </a:r>
          </a:p>
          <a:p>
            <a:pPr fontAlgn="auto"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13314" name="Obdélník 3"/>
          <p:cNvSpPr>
            <a:spLocks noChangeArrowheads="1"/>
          </p:cNvSpPr>
          <p:nvPr/>
        </p:nvSpPr>
        <p:spPr bwMode="auto">
          <a:xfrm>
            <a:off x="6197600" y="96838"/>
            <a:ext cx="2524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latin typeface="Franklin Gothic Book" pitchFamily="34" charset="0"/>
              </a:rPr>
              <a:t>VY_32_INOVACE_CH.8.A.16-20</a:t>
            </a:r>
            <a:endParaRPr lang="cs-CZ" sz="1400">
              <a:latin typeface="Franklin Gothic Book" pitchFamily="34" charset="0"/>
            </a:endParaRPr>
          </a:p>
        </p:txBody>
      </p:sp>
      <p:sp>
        <p:nvSpPr>
          <p:cNvPr id="13315" name="Obdélník 7"/>
          <p:cNvSpPr>
            <a:spLocks noChangeArrowheads="1"/>
          </p:cNvSpPr>
          <p:nvPr/>
        </p:nvSpPr>
        <p:spPr bwMode="auto">
          <a:xfrm>
            <a:off x="1187450" y="1773238"/>
            <a:ext cx="6986588" cy="313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200">
                <a:latin typeface="Franklin Gothic Book" pitchFamily="34" charset="0"/>
              </a:rPr>
              <a:t>Název školy: ZŠ Štětí, Ostrovní 300</a:t>
            </a:r>
            <a:br>
              <a:rPr lang="cs-CZ" sz="2200">
                <a:latin typeface="Franklin Gothic Book" pitchFamily="34" charset="0"/>
              </a:rPr>
            </a:br>
            <a:r>
              <a:rPr lang="cs-CZ" sz="2200">
                <a:latin typeface="Franklin Gothic Book" pitchFamily="34" charset="0"/>
              </a:rPr>
              <a:t>Autor: Mgr. Tereza Hrabkovská</a:t>
            </a:r>
            <a:br>
              <a:rPr lang="cs-CZ" sz="2200">
                <a:latin typeface="Franklin Gothic Book" pitchFamily="34" charset="0"/>
              </a:rPr>
            </a:br>
            <a:r>
              <a:rPr lang="cs-CZ" sz="2200">
                <a:latin typeface="Franklin Gothic Book" pitchFamily="34" charset="0"/>
              </a:rPr>
              <a:t>Název materiálu: VY_32_INOVACE_CH.8.A.16_PALIVA</a:t>
            </a:r>
          </a:p>
          <a:p>
            <a:pPr algn="ctr"/>
            <a:r>
              <a:rPr lang="cs-CZ" sz="2200">
                <a:latin typeface="Franklin Gothic Book" pitchFamily="34" charset="0"/>
              </a:rPr>
              <a:t>Název: Paliva</a:t>
            </a:r>
            <a:br>
              <a:rPr lang="cs-CZ" sz="2200">
                <a:latin typeface="Franklin Gothic Book" pitchFamily="34" charset="0"/>
              </a:rPr>
            </a:br>
            <a:r>
              <a:rPr lang="cs-CZ" sz="2200">
                <a:latin typeface="Franklin Gothic Book" pitchFamily="34" charset="0"/>
              </a:rPr>
              <a:t>Číslo operačního programu: CZ.1.07/1.4.00/21.1693</a:t>
            </a:r>
            <a:br>
              <a:rPr lang="cs-CZ" sz="2200">
                <a:latin typeface="Franklin Gothic Book" pitchFamily="34" charset="0"/>
              </a:rPr>
            </a:br>
            <a:r>
              <a:rPr lang="cs-CZ" sz="2200">
                <a:latin typeface="Franklin Gothic Book" pitchFamily="34" charset="0"/>
              </a:rPr>
              <a:t>Název projektu: PRIMA ŠKOLA</a:t>
            </a:r>
          </a:p>
          <a:p>
            <a:pPr algn="ctr"/>
            <a:r>
              <a:rPr lang="cs-CZ" sz="2200">
                <a:latin typeface="Franklin Gothic Book" pitchFamily="34" charset="0"/>
              </a:rPr>
              <a:t>Vzdělávací oblast/obor: Člověk a příroda/Chemie</a:t>
            </a:r>
          </a:p>
          <a:p>
            <a:pPr algn="ctr"/>
            <a:r>
              <a:rPr lang="cs-CZ" sz="2200">
                <a:latin typeface="Franklin Gothic Book" pitchFamily="34" charset="0"/>
              </a:rPr>
              <a:t>Tematický okruh/téma: Uhlovodíky/Paliva</a:t>
            </a:r>
            <a:endParaRPr lang="cs-CZ" sz="2200">
              <a:solidFill>
                <a:srgbClr val="FF0000"/>
              </a:solidFill>
              <a:latin typeface="Franklin Gothic Book" pitchFamily="34" charset="0"/>
            </a:endParaRPr>
          </a:p>
          <a:p>
            <a:pPr algn="ctr"/>
            <a:r>
              <a:rPr lang="cs-CZ" sz="2200">
                <a:latin typeface="Franklin Gothic Book" pitchFamily="34" charset="0"/>
              </a:rPr>
              <a:t>Vytvořeno: 29. 1. 2012</a:t>
            </a:r>
          </a:p>
        </p:txBody>
      </p:sp>
      <p:pic>
        <p:nvPicPr>
          <p:cNvPr id="13316" name="Picture 2" descr="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1196975"/>
            <a:ext cx="1512888" cy="129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10" descr="http://www.nanobio.cz/images/EU_ESF_MSMT_OPVK_MU_horizont_pruhledne.png"/>
          <p:cNvPicPr>
            <a:picLocks noChangeAspect="1" noChangeArrowheads="1"/>
          </p:cNvPicPr>
          <p:nvPr/>
        </p:nvPicPr>
        <p:blipFill>
          <a:blip r:embed="rId3"/>
          <a:srcRect r="12926"/>
          <a:stretch>
            <a:fillRect/>
          </a:stretch>
        </p:blipFill>
        <p:spPr bwMode="auto">
          <a:xfrm>
            <a:off x="1727200" y="188913"/>
            <a:ext cx="381635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6965245" cy="88322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Benzín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3" y="1412875"/>
            <a:ext cx="7848600" cy="4679950"/>
          </a:xfrm>
        </p:spPr>
        <p:txBody>
          <a:bodyPr>
            <a:normAutofit/>
          </a:bodyPr>
          <a:lstStyle/>
          <a:p>
            <a:pPr>
              <a:spcBef>
                <a:spcPts val="1800"/>
              </a:spcBef>
            </a:pPr>
            <a:r>
              <a:rPr lang="cs-CZ" sz="2900" b="1" smtClean="0"/>
              <a:t>Z čeho se získává benzín?</a:t>
            </a:r>
          </a:p>
          <a:p>
            <a:pPr>
              <a:spcBef>
                <a:spcPts val="1800"/>
              </a:spcBef>
            </a:pPr>
            <a:r>
              <a:rPr lang="cs-CZ" sz="2900" b="1" smtClean="0"/>
              <a:t>Jak se nazývá proces zpracování ropy, při kterém získáváme benzín?</a:t>
            </a:r>
          </a:p>
          <a:p>
            <a:pPr>
              <a:spcBef>
                <a:spcPts val="600"/>
              </a:spcBef>
            </a:pPr>
            <a:r>
              <a:rPr lang="cs-CZ" sz="2800" smtClean="0"/>
              <a:t>Benzín je tvořen kapalnými uhlovodíky (C</a:t>
            </a:r>
            <a:r>
              <a:rPr lang="cs-CZ" sz="2800" baseline="-25000" smtClean="0"/>
              <a:t>5</a:t>
            </a:r>
            <a:r>
              <a:rPr lang="cs-CZ" sz="2800" smtClean="0"/>
              <a:t>–C</a:t>
            </a:r>
            <a:r>
              <a:rPr lang="cs-CZ" sz="2800" baseline="-25000" smtClean="0"/>
              <a:t>11</a:t>
            </a:r>
            <a:r>
              <a:rPr lang="cs-CZ" sz="2800" smtClean="0"/>
              <a:t>).</a:t>
            </a:r>
          </a:p>
          <a:p>
            <a:pPr>
              <a:spcBef>
                <a:spcPts val="600"/>
              </a:spcBef>
              <a:buFont typeface="Brush Script MT" pitchFamily="66" charset="0"/>
              <a:buNone/>
            </a:pPr>
            <a:r>
              <a:rPr lang="cs-CZ" sz="2900" smtClean="0"/>
              <a:t>-</a:t>
            </a:r>
            <a:r>
              <a:rPr lang="en-US" sz="2900" smtClean="0"/>
              <a:t>&gt; a</a:t>
            </a:r>
            <a:r>
              <a:rPr lang="cs-CZ" sz="2900" smtClean="0"/>
              <a:t>lkany, cykloalkany, areny</a:t>
            </a:r>
          </a:p>
          <a:p>
            <a:pPr>
              <a:spcBef>
                <a:spcPts val="1800"/>
              </a:spcBef>
            </a:pPr>
            <a:r>
              <a:rPr lang="cs-CZ" sz="2900" smtClean="0"/>
              <a:t>Čistý benzín je bezbarvý.</a:t>
            </a:r>
          </a:p>
          <a:p>
            <a:pPr>
              <a:spcBef>
                <a:spcPts val="1800"/>
              </a:spcBef>
            </a:pPr>
            <a:r>
              <a:rPr lang="cs-CZ" sz="2900" b="1" smtClean="0"/>
              <a:t>Víš</a:t>
            </a:r>
            <a:r>
              <a:rPr lang="cs-CZ" sz="2900" b="1" smtClean="0">
                <a:latin typeface="Arial" charset="0"/>
              </a:rPr>
              <a:t>,</a:t>
            </a:r>
            <a:r>
              <a:rPr lang="cs-CZ" sz="2900" b="1" smtClean="0"/>
              <a:t> proč se benzín dobarvuje?</a:t>
            </a:r>
          </a:p>
          <a:p>
            <a:endParaRPr lang="cs-CZ" smtClean="0"/>
          </a:p>
        </p:txBody>
      </p:sp>
      <p:pic>
        <p:nvPicPr>
          <p:cNvPr id="1026" name="Picture 2" descr="C:\Users\Terezka\AppData\Local\Microsoft\Windows\Temporary Internet Files\Content.IE5\779P94KZ\MP900315628[1].jpg"/>
          <p:cNvPicPr>
            <a:picLocks noChangeAspect="1" noChangeArrowheads="1"/>
          </p:cNvPicPr>
          <p:nvPr/>
        </p:nvPicPr>
        <p:blipFill>
          <a:blip r:embed="rId2"/>
          <a:srcRect r="39584"/>
          <a:stretch>
            <a:fillRect/>
          </a:stretch>
        </p:blipFill>
        <p:spPr bwMode="auto">
          <a:xfrm>
            <a:off x="6227763" y="3933825"/>
            <a:ext cx="1827212" cy="215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00113" y="692150"/>
            <a:ext cx="7343775" cy="5473700"/>
          </a:xfrm>
        </p:spPr>
        <p:txBody>
          <a:bodyPr rtlCol="0">
            <a:noAutofit/>
          </a:bodyPr>
          <a:lstStyle/>
          <a:p>
            <a:pPr marL="274320" indent="-27432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2900" b="1" dirty="0" smtClean="0"/>
              <a:t>Znáš vlastnosti benzínu?</a:t>
            </a:r>
          </a:p>
          <a:p>
            <a:pPr marL="0" indent="0" fontAlgn="auto">
              <a:spcBef>
                <a:spcPts val="600"/>
              </a:spcBef>
              <a:spcAft>
                <a:spcPts val="0"/>
              </a:spcAft>
              <a:buFont typeface="Brush Script MT" pitchFamily="66" charset="0"/>
              <a:buNone/>
              <a:defRPr/>
            </a:pPr>
            <a:r>
              <a:rPr lang="cs-CZ" sz="2900" dirty="0" smtClean="0"/>
              <a:t>-</a:t>
            </a:r>
            <a:r>
              <a:rPr lang="en-US" sz="2900" dirty="0" smtClean="0"/>
              <a:t>&gt;</a:t>
            </a:r>
            <a:r>
              <a:rPr lang="cs-CZ" sz="2900" dirty="0" smtClean="0"/>
              <a:t> skupenství, zápach, rozpustnost ve vodě, hořlavost, vliv na zdraví člověka.</a:t>
            </a:r>
          </a:p>
          <a:p>
            <a:pPr marL="0" indent="0" fontAlgn="auto">
              <a:spcBef>
                <a:spcPts val="1800"/>
              </a:spcBef>
              <a:spcAft>
                <a:spcPts val="0"/>
              </a:spcAft>
              <a:buFont typeface="Brush Script MT" pitchFamily="66" charset="0"/>
              <a:buNone/>
              <a:defRPr/>
            </a:pPr>
            <a:r>
              <a:rPr lang="cs-CZ" sz="2900" b="1" dirty="0" smtClean="0"/>
              <a:t>Proč není vhodné hasit benzín vodou?</a:t>
            </a:r>
          </a:p>
          <a:p>
            <a:pPr marL="0" indent="0" fontAlgn="auto">
              <a:spcBef>
                <a:spcPts val="1800"/>
              </a:spcBef>
              <a:spcAft>
                <a:spcPts val="0"/>
              </a:spcAft>
              <a:buFont typeface="Brush Script MT" pitchFamily="66" charset="0"/>
              <a:buNone/>
              <a:defRPr/>
            </a:pPr>
            <a:r>
              <a:rPr lang="cs-CZ" sz="2900" b="1" dirty="0" smtClean="0"/>
              <a:t>Proč máme tolik druhů benzínu?</a:t>
            </a:r>
          </a:p>
          <a:p>
            <a:pPr marL="0" indent="0" fontAlgn="auto">
              <a:spcBef>
                <a:spcPts val="1800"/>
              </a:spcBef>
              <a:spcAft>
                <a:spcPts val="0"/>
              </a:spcAft>
              <a:buFont typeface="Brush Script MT" pitchFamily="66" charset="0"/>
              <a:buNone/>
              <a:defRPr/>
            </a:pPr>
            <a:endParaRPr lang="cs-CZ" sz="2900" b="1" dirty="0" smtClean="0"/>
          </a:p>
          <a:p>
            <a:pPr marL="0" indent="0" fontAlgn="auto">
              <a:spcBef>
                <a:spcPts val="1800"/>
              </a:spcBef>
              <a:spcAft>
                <a:spcPts val="0"/>
              </a:spcAft>
              <a:buFont typeface="Brush Script MT" pitchFamily="66" charset="0"/>
              <a:buNone/>
              <a:defRPr/>
            </a:pPr>
            <a:endParaRPr lang="cs-CZ" sz="2900" b="1" dirty="0"/>
          </a:p>
          <a:p>
            <a:pPr marL="0" indent="0" fontAlgn="auto">
              <a:spcBef>
                <a:spcPts val="1800"/>
              </a:spcBef>
              <a:spcAft>
                <a:spcPts val="0"/>
              </a:spcAft>
              <a:buFont typeface="Brush Script MT" pitchFamily="66" charset="0"/>
              <a:buNone/>
              <a:defRPr/>
            </a:pPr>
            <a:endParaRPr lang="cs-CZ" sz="2900" b="1" dirty="0" smtClean="0"/>
          </a:p>
          <a:p>
            <a:pPr marL="0" indent="0" fontAlgn="auto">
              <a:spcBef>
                <a:spcPts val="1800"/>
              </a:spcBef>
              <a:spcAft>
                <a:spcPts val="0"/>
              </a:spcAft>
              <a:buFont typeface="Brush Script MT" pitchFamily="66" charset="0"/>
              <a:buNone/>
              <a:defRPr/>
            </a:pPr>
            <a:r>
              <a:rPr lang="cs-CZ" sz="2900" b="1" dirty="0" smtClean="0"/>
              <a:t>Co znamená číselné označení benzínu?</a:t>
            </a:r>
            <a:endParaRPr lang="cs-CZ" sz="2900" b="1" dirty="0"/>
          </a:p>
        </p:txBody>
      </p:sp>
      <p:pic>
        <p:nvPicPr>
          <p:cNvPr id="15362" name="Picture 2" descr="C:\Users\Terezka\AppData\Local\Microsoft\Windows\Temporary Internet Files\Content.IE5\M9PVP30Z\MC900441737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0600" y="2825750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1700213" y="4733925"/>
            <a:ext cx="22955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Special</a:t>
            </a:r>
            <a:r>
              <a:rPr lang="cs-CZ" sz="2800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  91</a:t>
            </a:r>
          </a:p>
        </p:txBody>
      </p:sp>
      <p:sp>
        <p:nvSpPr>
          <p:cNvPr id="7" name="Obdélník 6"/>
          <p:cNvSpPr/>
          <p:nvPr/>
        </p:nvSpPr>
        <p:spPr>
          <a:xfrm>
            <a:off x="3708400" y="4076700"/>
            <a:ext cx="1903413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Natural  95</a:t>
            </a:r>
          </a:p>
        </p:txBody>
      </p:sp>
      <p:sp>
        <p:nvSpPr>
          <p:cNvPr id="8" name="Obdélník 7"/>
          <p:cNvSpPr/>
          <p:nvPr/>
        </p:nvSpPr>
        <p:spPr>
          <a:xfrm>
            <a:off x="1042988" y="3675063"/>
            <a:ext cx="1905000" cy="522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Natural  98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088" y="765175"/>
            <a:ext cx="7489825" cy="5400675"/>
          </a:xfrm>
        </p:spPr>
        <p:txBody>
          <a:bodyPr rtlCol="0">
            <a:normAutofit fontScale="92500" lnSpcReduction="10000"/>
          </a:bodyPr>
          <a:lstStyle/>
          <a:p>
            <a:pPr marL="274320" indent="-274320" fontAlgn="auto">
              <a:spcBef>
                <a:spcPts val="1800"/>
              </a:spcBef>
              <a:spcAft>
                <a:spcPts val="0"/>
              </a:spcAft>
              <a:defRPr/>
            </a:pPr>
            <a:r>
              <a:rPr lang="cs-CZ" sz="3100" dirty="0" smtClean="0"/>
              <a:t>Číselné </a:t>
            </a:r>
            <a:r>
              <a:rPr lang="cs-CZ" sz="3100" dirty="0"/>
              <a:t>o</a:t>
            </a:r>
            <a:r>
              <a:rPr lang="cs-CZ" sz="3100" dirty="0" smtClean="0"/>
              <a:t>značení benzínu udává </a:t>
            </a:r>
            <a:r>
              <a:rPr lang="cs-CZ" sz="31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oktanové číslo</a:t>
            </a:r>
            <a:r>
              <a:rPr lang="cs-CZ" sz="3100" dirty="0" smtClean="0"/>
              <a:t>.</a:t>
            </a:r>
          </a:p>
          <a:p>
            <a:pPr marL="274320" indent="-274320" fontAlgn="auto">
              <a:spcBef>
                <a:spcPts val="1800"/>
              </a:spcBef>
              <a:spcAft>
                <a:spcPts val="0"/>
              </a:spcAft>
              <a:defRPr/>
            </a:pPr>
            <a:r>
              <a:rPr lang="cs-CZ" sz="3100" dirty="0" smtClean="0"/>
              <a:t>Udává </a:t>
            </a:r>
            <a:r>
              <a:rPr lang="cs-CZ" sz="3100" u="sng" dirty="0" smtClean="0"/>
              <a:t>odolnost</a:t>
            </a:r>
            <a:r>
              <a:rPr lang="cs-CZ" sz="3100" dirty="0" smtClean="0"/>
              <a:t> </a:t>
            </a:r>
            <a:r>
              <a:rPr lang="cs-CZ" sz="3100" dirty="0"/>
              <a:t>paliva proti samozápalu </a:t>
            </a:r>
            <a:r>
              <a:rPr lang="cs-CZ" sz="3100" dirty="0" smtClean="0"/>
              <a:t>- „</a:t>
            </a:r>
            <a:r>
              <a:rPr lang="cs-CZ" sz="3100" b="1" dirty="0" smtClean="0"/>
              <a:t>klepání“ motoru</a:t>
            </a:r>
            <a:r>
              <a:rPr lang="cs-CZ" sz="3100" dirty="0" smtClean="0"/>
              <a:t>.</a:t>
            </a:r>
          </a:p>
          <a:p>
            <a:pPr marL="274320" indent="-274320" fontAlgn="auto">
              <a:spcBef>
                <a:spcPts val="1800"/>
              </a:spcBef>
              <a:spcAft>
                <a:spcPts val="0"/>
              </a:spcAft>
              <a:defRPr/>
            </a:pPr>
            <a:r>
              <a:rPr lang="cs-CZ" sz="3100" dirty="0" smtClean="0"/>
              <a:t>Porovnává se se směsí n-heptanu (</a:t>
            </a:r>
            <a:r>
              <a:rPr lang="cs-CZ" sz="3100" dirty="0" err="1" smtClean="0"/>
              <a:t>okt</a:t>
            </a:r>
            <a:r>
              <a:rPr lang="cs-CZ" sz="3100" dirty="0" smtClean="0"/>
              <a:t>. č.0)</a:t>
            </a:r>
            <a:r>
              <a:rPr lang="cs-CZ" sz="3100" dirty="0"/>
              <a:t> </a:t>
            </a:r>
            <a:r>
              <a:rPr lang="cs-CZ" sz="3100" dirty="0" smtClean="0"/>
              <a:t>a </a:t>
            </a:r>
            <a:r>
              <a:rPr lang="cs-CZ" sz="3100" dirty="0" err="1" smtClean="0"/>
              <a:t>izo</a:t>
            </a:r>
            <a:r>
              <a:rPr lang="cs-CZ" sz="3100" dirty="0" smtClean="0"/>
              <a:t>-oktanu (</a:t>
            </a:r>
            <a:r>
              <a:rPr lang="cs-CZ" sz="3100" dirty="0" err="1" smtClean="0"/>
              <a:t>okt</a:t>
            </a:r>
            <a:r>
              <a:rPr lang="cs-CZ" sz="3100" dirty="0" smtClean="0"/>
              <a:t>. č. 100).</a:t>
            </a:r>
          </a:p>
          <a:p>
            <a:pPr marL="274320" indent="-274320" fontAlgn="auto">
              <a:spcBef>
                <a:spcPts val="1800"/>
              </a:spcBef>
              <a:spcAft>
                <a:spcPts val="0"/>
              </a:spcAft>
              <a:defRPr/>
            </a:pPr>
            <a:r>
              <a:rPr lang="cs-CZ" sz="3100" dirty="0"/>
              <a:t>Pro zvýšení oktanového čísla benzínu se přidávají </a:t>
            </a:r>
            <a:r>
              <a:rPr lang="cs-CZ" sz="3100" u="sng" dirty="0"/>
              <a:t>antidetonační látky</a:t>
            </a:r>
            <a:r>
              <a:rPr lang="cs-CZ" sz="3100" dirty="0" smtClean="0"/>
              <a:t>.</a:t>
            </a:r>
          </a:p>
          <a:p>
            <a:pPr marL="274320" indent="-274320" fontAlgn="auto">
              <a:spcBef>
                <a:spcPts val="1800"/>
              </a:spcBef>
              <a:spcAft>
                <a:spcPts val="0"/>
              </a:spcAft>
              <a:defRPr/>
            </a:pPr>
            <a:r>
              <a:rPr lang="cs-CZ" sz="3100" dirty="0" smtClean="0"/>
              <a:t>Oktanové číslo je jedním z </a:t>
            </a:r>
            <a:r>
              <a:rPr lang="cs-CZ" sz="3100" u="sng" dirty="0" smtClean="0"/>
              <a:t>ukazatelů kvality </a:t>
            </a:r>
            <a:r>
              <a:rPr lang="cs-CZ" sz="3100" dirty="0" smtClean="0"/>
              <a:t>benzínu.</a:t>
            </a:r>
            <a:endParaRPr lang="cs-CZ" sz="31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650" y="1341438"/>
            <a:ext cx="7561263" cy="4824412"/>
          </a:xfrm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defRPr/>
            </a:pPr>
            <a:r>
              <a:rPr lang="cs-CZ" sz="2800" dirty="0"/>
              <a:t>Používá se označení „diesel“.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sz="2900" dirty="0" smtClean="0"/>
              <a:t>Je tvořena kapalnými uhlovodíky s </a:t>
            </a:r>
            <a:r>
              <a:rPr lang="cs-CZ" sz="2900" u="sng" dirty="0" smtClean="0"/>
              <a:t>větším počtem uhlíku </a:t>
            </a:r>
            <a:r>
              <a:rPr lang="cs-CZ" sz="2900" dirty="0"/>
              <a:t>(</a:t>
            </a:r>
            <a:r>
              <a:rPr lang="cs-CZ" sz="2900" dirty="0" smtClean="0"/>
              <a:t>C</a:t>
            </a:r>
            <a:r>
              <a:rPr lang="cs-CZ" sz="2900" baseline="-25000" dirty="0" smtClean="0"/>
              <a:t>12</a:t>
            </a:r>
            <a:r>
              <a:rPr lang="cs-CZ" sz="2900" dirty="0" smtClean="0"/>
              <a:t>–C</a:t>
            </a:r>
            <a:r>
              <a:rPr lang="cs-CZ" sz="2900" baseline="-25000" dirty="0" smtClean="0"/>
              <a:t>22</a:t>
            </a:r>
            <a:r>
              <a:rPr lang="cs-CZ" sz="2900" dirty="0" smtClean="0"/>
              <a:t>).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sz="3200" dirty="0" smtClean="0"/>
              <a:t>Obsahuje </a:t>
            </a:r>
            <a:r>
              <a:rPr lang="cs-CZ" sz="3200" dirty="0" err="1" smtClean="0"/>
              <a:t>parafinické</a:t>
            </a:r>
            <a:r>
              <a:rPr lang="cs-CZ" sz="3200" dirty="0" smtClean="0"/>
              <a:t> </a:t>
            </a:r>
            <a:r>
              <a:rPr lang="cs-CZ" sz="3200" dirty="0"/>
              <a:t>uhlovodíky, které </a:t>
            </a:r>
            <a:r>
              <a:rPr lang="cs-CZ" sz="3200" dirty="0" smtClean="0"/>
              <a:t>při </a:t>
            </a:r>
            <a:r>
              <a:rPr lang="cs-CZ" sz="3200" dirty="0"/>
              <a:t>nízkých teplotách vytvářejí </a:t>
            </a:r>
            <a:r>
              <a:rPr lang="cs-CZ" sz="3200" dirty="0" smtClean="0"/>
              <a:t>krystaly</a:t>
            </a:r>
          </a:p>
          <a:p>
            <a:pPr marL="0" indent="0" fontAlgn="auto">
              <a:spcAft>
                <a:spcPts val="0"/>
              </a:spcAft>
              <a:buFont typeface="Brush Script MT" pitchFamily="66" charset="0"/>
              <a:buNone/>
              <a:defRPr/>
            </a:pPr>
            <a:r>
              <a:rPr lang="cs-CZ" sz="3200" dirty="0" smtClean="0"/>
              <a:t>-</a:t>
            </a:r>
            <a:r>
              <a:rPr lang="en-US" sz="3200" dirty="0" smtClean="0"/>
              <a:t>&gt;</a:t>
            </a:r>
            <a:r>
              <a:rPr lang="cs-CZ" sz="3200" dirty="0" smtClean="0"/>
              <a:t>zamrzání nafty.</a:t>
            </a:r>
          </a:p>
          <a:p>
            <a:pPr marL="0" indent="0" fontAlgn="auto">
              <a:spcAft>
                <a:spcPts val="0"/>
              </a:spcAft>
              <a:buFont typeface="Brush Script MT" pitchFamily="66" charset="0"/>
              <a:buNone/>
              <a:defRPr/>
            </a:pPr>
            <a:r>
              <a:rPr lang="cs-CZ" sz="3200" u="sng" dirty="0" smtClean="0"/>
              <a:t>Kvalitu</a:t>
            </a:r>
            <a:r>
              <a:rPr lang="cs-CZ" sz="3200" dirty="0" smtClean="0"/>
              <a:t> motorové nafty určujeme pomocí 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cetanového čísla</a:t>
            </a:r>
            <a:r>
              <a:rPr lang="cs-CZ" sz="3200" dirty="0" smtClean="0"/>
              <a:t>.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6965245" cy="88322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Motorová nafta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>
          <a:xfrm>
            <a:off x="900113" y="981075"/>
            <a:ext cx="3671887" cy="792163"/>
          </a:xfrm>
        </p:spPr>
        <p:txBody>
          <a:bodyPr/>
          <a:lstStyle/>
          <a:p>
            <a:r>
              <a:rPr lang="cs-CZ" smtClean="0"/>
              <a:t>Další paliva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650" y="2205038"/>
            <a:ext cx="7416800" cy="4032250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cs-CZ" sz="3200" b="1" smtClean="0"/>
              <a:t>LPG</a:t>
            </a:r>
            <a:r>
              <a:rPr lang="cs-CZ" sz="3200" smtClean="0"/>
              <a:t> (Liquefied Petroleum Gas) je zkapalněný </a:t>
            </a:r>
            <a:r>
              <a:rPr lang="cs-CZ" sz="3200" u="sng" smtClean="0"/>
              <a:t>propan-butan</a:t>
            </a:r>
            <a:r>
              <a:rPr lang="cs-CZ" sz="3200" smtClean="0"/>
              <a:t>. </a:t>
            </a:r>
          </a:p>
          <a:p>
            <a:pPr>
              <a:spcBef>
                <a:spcPts val="1800"/>
              </a:spcBef>
            </a:pPr>
            <a:r>
              <a:rPr lang="cs-CZ" sz="3200" b="1" smtClean="0"/>
              <a:t>CNG</a:t>
            </a:r>
            <a:r>
              <a:rPr lang="cs-CZ" sz="3200" smtClean="0"/>
              <a:t> (</a:t>
            </a:r>
            <a:r>
              <a:rPr lang="cs-CZ" sz="3200" b="1" smtClean="0"/>
              <a:t>C</a:t>
            </a:r>
            <a:r>
              <a:rPr lang="cs-CZ" sz="3200" smtClean="0"/>
              <a:t>ompressed </a:t>
            </a:r>
            <a:r>
              <a:rPr lang="cs-CZ" sz="3200" b="1" smtClean="0"/>
              <a:t>N</a:t>
            </a:r>
            <a:r>
              <a:rPr lang="cs-CZ" sz="3200" smtClean="0"/>
              <a:t>atural </a:t>
            </a:r>
            <a:r>
              <a:rPr lang="cs-CZ" sz="3200" b="1" smtClean="0"/>
              <a:t>G</a:t>
            </a:r>
            <a:r>
              <a:rPr lang="cs-CZ" sz="3200" smtClean="0"/>
              <a:t>as) je stlačený </a:t>
            </a:r>
            <a:r>
              <a:rPr lang="cs-CZ" sz="3200" u="sng" smtClean="0"/>
              <a:t>zemní plyn</a:t>
            </a:r>
            <a:r>
              <a:rPr lang="cs-CZ" sz="3200" smtClean="0"/>
              <a:t>.</a:t>
            </a:r>
          </a:p>
          <a:p>
            <a:pPr>
              <a:spcBef>
                <a:spcPts val="1800"/>
              </a:spcBef>
            </a:pPr>
            <a:r>
              <a:rPr lang="cs-CZ" sz="3200" b="1" smtClean="0"/>
              <a:t>Bioplyn </a:t>
            </a:r>
            <a:r>
              <a:rPr lang="cs-CZ" sz="3200" smtClean="0"/>
              <a:t>obsahuje především </a:t>
            </a:r>
            <a:r>
              <a:rPr lang="cs-CZ" sz="3200" u="sng" smtClean="0"/>
              <a:t>methan</a:t>
            </a:r>
            <a:r>
              <a:rPr lang="cs-CZ" sz="3200" smtClean="0"/>
              <a:t> a používá se například pohonu dopravních prostředků.</a:t>
            </a:r>
          </a:p>
        </p:txBody>
      </p:sp>
      <p:pic>
        <p:nvPicPr>
          <p:cNvPr id="18435" name="Picture 2" descr="C:\Users\Terezka\AppData\Local\Microsoft\Windows\Temporary Internet Files\Content.IE5\I5TCLDPI\MC900440112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2100000">
            <a:off x="6418263" y="519113"/>
            <a:ext cx="2027237" cy="230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>
          <a:xfrm>
            <a:off x="1095375" y="817563"/>
            <a:ext cx="6964363" cy="955675"/>
          </a:xfrm>
        </p:spPr>
        <p:txBody>
          <a:bodyPr/>
          <a:lstStyle/>
          <a:p>
            <a:r>
              <a:rPr lang="cs-CZ" smtClean="0"/>
              <a:t>Použité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550" y="1989138"/>
            <a:ext cx="7272338" cy="4032250"/>
          </a:xfrm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defRPr/>
            </a:pPr>
            <a:r>
              <a:rPr lang="cs-CZ" sz="2800" dirty="0" smtClean="0"/>
              <a:t>Kliparty Office [online]. 2012 [cit. </a:t>
            </a:r>
            <a:r>
              <a:rPr lang="cs-CZ" sz="2800" dirty="0"/>
              <a:t>2012-1-29</a:t>
            </a:r>
            <a:r>
              <a:rPr lang="cs-CZ" sz="2800" dirty="0" smtClean="0"/>
              <a:t>]. Dostupné z www:</a:t>
            </a:r>
          </a:p>
          <a:p>
            <a:pPr marL="0" indent="0" fontAlgn="auto">
              <a:spcAft>
                <a:spcPts val="0"/>
              </a:spcAft>
              <a:buFont typeface="Brush Script MT" pitchFamily="66" charset="0"/>
              <a:buNone/>
              <a:defRPr/>
            </a:pPr>
            <a:r>
              <a:rPr lang="cs-CZ" sz="2800" dirty="0" smtClean="0">
                <a:hlinkClick r:id="rId2"/>
              </a:rPr>
              <a:t>http://office.microsoft.com/cs-cz/</a:t>
            </a:r>
            <a:endParaRPr lang="cs-CZ" sz="2800" dirty="0" smtClean="0"/>
          </a:p>
          <a:p>
            <a:pPr marL="274320" indent="-274320" fontAlgn="auto">
              <a:spcAft>
                <a:spcPts val="0"/>
              </a:spcAft>
              <a:defRPr/>
            </a:pP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207</TotalTime>
  <Words>219</Words>
  <Application>Microsoft Office PowerPoint</Application>
  <PresentationFormat>On-screen Show (4:3)</PresentationFormat>
  <Paragraphs>40</Paragraphs>
  <Slides>7</Slides>
  <Notes>0</Notes>
  <HiddenSlides>1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7</vt:i4>
      </vt:variant>
    </vt:vector>
  </HeadingPairs>
  <TitlesOfParts>
    <vt:vector size="17" baseType="lpstr">
      <vt:lpstr>Franklin Gothic Book</vt:lpstr>
      <vt:lpstr>Arial</vt:lpstr>
      <vt:lpstr>Constantia</vt:lpstr>
      <vt:lpstr>Brush Script MT</vt:lpstr>
      <vt:lpstr>Calibri</vt:lpstr>
      <vt:lpstr>Rage Italic</vt:lpstr>
      <vt:lpstr>Špendlík</vt:lpstr>
      <vt:lpstr>Špendlík</vt:lpstr>
      <vt:lpstr>Špendlík</vt:lpstr>
      <vt:lpstr>Špendlík</vt:lpstr>
      <vt:lpstr>Snímek 1</vt:lpstr>
      <vt:lpstr>Snímek 2</vt:lpstr>
      <vt:lpstr>Snímek 3</vt:lpstr>
      <vt:lpstr>Snímek 4</vt:lpstr>
      <vt:lpstr>Snímek 5</vt:lpstr>
      <vt:lpstr>Další paliva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Benzín</dc:title>
  <dc:creator>Terezka</dc:creator>
  <cp:lastModifiedBy>DUM</cp:lastModifiedBy>
  <cp:revision>21</cp:revision>
  <dcterms:created xsi:type="dcterms:W3CDTF">2012-01-29T09:17:17Z</dcterms:created>
  <dcterms:modified xsi:type="dcterms:W3CDTF">2012-03-05T19:34:20Z</dcterms:modified>
</cp:coreProperties>
</file>