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sldIdLst>
    <p:sldId id="270" r:id="rId2"/>
    <p:sldId id="256" r:id="rId3"/>
    <p:sldId id="265" r:id="rId4"/>
    <p:sldId id="259" r:id="rId5"/>
    <p:sldId id="264" r:id="rId6"/>
    <p:sldId id="262" r:id="rId7"/>
    <p:sldId id="267" r:id="rId8"/>
    <p:sldId id="263" r:id="rId9"/>
    <p:sldId id="260" r:id="rId10"/>
    <p:sldId id="261" r:id="rId11"/>
    <p:sldId id="266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48B34"/>
    <a:srgbClr val="F2750E"/>
    <a:srgbClr val="F5770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06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80240-1644-40B0-B612-1F600F4C410C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ADB0E-7E11-43D0-8963-200C0431EB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56878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80240-1644-40B0-B612-1F600F4C410C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ADB0E-7E11-43D0-8963-200C0431EB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4076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80240-1644-40B0-B612-1F600F4C410C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ADB0E-7E11-43D0-8963-200C0431EB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6628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80240-1644-40B0-B612-1F600F4C410C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ADB0E-7E11-43D0-8963-200C0431EB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63238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80240-1644-40B0-B612-1F600F4C410C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ADB0E-7E11-43D0-8963-200C0431EB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54246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80240-1644-40B0-B612-1F600F4C410C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ADB0E-7E11-43D0-8963-200C0431EB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24737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80240-1644-40B0-B612-1F600F4C410C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ADB0E-7E11-43D0-8963-200C0431EB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59852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80240-1644-40B0-B612-1F600F4C410C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ADB0E-7E11-43D0-8963-200C0431EB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80244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80240-1644-40B0-B612-1F600F4C410C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ADB0E-7E11-43D0-8963-200C0431EB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6826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80240-1644-40B0-B612-1F600F4C410C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ADB0E-7E11-43D0-8963-200C0431EB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3655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80240-1644-40B0-B612-1F600F4C410C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ADB0E-7E11-43D0-8963-200C0431EB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8815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580240-1644-40B0-B612-1F600F4C410C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DADB0E-7E11-43D0-8963-200C0431EB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9110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413" y="179063"/>
            <a:ext cx="8637587" cy="649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63888" y="28529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2602799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Mgr. Hana Bergerová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76284" y="3645024"/>
            <a:ext cx="17011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Hello, </a:t>
            </a:r>
            <a:r>
              <a:rPr lang="cs-CZ" sz="2000" b="1" dirty="0" err="1" smtClean="0">
                <a:latin typeface="Bookman Old Style" pitchFamily="18" charset="0"/>
              </a:rPr>
              <a:t>kids</a:t>
            </a:r>
            <a:r>
              <a:rPr lang="cs-CZ" sz="2000" b="1" dirty="0" smtClean="0">
                <a:latin typeface="Bookman Old Style" pitchFamily="18" charset="0"/>
              </a:rPr>
              <a:t>!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78186" y="4149080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3.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09540" y="4725144"/>
            <a:ext cx="15728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říjen 2011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49767" y="3132420"/>
            <a:ext cx="51876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VY_22_INOVACE_1A_02_HALLOWEEN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19433" y="5271107"/>
            <a:ext cx="51603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Bookman Old Style" pitchFamily="18" charset="0"/>
              </a:rPr>
              <a:t>Slovní zásoba – Halloween. </a:t>
            </a:r>
            <a:r>
              <a:rPr lang="cs-CZ" sz="1600" b="1" dirty="0">
                <a:latin typeface="Bookman Old Style" pitchFamily="18" charset="0"/>
              </a:rPr>
              <a:t>B</a:t>
            </a:r>
            <a:r>
              <a:rPr lang="cs-CZ" sz="1600" b="1" dirty="0" smtClean="0">
                <a:latin typeface="Bookman Old Style" pitchFamily="18" charset="0"/>
              </a:rPr>
              <a:t>áseň Halloween </a:t>
            </a:r>
            <a:r>
              <a:rPr lang="cs-CZ" sz="1600" b="1" dirty="0" err="1" smtClean="0">
                <a:latin typeface="Bookman Old Style" pitchFamily="18" charset="0"/>
              </a:rPr>
              <a:t>colours</a:t>
            </a:r>
            <a:r>
              <a:rPr lang="cs-CZ" sz="1600" b="1" dirty="0">
                <a:latin typeface="Bookman Old Style" pitchFamily="18" charset="0"/>
              </a:rPr>
              <a:t>.</a:t>
            </a:r>
            <a:r>
              <a:rPr lang="cs-CZ" sz="1600" b="1" dirty="0" smtClean="0">
                <a:latin typeface="Bookman Old Style" pitchFamily="18" charset="0"/>
              </a:rPr>
              <a:t> </a:t>
            </a:r>
            <a:r>
              <a:rPr lang="cs-CZ" sz="1600" b="1" dirty="0">
                <a:latin typeface="Bookman Old Style" pitchFamily="18" charset="0"/>
              </a:rPr>
              <a:t>O</a:t>
            </a:r>
            <a:r>
              <a:rPr lang="cs-CZ" sz="1600" b="1" dirty="0" smtClean="0">
                <a:latin typeface="Bookman Old Style" pitchFamily="18" charset="0"/>
              </a:rPr>
              <a:t>tázka </a:t>
            </a:r>
            <a:r>
              <a:rPr lang="cs-CZ" sz="1600" b="1" dirty="0" err="1" smtClean="0">
                <a:latin typeface="Bookman Old Style" pitchFamily="18" charset="0"/>
              </a:rPr>
              <a:t>Who</a:t>
            </a:r>
            <a:r>
              <a:rPr lang="cs-CZ" sz="1600" b="1" dirty="0" smtClean="0">
                <a:latin typeface="Bookman Old Style" pitchFamily="18" charset="0"/>
              </a:rPr>
              <a:t> are </a:t>
            </a:r>
            <a:r>
              <a:rPr lang="cs-CZ" sz="1600" b="1" dirty="0" err="1" smtClean="0">
                <a:latin typeface="Bookman Old Style" pitchFamily="18" charset="0"/>
              </a:rPr>
              <a:t>you</a:t>
            </a:r>
            <a:r>
              <a:rPr lang="cs-CZ" sz="1600" b="1" dirty="0" smtClean="0">
                <a:latin typeface="Bookman Old Style" pitchFamily="18" charset="0"/>
              </a:rPr>
              <a:t>? + odpověď.</a:t>
            </a:r>
            <a:endParaRPr lang="cs-CZ" sz="1600" b="1" dirty="0">
              <a:latin typeface="Bookman Old Style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09540" y="5883449"/>
            <a:ext cx="353814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Bookman Old Style" pitchFamily="18" charset="0"/>
              </a:rPr>
              <a:t>Výklad nového učiva, křížovka.</a:t>
            </a:r>
            <a:endParaRPr lang="cs-CZ" sz="1600" b="1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1205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8501697"/>
              </p:ext>
            </p:extLst>
          </p:nvPr>
        </p:nvGraphicFramePr>
        <p:xfrm>
          <a:off x="1524000" y="1392665"/>
          <a:ext cx="6096000" cy="333248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142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3083305" y="140039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ahoj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04410" y="176972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taška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331641" y="2122558"/>
            <a:ext cx="9361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pravítko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48710" y="2491890"/>
            <a:ext cx="792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modrá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376418" y="2860613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čtyři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55576" y="3229945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hnědá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411760" y="3599277"/>
            <a:ext cx="62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pero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392065" y="3985717"/>
            <a:ext cx="6324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žlutá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304410" y="4355049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jedna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190680" y="476672"/>
            <a:ext cx="1944216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COMPLETE.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03385" y="1400390"/>
            <a:ext cx="37929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H           E              L             </a:t>
            </a:r>
            <a:r>
              <a:rPr lang="cs-CZ" dirty="0" err="1" smtClean="0"/>
              <a:t>L</a:t>
            </a:r>
            <a:r>
              <a:rPr lang="cs-CZ" dirty="0" smtClean="0"/>
              <a:t>             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83305" y="1769722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B            A           G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89330" y="2139054"/>
            <a:ext cx="38714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R            U            L            E             R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18982" y="2508386"/>
            <a:ext cx="29288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B             L            U            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24490" y="2863995"/>
            <a:ext cx="3077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F            O            U            R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56621" y="3248278"/>
            <a:ext cx="38164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B            R            O            W           N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040797" y="3617610"/>
            <a:ext cx="22682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P           E             N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018982" y="3999291"/>
            <a:ext cx="45850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Y            E            L            </a:t>
            </a:r>
            <a:r>
              <a:rPr lang="cs-CZ" dirty="0" err="1" smtClean="0"/>
              <a:t>L</a:t>
            </a:r>
            <a:r>
              <a:rPr lang="cs-CZ" dirty="0" smtClean="0"/>
              <a:t>            O            W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016529" y="4368623"/>
            <a:ext cx="22925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O           N            E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376419" y="5301208"/>
            <a:ext cx="3725560" cy="52322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Book Antiqua" pitchFamily="18" charset="0"/>
              </a:rPr>
              <a:t>                        </a:t>
            </a:r>
            <a:r>
              <a:rPr lang="cs-CZ" sz="2800" dirty="0" err="1" smtClean="0">
                <a:latin typeface="Book Antiqua" pitchFamily="18" charset="0"/>
              </a:rPr>
              <a:t>is</a:t>
            </a:r>
            <a:r>
              <a:rPr lang="cs-CZ" sz="2800" dirty="0" smtClean="0">
                <a:latin typeface="Book Antiqua" pitchFamily="18" charset="0"/>
              </a:rPr>
              <a:t>  </a:t>
            </a:r>
            <a:r>
              <a:rPr lang="cs-CZ" sz="2800" dirty="0" err="1" smtClean="0">
                <a:latin typeface="Book Antiqua" pitchFamily="18" charset="0"/>
              </a:rPr>
              <a:t>here</a:t>
            </a:r>
            <a:r>
              <a:rPr lang="cs-CZ" sz="2800" dirty="0" smtClean="0">
                <a:latin typeface="Book Antiqua" pitchFamily="18" charset="0"/>
              </a:rPr>
              <a:t>!</a:t>
            </a:r>
            <a:endParaRPr lang="cs-CZ" sz="2800" dirty="0">
              <a:latin typeface="Book Antiqua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18218" y="5301208"/>
            <a:ext cx="2045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Book Antiqua" pitchFamily="18" charset="0"/>
              </a:rPr>
              <a:t>Halloween</a:t>
            </a:r>
            <a:endParaRPr lang="cs-CZ" sz="2800" dirty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5928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0" grpId="0"/>
      <p:bldP spid="14" grpId="0"/>
      <p:bldP spid="15" grpId="0"/>
      <p:bldP spid="24" grpId="0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527193"/>
            <a:ext cx="3888432" cy="50524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730098" y="2860487"/>
            <a:ext cx="3514310" cy="10156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6000" dirty="0" smtClean="0">
                <a:latin typeface="Book Antiqua" pitchFamily="18" charset="0"/>
              </a:rPr>
              <a:t>Black </a:t>
            </a:r>
            <a:r>
              <a:rPr lang="cs-CZ" sz="6000" dirty="0" err="1" smtClean="0">
                <a:latin typeface="Book Antiqua" pitchFamily="18" charset="0"/>
              </a:rPr>
              <a:t>cat</a:t>
            </a:r>
            <a:r>
              <a:rPr lang="cs-CZ" sz="6000" dirty="0">
                <a:latin typeface="Book Antiqua" pitchFamily="18" charset="0"/>
              </a:rPr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370605" y="260648"/>
            <a:ext cx="6718986" cy="1015663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000" dirty="0" smtClean="0">
                <a:latin typeface="Book Antiqua" pitchFamily="18" charset="0"/>
              </a:rPr>
              <a:t>Halloween </a:t>
            </a:r>
            <a:r>
              <a:rPr lang="cs-CZ" sz="6000" dirty="0" err="1" smtClean="0">
                <a:latin typeface="Book Antiqua" pitchFamily="18" charset="0"/>
              </a:rPr>
              <a:t>colours</a:t>
            </a:r>
            <a:endParaRPr lang="cs-CZ" sz="6000" dirty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320195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75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296055"/>
            <a:ext cx="4289156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716016" y="548680"/>
            <a:ext cx="3631724" cy="193899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000" dirty="0" smtClean="0">
                <a:latin typeface="Book Antiqua" pitchFamily="18" charset="0"/>
              </a:rPr>
              <a:t>Orange </a:t>
            </a:r>
            <a:r>
              <a:rPr lang="cs-CZ" sz="6000" dirty="0" err="1" smtClean="0">
                <a:latin typeface="Book Antiqua" pitchFamily="18" charset="0"/>
              </a:rPr>
              <a:t>pumpkin</a:t>
            </a:r>
            <a:r>
              <a:rPr lang="cs-CZ" sz="6000" dirty="0" smtClean="0">
                <a:latin typeface="Book Antiqua" pitchFamily="18" charset="0"/>
              </a:rPr>
              <a:t>.</a:t>
            </a:r>
            <a:endParaRPr lang="cs-CZ" sz="6000" dirty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227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692696"/>
            <a:ext cx="4470707" cy="45308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47664" y="3717032"/>
            <a:ext cx="2304256" cy="193899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000" dirty="0" err="1" smtClean="0">
                <a:latin typeface="Book Antiqua" pitchFamily="18" charset="0"/>
              </a:rPr>
              <a:t>White</a:t>
            </a:r>
            <a:r>
              <a:rPr lang="cs-CZ" sz="6000" dirty="0" smtClean="0">
                <a:latin typeface="Book Antiqua" pitchFamily="18" charset="0"/>
              </a:rPr>
              <a:t> </a:t>
            </a:r>
            <a:r>
              <a:rPr lang="cs-CZ" sz="6000" dirty="0" err="1" smtClean="0">
                <a:latin typeface="Book Antiqua" pitchFamily="18" charset="0"/>
              </a:rPr>
              <a:t>ghost</a:t>
            </a:r>
            <a:r>
              <a:rPr lang="cs-CZ" sz="6000" dirty="0" smtClean="0">
                <a:latin typeface="Book Antiqua" pitchFamily="18" charset="0"/>
              </a:rPr>
              <a:t>.</a:t>
            </a:r>
            <a:endParaRPr lang="cs-CZ" sz="6000" dirty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327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634" y="764704"/>
            <a:ext cx="5126153" cy="5126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828093" y="1124744"/>
            <a:ext cx="3312368" cy="193899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000" dirty="0" err="1" smtClean="0">
                <a:latin typeface="Book Antiqua" pitchFamily="18" charset="0"/>
              </a:rPr>
              <a:t>Greeen</a:t>
            </a:r>
            <a:r>
              <a:rPr lang="cs-CZ" sz="6000" dirty="0" smtClean="0">
                <a:latin typeface="Book Antiqua" pitchFamily="18" charset="0"/>
              </a:rPr>
              <a:t> monster.</a:t>
            </a:r>
            <a:endParaRPr lang="cs-CZ" sz="6000" dirty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810703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buch 1 1"/>
          <p:cNvSpPr/>
          <p:nvPr/>
        </p:nvSpPr>
        <p:spPr>
          <a:xfrm>
            <a:off x="899592" y="260648"/>
            <a:ext cx="3816424" cy="1893231"/>
          </a:xfrm>
          <a:prstGeom prst="irregularSeal1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ýbuch 1 2"/>
          <p:cNvSpPr/>
          <p:nvPr/>
        </p:nvSpPr>
        <p:spPr>
          <a:xfrm>
            <a:off x="941966" y="2556583"/>
            <a:ext cx="3744416" cy="1736513"/>
          </a:xfrm>
          <a:prstGeom prst="irregularSeal1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  <a:latin typeface="Book Antiqua" pitchFamily="18" charset="0"/>
            </a:endParaRPr>
          </a:p>
        </p:txBody>
      </p:sp>
      <p:sp>
        <p:nvSpPr>
          <p:cNvPr id="4" name="Výbuch 1 3"/>
          <p:cNvSpPr/>
          <p:nvPr/>
        </p:nvSpPr>
        <p:spPr>
          <a:xfrm>
            <a:off x="4719328" y="1329806"/>
            <a:ext cx="3456384" cy="1897651"/>
          </a:xfrm>
          <a:prstGeom prst="irregularSeal1">
            <a:avLst/>
          </a:prstGeom>
          <a:solidFill>
            <a:srgbClr val="F48B3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Book Antiqua" pitchFamily="18" charset="0"/>
            </a:endParaRPr>
          </a:p>
        </p:txBody>
      </p:sp>
      <p:sp>
        <p:nvSpPr>
          <p:cNvPr id="5" name="Výbuch 1 4"/>
          <p:cNvSpPr/>
          <p:nvPr/>
        </p:nvSpPr>
        <p:spPr>
          <a:xfrm>
            <a:off x="4829981" y="3645024"/>
            <a:ext cx="3301742" cy="1870593"/>
          </a:xfrm>
          <a:prstGeom prst="irregularSeal1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Book Antiqua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15154" y="908720"/>
            <a:ext cx="11945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Book Antiqua" pitchFamily="18" charset="0"/>
              </a:rPr>
              <a:t>Black</a:t>
            </a:r>
            <a:r>
              <a:rPr lang="cs-CZ" dirty="0" smtClean="0">
                <a:solidFill>
                  <a:schemeClr val="bg1"/>
                </a:solidFill>
                <a:latin typeface="Book Antiqua" pitchFamily="18" charset="0"/>
              </a:rPr>
              <a:t>,</a:t>
            </a:r>
            <a:endParaRPr lang="cs-CZ" dirty="0">
              <a:solidFill>
                <a:schemeClr val="bg1"/>
              </a:solidFill>
              <a:latin typeface="Book Antiqua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07768" y="1988840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>
                <a:latin typeface="Book Antiqua" pitchFamily="18" charset="0"/>
              </a:rPr>
              <a:t>o</a:t>
            </a:r>
            <a:r>
              <a:rPr lang="cs-CZ" sz="2800" dirty="0" err="1" smtClean="0">
                <a:latin typeface="Book Antiqua" pitchFamily="18" charset="0"/>
              </a:rPr>
              <a:t>range</a:t>
            </a:r>
            <a:r>
              <a:rPr lang="cs-CZ" dirty="0" smtClean="0">
                <a:latin typeface="Book Antiqua" pitchFamily="18" charset="0"/>
              </a:rPr>
              <a:t>,</a:t>
            </a:r>
            <a:endParaRPr lang="cs-CZ" dirty="0">
              <a:latin typeface="Book Antiqua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47946" y="4260377"/>
            <a:ext cx="11598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Book Antiqua" pitchFamily="18" charset="0"/>
              </a:rPr>
              <a:t>green</a:t>
            </a:r>
            <a:r>
              <a:rPr lang="cs-CZ" dirty="0" smtClean="0">
                <a:latin typeface="Book Antiqua" pitchFamily="18" charset="0"/>
              </a:rPr>
              <a:t>.</a:t>
            </a:r>
            <a:endParaRPr lang="cs-CZ" dirty="0">
              <a:latin typeface="Book Antiqua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74013" y="5877272"/>
            <a:ext cx="6624737" cy="584775"/>
          </a:xfrm>
          <a:prstGeom prst="rect">
            <a:avLst/>
          </a:prstGeom>
          <a:solidFill>
            <a:schemeClr val="bg1">
              <a:lumMod val="65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Book Antiqua" pitchFamily="18" charset="0"/>
              </a:rPr>
              <a:t>These are </a:t>
            </a:r>
            <a:r>
              <a:rPr lang="cs-CZ" sz="3200" dirty="0" err="1" smtClean="0">
                <a:latin typeface="Book Antiqua" pitchFamily="18" charset="0"/>
              </a:rPr>
              <a:t>the</a:t>
            </a:r>
            <a:r>
              <a:rPr lang="cs-CZ" sz="3200" dirty="0" smtClean="0">
                <a:latin typeface="Book Antiqua" pitchFamily="18" charset="0"/>
              </a:rPr>
              <a:t> </a:t>
            </a:r>
            <a:r>
              <a:rPr lang="cs-CZ" sz="3200" dirty="0" err="1" smtClean="0">
                <a:latin typeface="Book Antiqua" pitchFamily="18" charset="0"/>
              </a:rPr>
              <a:t>colours</a:t>
            </a:r>
            <a:r>
              <a:rPr lang="cs-CZ" sz="3200" dirty="0" smtClean="0">
                <a:latin typeface="Book Antiqua" pitchFamily="18" charset="0"/>
              </a:rPr>
              <a:t> </a:t>
            </a:r>
            <a:r>
              <a:rPr lang="cs-CZ" sz="3200" dirty="0" err="1" smtClean="0">
                <a:latin typeface="Book Antiqua" pitchFamily="18" charset="0"/>
              </a:rPr>
              <a:t>of</a:t>
            </a:r>
            <a:r>
              <a:rPr lang="cs-CZ" sz="3200" dirty="0" smtClean="0">
                <a:latin typeface="Book Antiqua" pitchFamily="18" charset="0"/>
              </a:rPr>
              <a:t> Halloween.</a:t>
            </a:r>
            <a:endParaRPr lang="cs-CZ" sz="3200" dirty="0">
              <a:latin typeface="Book Antiqua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339752" y="3140968"/>
            <a:ext cx="12349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>
                <a:latin typeface="Book Antiqua" pitchFamily="18" charset="0"/>
              </a:rPr>
              <a:t>w</a:t>
            </a:r>
            <a:r>
              <a:rPr lang="cs-CZ" sz="2800" dirty="0" err="1" smtClean="0">
                <a:latin typeface="Book Antiqua" pitchFamily="18" charset="0"/>
              </a:rPr>
              <a:t>hite</a:t>
            </a:r>
            <a:r>
              <a:rPr lang="cs-CZ" sz="2800" dirty="0" smtClean="0">
                <a:latin typeface="Book Antiqua" pitchFamily="18" charset="0"/>
              </a:rPr>
              <a:t>,</a:t>
            </a:r>
            <a:endParaRPr lang="cs-CZ" sz="2800" dirty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6831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8" grpId="0"/>
      <p:bldP spid="10" grpId="0"/>
      <p:bldP spid="11" grpId="0" animBg="1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32656"/>
            <a:ext cx="2941694" cy="59398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755576" y="2852936"/>
            <a:ext cx="3960440" cy="2448272"/>
          </a:xfrm>
          <a:prstGeom prst="wedgeEllipseCallout">
            <a:avLst>
              <a:gd name="adj1" fmla="val 72829"/>
              <a:gd name="adj2" fmla="val -8032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Book Antiqua" pitchFamily="18" charset="0"/>
              </a:rPr>
              <a:t>I </a:t>
            </a:r>
            <a:r>
              <a:rPr lang="cs-CZ" sz="3600" dirty="0" err="1" smtClean="0">
                <a:latin typeface="Book Antiqua" pitchFamily="18" charset="0"/>
              </a:rPr>
              <a:t>am</a:t>
            </a:r>
            <a:r>
              <a:rPr lang="cs-CZ" sz="3600" dirty="0" smtClean="0">
                <a:latin typeface="Book Antiqua" pitchFamily="18" charset="0"/>
              </a:rPr>
              <a:t> a </a:t>
            </a:r>
            <a:r>
              <a:rPr lang="cs-CZ" sz="3600" dirty="0" err="1" smtClean="0">
                <a:latin typeface="Book Antiqua" pitchFamily="18" charset="0"/>
              </a:rPr>
              <a:t>witch</a:t>
            </a:r>
            <a:r>
              <a:rPr lang="cs-CZ" sz="3600" dirty="0" smtClean="0">
                <a:latin typeface="Book Antiqua" pitchFamily="18" charset="0"/>
              </a:rPr>
              <a:t>.</a:t>
            </a:r>
            <a:endParaRPr lang="cs-CZ" sz="3600" dirty="0">
              <a:latin typeface="Book Antiqua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764704"/>
            <a:ext cx="2808312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latin typeface="Book Antiqua" pitchFamily="18" charset="0"/>
              </a:rPr>
              <a:t>Who</a:t>
            </a:r>
            <a:r>
              <a:rPr lang="cs-CZ" sz="3200" dirty="0" smtClean="0">
                <a:latin typeface="Book Antiqua" pitchFamily="18" charset="0"/>
              </a:rPr>
              <a:t> are </a:t>
            </a:r>
            <a:r>
              <a:rPr lang="cs-CZ" sz="3200" dirty="0" err="1" smtClean="0">
                <a:latin typeface="Book Antiqua" pitchFamily="18" charset="0"/>
              </a:rPr>
              <a:t>you</a:t>
            </a:r>
            <a:r>
              <a:rPr lang="cs-CZ" sz="3200" dirty="0" smtClean="0">
                <a:latin typeface="Book Antiqua" pitchFamily="18" charset="0"/>
              </a:rPr>
              <a:t>?</a:t>
            </a:r>
            <a:endParaRPr lang="cs-CZ" sz="3200" dirty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984658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76672"/>
            <a:ext cx="273367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283968" y="764704"/>
            <a:ext cx="2808312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latin typeface="Book Antiqua" pitchFamily="18" charset="0"/>
              </a:rPr>
              <a:t>Who</a:t>
            </a:r>
            <a:r>
              <a:rPr lang="cs-CZ" sz="3200" dirty="0" smtClean="0">
                <a:latin typeface="Book Antiqua" pitchFamily="18" charset="0"/>
              </a:rPr>
              <a:t> are </a:t>
            </a:r>
            <a:r>
              <a:rPr lang="cs-CZ" sz="3200" dirty="0" err="1" smtClean="0">
                <a:latin typeface="Book Antiqua" pitchFamily="18" charset="0"/>
              </a:rPr>
              <a:t>you</a:t>
            </a:r>
            <a:r>
              <a:rPr lang="cs-CZ" sz="3200" dirty="0" smtClean="0">
                <a:latin typeface="Book Antiqua" pitchFamily="18" charset="0"/>
              </a:rPr>
              <a:t>?</a:t>
            </a:r>
            <a:endParaRPr lang="cs-CZ" sz="3200" dirty="0">
              <a:latin typeface="Book Antiqua" pitchFamily="18" charset="0"/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3851920" y="2636912"/>
            <a:ext cx="4536504" cy="2664296"/>
          </a:xfrm>
          <a:prstGeom prst="wedgeEllipseCallout">
            <a:avLst>
              <a:gd name="adj1" fmla="val -63669"/>
              <a:gd name="adj2" fmla="val -5258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Book Antiqua" pitchFamily="18" charset="0"/>
              </a:rPr>
              <a:t>I </a:t>
            </a:r>
            <a:r>
              <a:rPr lang="cs-CZ" sz="3200" dirty="0" err="1" smtClean="0">
                <a:latin typeface="Book Antiqua" pitchFamily="18" charset="0"/>
              </a:rPr>
              <a:t>am</a:t>
            </a:r>
            <a:r>
              <a:rPr lang="cs-CZ" sz="3200" dirty="0" smtClean="0">
                <a:latin typeface="Book Antiqua" pitchFamily="18" charset="0"/>
              </a:rPr>
              <a:t> a </a:t>
            </a:r>
            <a:r>
              <a:rPr lang="cs-CZ" sz="3200" dirty="0" err="1" smtClean="0">
                <a:latin typeface="Book Antiqua" pitchFamily="18" charset="0"/>
              </a:rPr>
              <a:t>magician</a:t>
            </a:r>
            <a:r>
              <a:rPr lang="cs-CZ" sz="3200" dirty="0" smtClean="0">
                <a:latin typeface="Book Antiqua" pitchFamily="18" charset="0"/>
              </a:rPr>
              <a:t>.</a:t>
            </a:r>
            <a:endParaRPr lang="cs-CZ" sz="3200" dirty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0984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5" y="260648"/>
            <a:ext cx="4345787" cy="6275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58688" y="980728"/>
            <a:ext cx="2808312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latin typeface="Book Antiqua" pitchFamily="18" charset="0"/>
              </a:rPr>
              <a:t>Who</a:t>
            </a:r>
            <a:r>
              <a:rPr lang="cs-CZ" sz="3200" dirty="0" smtClean="0">
                <a:latin typeface="Book Antiqua" pitchFamily="18" charset="0"/>
              </a:rPr>
              <a:t> are </a:t>
            </a:r>
            <a:r>
              <a:rPr lang="cs-CZ" sz="3200" dirty="0" err="1" smtClean="0">
                <a:latin typeface="Book Antiqua" pitchFamily="18" charset="0"/>
              </a:rPr>
              <a:t>you</a:t>
            </a:r>
            <a:r>
              <a:rPr lang="cs-CZ" sz="3200" dirty="0" smtClean="0">
                <a:latin typeface="Book Antiqua" pitchFamily="18" charset="0"/>
              </a:rPr>
              <a:t>?</a:t>
            </a:r>
            <a:endParaRPr lang="cs-CZ" sz="3200" dirty="0">
              <a:latin typeface="Book Antiqua" pitchFamily="18" charset="0"/>
            </a:endParaRPr>
          </a:p>
        </p:txBody>
      </p:sp>
      <p:sp>
        <p:nvSpPr>
          <p:cNvPr id="2" name="Oválný popisek 1"/>
          <p:cNvSpPr/>
          <p:nvPr/>
        </p:nvSpPr>
        <p:spPr>
          <a:xfrm>
            <a:off x="971600" y="4005064"/>
            <a:ext cx="3744416" cy="2016224"/>
          </a:xfrm>
          <a:prstGeom prst="wedgeEllipseCallout">
            <a:avLst>
              <a:gd name="adj1" fmla="val 58533"/>
              <a:gd name="adj2" fmla="val -552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Book Antiqua" pitchFamily="18" charset="0"/>
              </a:rPr>
              <a:t>I </a:t>
            </a:r>
            <a:r>
              <a:rPr lang="cs-CZ" sz="3200" dirty="0" err="1" smtClean="0">
                <a:latin typeface="Book Antiqua" pitchFamily="18" charset="0"/>
              </a:rPr>
              <a:t>am</a:t>
            </a:r>
            <a:r>
              <a:rPr lang="cs-CZ" sz="3200" dirty="0" smtClean="0">
                <a:latin typeface="Book Antiqua" pitchFamily="18" charset="0"/>
              </a:rPr>
              <a:t> a </a:t>
            </a:r>
            <a:r>
              <a:rPr lang="cs-CZ" sz="3200" dirty="0" err="1" smtClean="0">
                <a:latin typeface="Book Antiqua" pitchFamily="18" charset="0"/>
              </a:rPr>
              <a:t>ghost</a:t>
            </a:r>
            <a:r>
              <a:rPr lang="cs-CZ" sz="3200" dirty="0" smtClean="0">
                <a:latin typeface="Book Antiqua" pitchFamily="18" charset="0"/>
              </a:rPr>
              <a:t>.</a:t>
            </a:r>
            <a:endParaRPr lang="cs-CZ" sz="3200" dirty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6426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484784"/>
            <a:ext cx="4979243" cy="49792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72989" y="655629"/>
            <a:ext cx="6223347" cy="646331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rgbClr val="FFFF00"/>
                </a:solidFill>
                <a:latin typeface="Book Antiqua" pitchFamily="18" charset="0"/>
              </a:rPr>
              <a:t>Let‘s</a:t>
            </a:r>
            <a:r>
              <a:rPr lang="cs-CZ" sz="3600" dirty="0" smtClean="0">
                <a:solidFill>
                  <a:srgbClr val="FFFF00"/>
                </a:solidFill>
                <a:latin typeface="Book Antiqua" pitchFamily="18" charset="0"/>
              </a:rPr>
              <a:t> </a:t>
            </a:r>
            <a:r>
              <a:rPr lang="cs-CZ" sz="3600" dirty="0" err="1" smtClean="0">
                <a:solidFill>
                  <a:srgbClr val="FFFF00"/>
                </a:solidFill>
                <a:latin typeface="Book Antiqua" pitchFamily="18" charset="0"/>
              </a:rPr>
              <a:t>have</a:t>
            </a:r>
            <a:r>
              <a:rPr lang="cs-CZ" sz="3600" dirty="0" smtClean="0">
                <a:solidFill>
                  <a:srgbClr val="FFFF00"/>
                </a:solidFill>
                <a:latin typeface="Book Antiqua" pitchFamily="18" charset="0"/>
              </a:rPr>
              <a:t> a Halloween party.</a:t>
            </a:r>
            <a:endParaRPr lang="cs-CZ" sz="3600" dirty="0">
              <a:solidFill>
                <a:srgbClr val="FFFF00"/>
              </a:solidFill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00292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9580" y="1196752"/>
            <a:ext cx="6768752" cy="64479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endParaRPr lang="cs-CZ" sz="1100" i="1" dirty="0" smtClean="0"/>
          </a:p>
          <a:p>
            <a:r>
              <a:rPr lang="cs-CZ" sz="1100" i="1" dirty="0" smtClean="0"/>
              <a:t>Kostymy-zbrane-figurky.cz</a:t>
            </a:r>
            <a:r>
              <a:rPr lang="cs-CZ" sz="1100" dirty="0" smtClean="0"/>
              <a:t> </a:t>
            </a:r>
            <a:r>
              <a:rPr lang="cs-CZ" sz="1100" dirty="0"/>
              <a:t>[online]. 2011 [cit. 2011- 10 - 16]. Kasička duch </a:t>
            </a:r>
            <a:r>
              <a:rPr lang="cs-CZ" sz="1100" dirty="0" err="1"/>
              <a:t>Slimer</a:t>
            </a:r>
            <a:r>
              <a:rPr lang="cs-CZ" sz="1100" dirty="0"/>
              <a:t> . Dostupné z WWW: &lt;http://www.kostymy-zbrane-figurky.cz/kasicka-duch-slimer-pokladnicka-krotitele-duchu-p-1699.html</a:t>
            </a:r>
            <a:r>
              <a:rPr lang="cs-CZ" sz="1100" dirty="0" smtClean="0"/>
              <a:t>&gt;.</a:t>
            </a:r>
          </a:p>
          <a:p>
            <a:endParaRPr lang="cs-CZ" sz="1100" dirty="0"/>
          </a:p>
          <a:p>
            <a:r>
              <a:rPr lang="cs-CZ" sz="1100" i="1" dirty="0" smtClean="0"/>
              <a:t>Ptakoviny-eshop.cz</a:t>
            </a:r>
            <a:r>
              <a:rPr lang="cs-CZ" sz="1100" dirty="0" smtClean="0"/>
              <a:t> [online]. 2011 [cit. 2011- 10 - 16]. Dětský kostým duch. Dostupné z WWW: &lt;http://www.ptakoviny-eshop.cz/detsky-kostym-duch-x1639&gt;.</a:t>
            </a:r>
          </a:p>
          <a:p>
            <a:endParaRPr lang="cs-CZ" sz="1100" dirty="0"/>
          </a:p>
          <a:p>
            <a:r>
              <a:rPr lang="en-US" sz="1100" i="1" dirty="0"/>
              <a:t>Pictures-of-cats.org</a:t>
            </a:r>
            <a:r>
              <a:rPr lang="en-US" sz="1100" dirty="0"/>
              <a:t> [online]. 2011 [cit. 2011- 10 - 16]. Cartoon Cats . </a:t>
            </a:r>
            <a:r>
              <a:rPr lang="en-US" sz="1100" dirty="0" err="1"/>
              <a:t>Dostupné</a:t>
            </a:r>
            <a:r>
              <a:rPr lang="en-US" sz="1100" dirty="0"/>
              <a:t> z WWW: &lt;http://www.pictures-of-cats.org/cartoon-cats.html</a:t>
            </a:r>
            <a:r>
              <a:rPr lang="en-US" sz="1100" dirty="0" smtClean="0"/>
              <a:t>&gt;.</a:t>
            </a:r>
            <a:endParaRPr lang="cs-CZ" sz="1100" dirty="0" smtClean="0"/>
          </a:p>
          <a:p>
            <a:endParaRPr lang="cs-CZ" sz="1100" i="1" dirty="0" smtClean="0"/>
          </a:p>
          <a:p>
            <a:r>
              <a:rPr lang="cs-CZ" sz="1100" i="1" dirty="0" smtClean="0"/>
              <a:t>Stratumins.com</a:t>
            </a:r>
            <a:r>
              <a:rPr lang="cs-CZ" sz="1100" dirty="0" smtClean="0"/>
              <a:t> </a:t>
            </a:r>
            <a:r>
              <a:rPr lang="cs-CZ" sz="1100" dirty="0"/>
              <a:t>[online]. 2011 [cit. 2011- 10 - 16]. </a:t>
            </a:r>
            <a:r>
              <a:rPr lang="cs-CZ" sz="1100" dirty="0" err="1"/>
              <a:t>Pumpkin</a:t>
            </a:r>
            <a:r>
              <a:rPr lang="cs-CZ" sz="1100" dirty="0"/>
              <a:t> </a:t>
            </a:r>
            <a:r>
              <a:rPr lang="cs-CZ" sz="1100" dirty="0" err="1"/>
              <a:t>Patch</a:t>
            </a:r>
            <a:r>
              <a:rPr lang="cs-CZ" sz="1100" dirty="0"/>
              <a:t> </a:t>
            </a:r>
            <a:r>
              <a:rPr lang="cs-CZ" sz="1100" dirty="0" err="1"/>
              <a:t>Insurance</a:t>
            </a:r>
            <a:r>
              <a:rPr lang="cs-CZ" sz="1100" dirty="0"/>
              <a:t> - </a:t>
            </a:r>
            <a:r>
              <a:rPr lang="cs-CZ" sz="1100" dirty="0" err="1"/>
              <a:t>Christmas</a:t>
            </a:r>
            <a:r>
              <a:rPr lang="cs-CZ" sz="1100" dirty="0"/>
              <a:t> </a:t>
            </a:r>
            <a:r>
              <a:rPr lang="cs-CZ" sz="1100" dirty="0" err="1"/>
              <a:t>Tree</a:t>
            </a:r>
            <a:r>
              <a:rPr lang="cs-CZ" sz="1100" dirty="0"/>
              <a:t> Lot </a:t>
            </a:r>
            <a:r>
              <a:rPr lang="cs-CZ" sz="1100" dirty="0" err="1"/>
              <a:t>Insurance</a:t>
            </a:r>
            <a:r>
              <a:rPr lang="cs-CZ" sz="1100" dirty="0"/>
              <a:t>. Dostupné z WWW: &lt;http://www.stratumins.com/business/pumpkin_patch_insurance.html</a:t>
            </a:r>
            <a:r>
              <a:rPr lang="cs-CZ" sz="1100" dirty="0" smtClean="0"/>
              <a:t>&gt;.</a:t>
            </a:r>
          </a:p>
          <a:p>
            <a:endParaRPr lang="cs-CZ" sz="1100" dirty="0"/>
          </a:p>
          <a:p>
            <a:r>
              <a:rPr lang="cs-CZ" sz="1100" i="1" dirty="0" smtClean="0"/>
              <a:t>Chodidlo.webnode.cz</a:t>
            </a:r>
            <a:r>
              <a:rPr lang="cs-CZ" sz="1100" dirty="0" smtClean="0"/>
              <a:t> [online]. 2008 [cit. 2011- 10 - 16]. Rozmarný duch. Dostupné z WWW: &lt;http://chodidlo.webnode.cz/</a:t>
            </a:r>
            <a:r>
              <a:rPr lang="cs-CZ" sz="1100" dirty="0" err="1" smtClean="0"/>
              <a:t>products</a:t>
            </a:r>
            <a:r>
              <a:rPr lang="cs-CZ" sz="1100" dirty="0" smtClean="0"/>
              <a:t>/</a:t>
            </a:r>
            <a:r>
              <a:rPr lang="cs-CZ" sz="1100" dirty="0" err="1" smtClean="0"/>
              <a:t>rozmarny</a:t>
            </a:r>
            <a:r>
              <a:rPr lang="cs-CZ" sz="1100" dirty="0" smtClean="0"/>
              <a:t>-duch/&gt;.</a:t>
            </a:r>
          </a:p>
          <a:p>
            <a:endParaRPr lang="cs-CZ" sz="1100" dirty="0" smtClean="0"/>
          </a:p>
          <a:p>
            <a:r>
              <a:rPr lang="cs-CZ" sz="1100" i="1" dirty="0"/>
              <a:t>Pro-party.cz</a:t>
            </a:r>
            <a:r>
              <a:rPr lang="cs-CZ" sz="1100" dirty="0"/>
              <a:t> [online]. 2011 [cit. 2011- 10 - 16]. Kostýmy. Dostupné z WWW: &lt;http://www.pro-party.cz/</a:t>
            </a:r>
            <a:r>
              <a:rPr lang="cs-CZ" sz="1100" dirty="0" err="1"/>
              <a:t>cs</a:t>
            </a:r>
            <a:r>
              <a:rPr lang="cs-CZ" sz="1100" dirty="0"/>
              <a:t>/katalog-party-</a:t>
            </a:r>
            <a:r>
              <a:rPr lang="cs-CZ" sz="1100" dirty="0" err="1"/>
              <a:t>zbozi</a:t>
            </a:r>
            <a:r>
              <a:rPr lang="cs-CZ" sz="1100" dirty="0"/>
              <a:t>/</a:t>
            </a:r>
            <a:r>
              <a:rPr lang="cs-CZ" sz="1100" dirty="0" err="1"/>
              <a:t>kostymy</a:t>
            </a:r>
            <a:r>
              <a:rPr lang="cs-CZ" sz="1100" dirty="0"/>
              <a:t>-a-</a:t>
            </a:r>
            <a:r>
              <a:rPr lang="cs-CZ" sz="1100" dirty="0" err="1"/>
              <a:t>doplnky</a:t>
            </a:r>
            <a:r>
              <a:rPr lang="cs-CZ" sz="1100" dirty="0"/>
              <a:t>/</a:t>
            </a:r>
            <a:r>
              <a:rPr lang="cs-CZ" sz="1100" dirty="0" err="1"/>
              <a:t>kostymy</a:t>
            </a:r>
            <a:r>
              <a:rPr lang="cs-CZ" sz="1100" dirty="0"/>
              <a:t>/?</a:t>
            </a:r>
            <a:r>
              <a:rPr lang="cs-CZ" sz="1100" dirty="0" err="1"/>
              <a:t>page</a:t>
            </a:r>
            <a:r>
              <a:rPr lang="cs-CZ" sz="1100" dirty="0"/>
              <a:t>=4&gt;.</a:t>
            </a:r>
          </a:p>
          <a:p>
            <a:endParaRPr lang="cs-CZ" sz="1100" dirty="0"/>
          </a:p>
          <a:p>
            <a:r>
              <a:rPr lang="cs-CZ" sz="1100" i="1" dirty="0"/>
              <a:t>Vltava2009.cz/karneval/</a:t>
            </a:r>
            <a:r>
              <a:rPr lang="cs-CZ" sz="1100" dirty="0"/>
              <a:t> [online]. 2001 [cit. 2011- 10 - 16]. Kouzelník - kostým s kloboukem. Dostupné z WWW: &lt;http://www.vltava2009.cz/karneval/</a:t>
            </a:r>
            <a:r>
              <a:rPr lang="cs-CZ" sz="1100" dirty="0" err="1"/>
              <a:t>goodsdetail.asp?strGoodsID</a:t>
            </a:r>
            <a:r>
              <a:rPr lang="cs-CZ" sz="1100" dirty="0"/>
              <a:t>=1%202413&gt;.</a:t>
            </a:r>
          </a:p>
          <a:p>
            <a:endParaRPr lang="cs-CZ" sz="1100" dirty="0"/>
          </a:p>
          <a:p>
            <a:r>
              <a:rPr lang="cs-CZ" sz="1100" i="1" dirty="0"/>
              <a:t>Victoriana.com</a:t>
            </a:r>
            <a:r>
              <a:rPr lang="cs-CZ" sz="1100" dirty="0"/>
              <a:t> [online]. 1996 [cit. 2011- 10 - 16]. Halloween. Dostupné z WWW: &lt;http://www.victoriana.com/</a:t>
            </a:r>
            <a:r>
              <a:rPr lang="cs-CZ" sz="1100" dirty="0" err="1"/>
              <a:t>halloween</a:t>
            </a:r>
            <a:r>
              <a:rPr lang="cs-CZ" sz="1100" dirty="0"/>
              <a:t>/halloweenparty.htm&gt;.</a:t>
            </a:r>
          </a:p>
          <a:p>
            <a:endParaRPr lang="cs-CZ" sz="1100" dirty="0"/>
          </a:p>
          <a:p>
            <a:endParaRPr lang="cs-CZ" sz="1100" dirty="0"/>
          </a:p>
          <a:p>
            <a:endParaRPr lang="en-US" sz="1100" dirty="0"/>
          </a:p>
          <a:p>
            <a:endParaRPr lang="cs-CZ" sz="1100" dirty="0"/>
          </a:p>
          <a:p>
            <a:endParaRPr lang="cs-CZ" sz="1100" dirty="0"/>
          </a:p>
          <a:p>
            <a:endParaRPr lang="cs-CZ" sz="1100" dirty="0" smtClean="0"/>
          </a:p>
          <a:p>
            <a:endParaRPr lang="cs-CZ" sz="1100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555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410</TotalTime>
  <Words>375</Words>
  <Application>Microsoft Office PowerPoint</Application>
  <PresentationFormat>Předvádění na obrazovce (4:3)</PresentationFormat>
  <Paragraphs>70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Bergerovi</dc:creator>
  <cp:lastModifiedBy>Bergerovi</cp:lastModifiedBy>
  <cp:revision>44</cp:revision>
  <dcterms:created xsi:type="dcterms:W3CDTF">2011-10-24T21:08:48Z</dcterms:created>
  <dcterms:modified xsi:type="dcterms:W3CDTF">2012-06-03T16:58:30Z</dcterms:modified>
</cp:coreProperties>
</file>