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0" r:id="rId2"/>
    <p:sldId id="267" r:id="rId3"/>
    <p:sldId id="266" r:id="rId4"/>
    <p:sldId id="257" r:id="rId5"/>
    <p:sldId id="263" r:id="rId6"/>
    <p:sldId id="264" r:id="rId7"/>
    <p:sldId id="265" r:id="rId8"/>
    <p:sldId id="261" r:id="rId9"/>
    <p:sldId id="259" r:id="rId10"/>
    <p:sldId id="269" r:id="rId11"/>
    <p:sldId id="262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5DBFF"/>
    <a:srgbClr val="FFFF66"/>
    <a:srgbClr val="FF5050"/>
    <a:srgbClr val="4FD1FF"/>
    <a:srgbClr val="FF4F4F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2ABFB-1782-4268-8789-0C4C24A4584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887D9-18B9-4CCB-9C50-468BC7107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54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2ABFB-1782-4268-8789-0C4C24A4584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887D9-18B9-4CCB-9C50-468BC7107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5938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2ABFB-1782-4268-8789-0C4C24A4584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887D9-18B9-4CCB-9C50-468BC7107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956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2ABFB-1782-4268-8789-0C4C24A4584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887D9-18B9-4CCB-9C50-468BC7107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049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2ABFB-1782-4268-8789-0C4C24A4584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887D9-18B9-4CCB-9C50-468BC7107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1669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2ABFB-1782-4268-8789-0C4C24A4584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887D9-18B9-4CCB-9C50-468BC7107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919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2ABFB-1782-4268-8789-0C4C24A4584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887D9-18B9-4CCB-9C50-468BC7107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82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2ABFB-1782-4268-8789-0C4C24A4584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887D9-18B9-4CCB-9C50-468BC7107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36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2ABFB-1782-4268-8789-0C4C24A4584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887D9-18B9-4CCB-9C50-468BC7107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47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2ABFB-1782-4268-8789-0C4C24A4584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887D9-18B9-4CCB-9C50-468BC7107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698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2ABFB-1782-4268-8789-0C4C24A4584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887D9-18B9-4CCB-9C50-468BC7107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052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A2ABFB-1782-4268-8789-0C4C24A4584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E887D9-18B9-4CCB-9C50-468BC7107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382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7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6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14.png"/><Relationship Id="rId5" Type="http://schemas.openxmlformats.org/officeDocument/2006/relationships/image" Target="../media/image31.png"/><Relationship Id="rId10" Type="http://schemas.openxmlformats.org/officeDocument/2006/relationships/image" Target="../media/image35.png"/><Relationship Id="rId4" Type="http://schemas.openxmlformats.org/officeDocument/2006/relationships/image" Target="../media/image30.png"/><Relationship Id="rId9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://www.youtube.com/watch?v=AjZ8zwZcn-k&amp;feature=related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179063"/>
            <a:ext cx="8637587" cy="649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2602799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Mgr. Hana Bergerová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76284" y="3645024"/>
            <a:ext cx="1701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Hello, </a:t>
            </a:r>
            <a:r>
              <a:rPr lang="cs-CZ" sz="2000" b="1" dirty="0" err="1" smtClean="0">
                <a:latin typeface="Bookman Old Style" pitchFamily="18" charset="0"/>
              </a:rPr>
              <a:t>kids</a:t>
            </a:r>
            <a:r>
              <a:rPr lang="cs-CZ" sz="2000" b="1" dirty="0" smtClean="0">
                <a:latin typeface="Bookman Old Style" pitchFamily="18" charset="0"/>
              </a:rPr>
              <a:t>!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78186" y="414908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3.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9540" y="4725144"/>
            <a:ext cx="16738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Bookman Old Style" pitchFamily="18" charset="0"/>
              </a:rPr>
              <a:t>l</a:t>
            </a:r>
            <a:r>
              <a:rPr lang="cs-CZ" sz="2000" b="1" dirty="0" smtClean="0">
                <a:latin typeface="Bookman Old Style" pitchFamily="18" charset="0"/>
              </a:rPr>
              <a:t>eden 2012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9767" y="3132420"/>
            <a:ext cx="41969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VY_22_INOVACE_1A_05_TOYS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433" y="5271107"/>
            <a:ext cx="51603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Slovní zásoba – hračky. Množné číslo podstatných jmen. </a:t>
            </a:r>
            <a:r>
              <a:rPr lang="cs-CZ" sz="1600" b="1" dirty="0">
                <a:latin typeface="Bookman Old Style" pitchFamily="18" charset="0"/>
              </a:rPr>
              <a:t>P</a:t>
            </a:r>
            <a:r>
              <a:rPr lang="cs-CZ" sz="1600" b="1" dirty="0" smtClean="0">
                <a:latin typeface="Bookman Old Style" pitchFamily="18" charset="0"/>
              </a:rPr>
              <a:t>íseň Happy </a:t>
            </a:r>
            <a:r>
              <a:rPr lang="cs-CZ" sz="1600" b="1" dirty="0" err="1" smtClean="0">
                <a:latin typeface="Bookman Old Style" pitchFamily="18" charset="0"/>
              </a:rPr>
              <a:t>birthday</a:t>
            </a:r>
            <a:r>
              <a:rPr lang="cs-CZ" sz="1600" b="1" dirty="0" smtClean="0">
                <a:latin typeface="Bookman Old Style" pitchFamily="18" charset="0"/>
              </a:rPr>
              <a:t>.</a:t>
            </a:r>
            <a:endParaRPr lang="cs-CZ" sz="1600" b="1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09540" y="5883449"/>
            <a:ext cx="30893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Shrnutí a procvičení učiva.</a:t>
            </a:r>
            <a:endParaRPr lang="cs-CZ" sz="16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0582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2442701"/>
            <a:ext cx="2972673" cy="156966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9600" dirty="0" smtClean="0">
                <a:ln>
                  <a:solidFill>
                    <a:schemeClr val="tx1"/>
                  </a:solidFill>
                </a:ln>
                <a:latin typeface="Cambria" pitchFamily="18" charset="0"/>
              </a:rPr>
              <a:t>TOYS</a:t>
            </a:r>
            <a:endParaRPr lang="cs-CZ" sz="9600" dirty="0">
              <a:ln>
                <a:solidFill>
                  <a:schemeClr val="tx1"/>
                </a:solidFill>
              </a:ln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6643161"/>
      </p:ext>
    </p:extLst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3135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476" y="177281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68760"/>
            <a:ext cx="3160440" cy="31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3761039"/>
            <a:ext cx="2361544" cy="76944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400" dirty="0" err="1">
                <a:latin typeface="Cambria" pitchFamily="18" charset="0"/>
              </a:rPr>
              <a:t>o</a:t>
            </a:r>
            <a:r>
              <a:rPr lang="cs-CZ" sz="4400" dirty="0" err="1" smtClean="0">
                <a:latin typeface="Cambria" pitchFamily="18" charset="0"/>
              </a:rPr>
              <a:t>ne</a:t>
            </a:r>
            <a:r>
              <a:rPr lang="cs-CZ" sz="4400" dirty="0" smtClean="0">
                <a:latin typeface="Cambria" pitchFamily="18" charset="0"/>
              </a:rPr>
              <a:t> </a:t>
            </a:r>
            <a:r>
              <a:rPr lang="cs-CZ" sz="4400" dirty="0" err="1" smtClean="0">
                <a:latin typeface="Cambria" pitchFamily="18" charset="0"/>
              </a:rPr>
              <a:t>train</a:t>
            </a:r>
            <a:endParaRPr lang="cs-CZ" sz="4400" dirty="0">
              <a:latin typeface="Cambr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71388" y="5229200"/>
            <a:ext cx="2634888" cy="76944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400" dirty="0" err="1">
                <a:latin typeface="Cambria" pitchFamily="18" charset="0"/>
              </a:rPr>
              <a:t>t</a:t>
            </a:r>
            <a:r>
              <a:rPr lang="cs-CZ" sz="4400" dirty="0" err="1" smtClean="0">
                <a:latin typeface="Cambria" pitchFamily="18" charset="0"/>
              </a:rPr>
              <a:t>wo</a:t>
            </a:r>
            <a:r>
              <a:rPr lang="cs-CZ" sz="4400" dirty="0" smtClean="0">
                <a:latin typeface="Cambria" pitchFamily="18" charset="0"/>
              </a:rPr>
              <a:t> </a:t>
            </a:r>
            <a:r>
              <a:rPr lang="cs-CZ" sz="4400" dirty="0" err="1" smtClean="0">
                <a:latin typeface="Cambria" pitchFamily="18" charset="0"/>
              </a:rPr>
              <a:t>train</a:t>
            </a:r>
            <a:r>
              <a:rPr lang="cs-CZ" sz="4400" dirty="0" err="1" smtClean="0">
                <a:solidFill>
                  <a:srgbClr val="FF0000"/>
                </a:solidFill>
                <a:latin typeface="Cambria" pitchFamily="18" charset="0"/>
              </a:rPr>
              <a:t>s</a:t>
            </a:r>
            <a:endParaRPr lang="cs-CZ" sz="4400" dirty="0">
              <a:solidFill>
                <a:srgbClr val="FF0000"/>
              </a:solidFill>
              <a:latin typeface="Cambria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59832" y="400680"/>
            <a:ext cx="3003386" cy="769441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400" dirty="0" err="1">
                <a:latin typeface="Cambria" pitchFamily="18" charset="0"/>
              </a:rPr>
              <a:t>How</a:t>
            </a:r>
            <a:r>
              <a:rPr lang="cs-CZ" sz="4400" dirty="0">
                <a:latin typeface="Cambria" pitchFamily="18" charset="0"/>
              </a:rPr>
              <a:t> many?</a:t>
            </a:r>
          </a:p>
        </p:txBody>
      </p:sp>
    </p:spTree>
    <p:extLst>
      <p:ext uri="{BB962C8B-B14F-4D97-AF65-F5344CB8AC3E}">
        <p14:creationId xmlns:p14="http://schemas.microsoft.com/office/powerpoint/2010/main" val="360987407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67897" y="619407"/>
            <a:ext cx="3003386" cy="76944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Cambria" pitchFamily="18" charset="0"/>
              </a:rPr>
              <a:t>How</a:t>
            </a:r>
            <a:r>
              <a:rPr lang="cs-CZ" sz="4400" dirty="0" smtClean="0">
                <a:latin typeface="Cambria" pitchFamily="18" charset="0"/>
              </a:rPr>
              <a:t> many?</a:t>
            </a:r>
            <a:endParaRPr lang="cs-CZ" sz="4400" dirty="0">
              <a:latin typeface="Cambria" pitchFamily="18" charset="0"/>
            </a:endParaRPr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9" y="294664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223580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482" y="338559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566" y="2809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69113" y="4759424"/>
            <a:ext cx="2092239" cy="769441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Cambria" pitchFamily="18" charset="0"/>
              </a:rPr>
              <a:t>one</a:t>
            </a:r>
            <a:r>
              <a:rPr lang="cs-CZ" sz="4400" dirty="0" smtClean="0">
                <a:latin typeface="Cambria" pitchFamily="18" charset="0"/>
              </a:rPr>
              <a:t> </a:t>
            </a:r>
            <a:r>
              <a:rPr lang="cs-CZ" sz="4400" dirty="0" err="1" smtClean="0">
                <a:latin typeface="Cambria" pitchFamily="18" charset="0"/>
              </a:rPr>
              <a:t>ball</a:t>
            </a:r>
            <a:endParaRPr lang="cs-CZ" sz="4400" dirty="0">
              <a:latin typeface="Cambri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24518" y="5301208"/>
            <a:ext cx="2116285" cy="769441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Cambria" pitchFamily="18" charset="0"/>
              </a:rPr>
              <a:t>six</a:t>
            </a:r>
            <a:r>
              <a:rPr lang="cs-CZ" sz="4400" dirty="0" smtClean="0">
                <a:latin typeface="Cambria" pitchFamily="18" charset="0"/>
              </a:rPr>
              <a:t> </a:t>
            </a:r>
            <a:r>
              <a:rPr lang="cs-CZ" sz="4400" dirty="0" err="1" smtClean="0">
                <a:latin typeface="Cambria" pitchFamily="18" charset="0"/>
              </a:rPr>
              <a:t>ball</a:t>
            </a:r>
            <a:r>
              <a:rPr lang="cs-CZ" sz="4400" dirty="0" err="1" smtClean="0">
                <a:solidFill>
                  <a:srgbClr val="FF0000"/>
                </a:solidFill>
                <a:latin typeface="Cambria" pitchFamily="18" charset="0"/>
              </a:rPr>
              <a:t>s</a:t>
            </a:r>
            <a:endParaRPr lang="cs-CZ" sz="4400" dirty="0">
              <a:solidFill>
                <a:srgbClr val="FF0000"/>
              </a:solidFill>
              <a:latin typeface="Cambria" pitchFamily="18" charset="0"/>
            </a:endParaRPr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9972" y="2708920"/>
            <a:ext cx="2066528" cy="2066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0241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308" y="16288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343066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908" y="263334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635" y="259350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261" y="22048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38316" y="4378360"/>
            <a:ext cx="2119491" cy="76944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400" dirty="0" err="1">
                <a:latin typeface="Cambria" pitchFamily="18" charset="0"/>
              </a:rPr>
              <a:t>o</a:t>
            </a:r>
            <a:r>
              <a:rPr lang="cs-CZ" sz="4400" dirty="0" err="1" smtClean="0">
                <a:latin typeface="Cambria" pitchFamily="18" charset="0"/>
              </a:rPr>
              <a:t>ne</a:t>
            </a:r>
            <a:r>
              <a:rPr lang="cs-CZ" sz="4400" dirty="0" smtClean="0">
                <a:latin typeface="Cambria" pitchFamily="18" charset="0"/>
              </a:rPr>
              <a:t> </a:t>
            </a:r>
            <a:r>
              <a:rPr lang="cs-CZ" sz="4400" dirty="0" err="1" smtClean="0">
                <a:latin typeface="Cambria" pitchFamily="18" charset="0"/>
              </a:rPr>
              <a:t>doll</a:t>
            </a:r>
            <a:endParaRPr lang="cs-CZ" sz="4400" dirty="0">
              <a:latin typeface="Cambr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92080" y="4869160"/>
            <a:ext cx="2750818" cy="769441"/>
          </a:xfrm>
          <a:prstGeom prst="rect">
            <a:avLst/>
          </a:prstGeom>
          <a:solidFill>
            <a:srgbClr val="75DBFF"/>
          </a:solidFill>
        </p:spPr>
        <p:txBody>
          <a:bodyPr wrap="none" rtlCol="0">
            <a:spAutoFit/>
          </a:bodyPr>
          <a:lstStyle/>
          <a:p>
            <a:r>
              <a:rPr lang="cs-CZ" sz="4400" dirty="0" err="1">
                <a:latin typeface="Cambria" pitchFamily="18" charset="0"/>
              </a:rPr>
              <a:t>t</a:t>
            </a:r>
            <a:r>
              <a:rPr lang="cs-CZ" sz="4400" dirty="0" err="1" smtClean="0">
                <a:latin typeface="Cambria" pitchFamily="18" charset="0"/>
              </a:rPr>
              <a:t>hree</a:t>
            </a:r>
            <a:r>
              <a:rPr lang="cs-CZ" sz="4400" dirty="0" smtClean="0">
                <a:latin typeface="Cambria" pitchFamily="18" charset="0"/>
              </a:rPr>
              <a:t> </a:t>
            </a:r>
            <a:r>
              <a:rPr lang="cs-CZ" sz="4400" dirty="0" err="1" smtClean="0">
                <a:latin typeface="Cambria" pitchFamily="18" charset="0"/>
              </a:rPr>
              <a:t>doll</a:t>
            </a:r>
            <a:r>
              <a:rPr lang="cs-CZ" sz="4400" dirty="0" err="1" smtClean="0">
                <a:solidFill>
                  <a:srgbClr val="FF0000"/>
                </a:solidFill>
                <a:latin typeface="Cambria" pitchFamily="18" charset="0"/>
              </a:rPr>
              <a:t>s</a:t>
            </a:r>
            <a:endParaRPr lang="cs-CZ" sz="4400" dirty="0">
              <a:solidFill>
                <a:srgbClr val="FF0000"/>
              </a:solidFill>
              <a:latin typeface="Cambria" pitchFamily="18" charset="0"/>
            </a:endParaRPr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76470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39714" y="665039"/>
            <a:ext cx="3003386" cy="76944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400" dirty="0" err="1">
                <a:latin typeface="Cambria" pitchFamily="18" charset="0"/>
              </a:rPr>
              <a:t>How</a:t>
            </a:r>
            <a:r>
              <a:rPr lang="cs-CZ" sz="4400" dirty="0">
                <a:latin typeface="Cambria" pitchFamily="18" charset="0"/>
              </a:rPr>
              <a:t> many?</a:t>
            </a:r>
          </a:p>
        </p:txBody>
      </p:sp>
    </p:spTree>
    <p:extLst>
      <p:ext uri="{BB962C8B-B14F-4D97-AF65-F5344CB8AC3E}">
        <p14:creationId xmlns:p14="http://schemas.microsoft.com/office/powerpoint/2010/main" val="5864758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284" y="190125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88618"/>
            <a:ext cx="2120507" cy="2120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374" y="33066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903" y="401493"/>
            <a:ext cx="1977271" cy="1977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90799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114" y="251604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8284" y="3937328"/>
            <a:ext cx="1957587" cy="769441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cs-CZ" sz="4400" dirty="0" err="1">
                <a:latin typeface="Cambria" pitchFamily="18" charset="0"/>
              </a:rPr>
              <a:t>o</a:t>
            </a:r>
            <a:r>
              <a:rPr lang="cs-CZ" sz="4400" dirty="0" err="1" smtClean="0">
                <a:latin typeface="Cambria" pitchFamily="18" charset="0"/>
              </a:rPr>
              <a:t>ne</a:t>
            </a:r>
            <a:r>
              <a:rPr lang="cs-CZ" sz="4400" dirty="0" smtClean="0">
                <a:latin typeface="Cambria" pitchFamily="18" charset="0"/>
              </a:rPr>
              <a:t> car</a:t>
            </a:r>
            <a:endParaRPr lang="cs-CZ" sz="4400" dirty="0">
              <a:latin typeface="Cambr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36312" y="5096817"/>
            <a:ext cx="2175724" cy="769441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cs-CZ" sz="4400" dirty="0" err="1">
                <a:latin typeface="Cambria" pitchFamily="18" charset="0"/>
              </a:rPr>
              <a:t>f</a:t>
            </a:r>
            <a:r>
              <a:rPr lang="cs-CZ" sz="4400" dirty="0" err="1" smtClean="0">
                <a:latin typeface="Cambria" pitchFamily="18" charset="0"/>
              </a:rPr>
              <a:t>ive</a:t>
            </a:r>
            <a:r>
              <a:rPr lang="cs-CZ" sz="4400" dirty="0" smtClean="0">
                <a:latin typeface="Cambria" pitchFamily="18" charset="0"/>
              </a:rPr>
              <a:t> </a:t>
            </a:r>
            <a:r>
              <a:rPr lang="cs-CZ" sz="4400" dirty="0" err="1" smtClean="0">
                <a:latin typeface="Cambria" pitchFamily="18" charset="0"/>
              </a:rPr>
              <a:t>car</a:t>
            </a:r>
            <a:r>
              <a:rPr lang="cs-CZ" sz="4400" dirty="0" err="1" smtClean="0">
                <a:solidFill>
                  <a:srgbClr val="FF0000"/>
                </a:solidFill>
                <a:latin typeface="Cambria" pitchFamily="18" charset="0"/>
              </a:rPr>
              <a:t>s</a:t>
            </a:r>
            <a:endParaRPr lang="cs-CZ" sz="4400" dirty="0">
              <a:solidFill>
                <a:srgbClr val="FF0000"/>
              </a:solidFill>
              <a:latin typeface="Cambria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620688"/>
            <a:ext cx="3003386" cy="769441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400" dirty="0" err="1">
                <a:latin typeface="Cambria" pitchFamily="18" charset="0"/>
              </a:rPr>
              <a:t>How</a:t>
            </a:r>
            <a:r>
              <a:rPr lang="cs-CZ" sz="4400" dirty="0">
                <a:latin typeface="Cambria" pitchFamily="18" charset="0"/>
              </a:rPr>
              <a:t> many?</a:t>
            </a:r>
          </a:p>
        </p:txBody>
      </p:sp>
    </p:spTree>
    <p:extLst>
      <p:ext uri="{BB962C8B-B14F-4D97-AF65-F5344CB8AC3E}">
        <p14:creationId xmlns:p14="http://schemas.microsoft.com/office/powerpoint/2010/main" val="24969144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4878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424" y="177281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174" y="50170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3278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5" y="3992514"/>
            <a:ext cx="3778407" cy="76944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400" dirty="0" err="1">
                <a:latin typeface="Cambria" pitchFamily="18" charset="0"/>
              </a:rPr>
              <a:t>o</a:t>
            </a:r>
            <a:r>
              <a:rPr lang="cs-CZ" sz="4400" dirty="0" err="1" smtClean="0">
                <a:latin typeface="Cambria" pitchFamily="18" charset="0"/>
              </a:rPr>
              <a:t>ne</a:t>
            </a:r>
            <a:r>
              <a:rPr lang="cs-CZ" sz="4400" dirty="0" smtClean="0">
                <a:latin typeface="Cambria" pitchFamily="18" charset="0"/>
              </a:rPr>
              <a:t> </a:t>
            </a:r>
            <a:r>
              <a:rPr lang="cs-CZ" sz="4400" dirty="0" err="1" smtClean="0">
                <a:latin typeface="Cambria" pitchFamily="18" charset="0"/>
              </a:rPr>
              <a:t>teddy</a:t>
            </a:r>
            <a:r>
              <a:rPr lang="cs-CZ" sz="4400" dirty="0" smtClean="0">
                <a:latin typeface="Cambria" pitchFamily="18" charset="0"/>
              </a:rPr>
              <a:t> </a:t>
            </a:r>
            <a:r>
              <a:rPr lang="cs-CZ" sz="4400" dirty="0" err="1" smtClean="0">
                <a:latin typeface="Cambria" pitchFamily="18" charset="0"/>
              </a:rPr>
              <a:t>bear</a:t>
            </a:r>
            <a:endParaRPr lang="cs-CZ" sz="4400" dirty="0">
              <a:latin typeface="Cambr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62122" y="5445224"/>
            <a:ext cx="4140236" cy="769441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err="1">
                <a:latin typeface="Cambria" pitchFamily="18" charset="0"/>
              </a:rPr>
              <a:t>f</a:t>
            </a:r>
            <a:r>
              <a:rPr lang="cs-CZ" sz="4400" dirty="0" err="1" smtClean="0">
                <a:latin typeface="Cambria" pitchFamily="18" charset="0"/>
              </a:rPr>
              <a:t>our</a:t>
            </a:r>
            <a:r>
              <a:rPr lang="cs-CZ" sz="4400" dirty="0" smtClean="0">
                <a:latin typeface="Cambria" pitchFamily="18" charset="0"/>
              </a:rPr>
              <a:t> </a:t>
            </a:r>
            <a:r>
              <a:rPr lang="cs-CZ" sz="4400" dirty="0" err="1" smtClean="0">
                <a:latin typeface="Cambria" pitchFamily="18" charset="0"/>
              </a:rPr>
              <a:t>teddy</a:t>
            </a:r>
            <a:r>
              <a:rPr lang="cs-CZ" sz="4400" dirty="0" smtClean="0">
                <a:latin typeface="Cambria" pitchFamily="18" charset="0"/>
              </a:rPr>
              <a:t> </a:t>
            </a:r>
            <a:r>
              <a:rPr lang="cs-CZ" sz="4400" dirty="0" err="1" smtClean="0">
                <a:latin typeface="Cambria" pitchFamily="18" charset="0"/>
              </a:rPr>
              <a:t>bear</a:t>
            </a:r>
            <a:r>
              <a:rPr lang="cs-CZ" sz="4400" dirty="0" err="1" smtClean="0">
                <a:solidFill>
                  <a:srgbClr val="FF0000"/>
                </a:solidFill>
                <a:latin typeface="Cambria" pitchFamily="18" charset="0"/>
              </a:rPr>
              <a:t>s</a:t>
            </a:r>
            <a:endParaRPr lang="cs-CZ" sz="4400" dirty="0">
              <a:solidFill>
                <a:srgbClr val="FF0000"/>
              </a:solidFill>
              <a:latin typeface="Cambria" pitchFamily="18" charset="0"/>
            </a:endParaRPr>
          </a:p>
        </p:txBody>
      </p:sp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0338" y="191683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99592" y="536322"/>
            <a:ext cx="3003386" cy="769441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400" dirty="0" err="1">
                <a:latin typeface="Cambria" pitchFamily="18" charset="0"/>
              </a:rPr>
              <a:t>How</a:t>
            </a:r>
            <a:r>
              <a:rPr lang="cs-CZ" sz="4400" dirty="0">
                <a:latin typeface="Cambria" pitchFamily="18" charset="0"/>
              </a:rPr>
              <a:t> many?</a:t>
            </a:r>
          </a:p>
        </p:txBody>
      </p:sp>
    </p:spTree>
    <p:extLst>
      <p:ext uri="{BB962C8B-B14F-4D97-AF65-F5344CB8AC3E}">
        <p14:creationId xmlns:p14="http://schemas.microsoft.com/office/powerpoint/2010/main" val="21066250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00808"/>
            <a:ext cx="460851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369713"/>
            <a:ext cx="5256584" cy="92333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5400" dirty="0" err="1" smtClean="0">
                <a:latin typeface="Cambria" pitchFamily="18" charset="0"/>
              </a:rPr>
              <a:t>How</a:t>
            </a:r>
            <a:r>
              <a:rPr lang="cs-CZ" sz="5400" dirty="0" smtClean="0">
                <a:latin typeface="Cambria" pitchFamily="18" charset="0"/>
              </a:rPr>
              <a:t> </a:t>
            </a:r>
            <a:r>
              <a:rPr lang="cs-CZ" sz="5400" dirty="0" err="1" smtClean="0">
                <a:latin typeface="Cambria" pitchFamily="18" charset="0"/>
              </a:rPr>
              <a:t>old</a:t>
            </a:r>
            <a:r>
              <a:rPr lang="cs-CZ" sz="5400" dirty="0" smtClean="0">
                <a:latin typeface="Cambria" pitchFamily="18" charset="0"/>
              </a:rPr>
              <a:t> are </a:t>
            </a:r>
            <a:r>
              <a:rPr lang="cs-CZ" sz="5400" dirty="0" err="1" smtClean="0">
                <a:latin typeface="Cambria" pitchFamily="18" charset="0"/>
              </a:rPr>
              <a:t>you</a:t>
            </a:r>
            <a:r>
              <a:rPr lang="cs-CZ" sz="5400" dirty="0" smtClean="0">
                <a:latin typeface="Cambria" pitchFamily="18" charset="0"/>
              </a:rPr>
              <a:t>?</a:t>
            </a:r>
            <a:endParaRPr lang="cs-CZ" sz="5400" dirty="0">
              <a:latin typeface="Cambria" pitchFamily="18" charset="0"/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5940152" y="3140968"/>
            <a:ext cx="2736304" cy="1944216"/>
          </a:xfrm>
          <a:prstGeom prst="wedgeEllipseCallout">
            <a:avLst>
              <a:gd name="adj1" fmla="val -86293"/>
              <a:gd name="adj2" fmla="val -320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ambria" pitchFamily="18" charset="0"/>
              </a:rPr>
              <a:t>I </a:t>
            </a:r>
            <a:r>
              <a:rPr lang="cs-CZ" sz="3600" dirty="0" err="1" smtClean="0">
                <a:latin typeface="Cambria" pitchFamily="18" charset="0"/>
              </a:rPr>
              <a:t>am</a:t>
            </a:r>
            <a:r>
              <a:rPr lang="cs-CZ" sz="3600" dirty="0" smtClean="0">
                <a:latin typeface="Cambria" pitchFamily="18" charset="0"/>
              </a:rPr>
              <a:t> </a:t>
            </a:r>
            <a:r>
              <a:rPr lang="cs-CZ" sz="3600" dirty="0" err="1" smtClean="0">
                <a:latin typeface="Cambria" pitchFamily="18" charset="0"/>
              </a:rPr>
              <a:t>five</a:t>
            </a:r>
            <a:r>
              <a:rPr lang="cs-CZ" sz="3600" dirty="0" smtClean="0">
                <a:latin typeface="Cambria" pitchFamily="18" charset="0"/>
              </a:rPr>
              <a:t>.</a:t>
            </a:r>
            <a:endParaRPr lang="cs-CZ" sz="36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0595007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1428" y="114288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484" y="393305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720" y="33832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774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420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129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68875" y="2970512"/>
            <a:ext cx="1322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Cambria" pitchFamily="18" charset="0"/>
              </a:rPr>
              <a:t>b</a:t>
            </a:r>
            <a:r>
              <a:rPr lang="cs-CZ" sz="4000" dirty="0" smtClean="0">
                <a:latin typeface="Cambria" pitchFamily="18" charset="0"/>
              </a:rPr>
              <a:t> _ _ l</a:t>
            </a:r>
            <a:endParaRPr lang="cs-CZ" sz="4000" dirty="0">
              <a:latin typeface="Cambr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47372" y="5212088"/>
            <a:ext cx="1327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Cambria" pitchFamily="18" charset="0"/>
              </a:rPr>
              <a:t>d</a:t>
            </a:r>
            <a:r>
              <a:rPr lang="cs-CZ" sz="4000" dirty="0" smtClean="0">
                <a:latin typeface="Cambria" pitchFamily="18" charset="0"/>
              </a:rPr>
              <a:t> _ _ l</a:t>
            </a:r>
            <a:endParaRPr lang="cs-CZ" sz="4000" dirty="0">
              <a:latin typeface="Cambri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23191" y="4917741"/>
            <a:ext cx="16658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Cambria" pitchFamily="18" charset="0"/>
              </a:rPr>
              <a:t>t</a:t>
            </a:r>
            <a:r>
              <a:rPr lang="cs-CZ" sz="4000" dirty="0" smtClean="0">
                <a:latin typeface="Cambria" pitchFamily="18" charset="0"/>
              </a:rPr>
              <a:t> _ _ _ n</a:t>
            </a:r>
            <a:endParaRPr lang="cs-CZ" sz="4000" dirty="0">
              <a:latin typeface="Cambr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41010" y="5756630"/>
            <a:ext cx="10663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Cambria" pitchFamily="18" charset="0"/>
              </a:rPr>
              <a:t>c</a:t>
            </a:r>
            <a:r>
              <a:rPr lang="cs-CZ" sz="4000" dirty="0" smtClean="0">
                <a:latin typeface="Cambria" pitchFamily="18" charset="0"/>
              </a:rPr>
              <a:t> _ r</a:t>
            </a:r>
            <a:endParaRPr lang="cs-CZ" sz="4000" dirty="0">
              <a:latin typeface="Cambr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1443" y="2093005"/>
            <a:ext cx="29594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ambria" pitchFamily="18" charset="0"/>
              </a:rPr>
              <a:t>t_ _ _ y  b _ _ r</a:t>
            </a:r>
            <a:endParaRPr lang="cs-CZ" sz="4000" dirty="0">
              <a:latin typeface="Cambri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81356" y="2057282"/>
            <a:ext cx="20104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Cambria" pitchFamily="18" charset="0"/>
              </a:rPr>
              <a:t>b</a:t>
            </a:r>
            <a:r>
              <a:rPr lang="cs-CZ" sz="4000" dirty="0" smtClean="0">
                <a:latin typeface="Cambria" pitchFamily="18" charset="0"/>
              </a:rPr>
              <a:t> _ _ _ _ s</a:t>
            </a:r>
            <a:endParaRPr lang="cs-CZ" sz="4000" dirty="0">
              <a:latin typeface="Cambria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43934" y="188639"/>
            <a:ext cx="3242875" cy="64633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err="1" smtClean="0">
                <a:latin typeface="Cambria" pitchFamily="18" charset="0"/>
              </a:rPr>
              <a:t>What</a:t>
            </a:r>
            <a:r>
              <a:rPr lang="cs-CZ" sz="3600" dirty="0" smtClean="0">
                <a:latin typeface="Cambria" pitchFamily="18" charset="0"/>
              </a:rPr>
              <a:t> </a:t>
            </a:r>
            <a:r>
              <a:rPr lang="cs-CZ" sz="3600" dirty="0" err="1" smtClean="0">
                <a:latin typeface="Cambria" pitchFamily="18" charset="0"/>
              </a:rPr>
              <a:t>presents</a:t>
            </a:r>
            <a:r>
              <a:rPr lang="cs-CZ" sz="3600" dirty="0" smtClean="0">
                <a:latin typeface="Cambria" pitchFamily="18" charset="0"/>
              </a:rPr>
              <a:t>?</a:t>
            </a:r>
            <a:endParaRPr lang="cs-CZ" sz="36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49647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1428" y="114288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484" y="393305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720" y="33832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774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420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129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Obdélník 27"/>
          <p:cNvSpPr/>
          <p:nvPr/>
        </p:nvSpPr>
        <p:spPr>
          <a:xfrm>
            <a:off x="656172" y="2106543"/>
            <a:ext cx="263854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  <a:latin typeface="Cambria" pitchFamily="18" charset="0"/>
              </a:rPr>
              <a:t>t</a:t>
            </a:r>
            <a:r>
              <a:rPr lang="cs-CZ" sz="4000" dirty="0" err="1">
                <a:solidFill>
                  <a:srgbClr val="FF0000"/>
                </a:solidFill>
                <a:latin typeface="Cambria" pitchFamily="18" charset="0"/>
              </a:rPr>
              <a:t>edd</a:t>
            </a:r>
            <a:r>
              <a:rPr lang="cs-CZ" sz="4000" dirty="0" err="1">
                <a:solidFill>
                  <a:prstClr val="black"/>
                </a:solidFill>
                <a:latin typeface="Cambria" pitchFamily="18" charset="0"/>
              </a:rPr>
              <a:t>y</a:t>
            </a:r>
            <a:r>
              <a:rPr lang="cs-CZ" sz="4000" dirty="0">
                <a:solidFill>
                  <a:prstClr val="black"/>
                </a:solidFill>
                <a:latin typeface="Cambria" pitchFamily="18" charset="0"/>
              </a:rPr>
              <a:t>  </a:t>
            </a:r>
            <a:r>
              <a:rPr lang="cs-CZ" sz="4000" dirty="0" err="1">
                <a:solidFill>
                  <a:prstClr val="black"/>
                </a:solidFill>
                <a:latin typeface="Cambria" pitchFamily="18" charset="0"/>
              </a:rPr>
              <a:t>b</a:t>
            </a:r>
            <a:r>
              <a:rPr lang="cs-CZ" sz="4000" dirty="0" err="1">
                <a:solidFill>
                  <a:srgbClr val="FF0000"/>
                </a:solidFill>
                <a:latin typeface="Cambria" pitchFamily="18" charset="0"/>
              </a:rPr>
              <a:t>ea</a:t>
            </a:r>
            <a:r>
              <a:rPr lang="cs-CZ" sz="4000" dirty="0" err="1">
                <a:solidFill>
                  <a:prstClr val="black"/>
                </a:solidFill>
                <a:latin typeface="Cambria" pitchFamily="18" charset="0"/>
              </a:rPr>
              <a:t>r</a:t>
            </a:r>
            <a:endParaRPr lang="cs-CZ" sz="4000" dirty="0">
              <a:solidFill>
                <a:prstClr val="black"/>
              </a:solidFill>
              <a:latin typeface="Cambria" pitchFamily="18" charset="0"/>
            </a:endParaRPr>
          </a:p>
        </p:txBody>
      </p:sp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178" y="-360783"/>
            <a:ext cx="2631686" cy="2631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520493" y="2093005"/>
            <a:ext cx="15322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  <a:latin typeface="Cambria" pitchFamily="18" charset="0"/>
              </a:rPr>
              <a:t>b</a:t>
            </a:r>
            <a:r>
              <a:rPr lang="cs-CZ" sz="4000" dirty="0" err="1">
                <a:solidFill>
                  <a:srgbClr val="FF0000"/>
                </a:solidFill>
                <a:latin typeface="Cambria" pitchFamily="18" charset="0"/>
              </a:rPr>
              <a:t>rick</a:t>
            </a:r>
            <a:r>
              <a:rPr lang="cs-CZ" sz="4000" dirty="0" err="1">
                <a:solidFill>
                  <a:prstClr val="black"/>
                </a:solidFill>
                <a:latin typeface="Cambria" pitchFamily="18" charset="0"/>
              </a:rPr>
              <a:t>s</a:t>
            </a:r>
            <a:endParaRPr lang="cs-CZ" sz="4000" dirty="0">
              <a:solidFill>
                <a:prstClr val="black"/>
              </a:solidFill>
              <a:latin typeface="Cambria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500459" y="5231063"/>
            <a:ext cx="102143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  <a:latin typeface="Cambria" pitchFamily="18" charset="0"/>
              </a:rPr>
              <a:t>d</a:t>
            </a:r>
            <a:r>
              <a:rPr lang="cs-CZ" sz="4000" dirty="0" err="1">
                <a:solidFill>
                  <a:srgbClr val="FF0000"/>
                </a:solidFill>
                <a:latin typeface="Cambria" pitchFamily="18" charset="0"/>
              </a:rPr>
              <a:t>ol</a:t>
            </a:r>
            <a:r>
              <a:rPr lang="cs-CZ" sz="4000" dirty="0" err="1">
                <a:solidFill>
                  <a:prstClr val="black"/>
                </a:solidFill>
                <a:latin typeface="Cambria" pitchFamily="18" charset="0"/>
              </a:rPr>
              <a:t>l</a:t>
            </a:r>
            <a:endParaRPr lang="cs-CZ" sz="4000" dirty="0">
              <a:solidFill>
                <a:prstClr val="black"/>
              </a:solidFill>
              <a:latin typeface="Cambria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38439" y="4847456"/>
            <a:ext cx="124027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  <a:latin typeface="Cambria" pitchFamily="18" charset="0"/>
              </a:rPr>
              <a:t>t</a:t>
            </a:r>
            <a:r>
              <a:rPr lang="cs-CZ" sz="4000" dirty="0" err="1">
                <a:solidFill>
                  <a:srgbClr val="FF0000"/>
                </a:solidFill>
                <a:latin typeface="Cambria" pitchFamily="18" charset="0"/>
              </a:rPr>
              <a:t>rai</a:t>
            </a:r>
            <a:r>
              <a:rPr lang="cs-CZ" sz="4000" dirty="0" err="1">
                <a:solidFill>
                  <a:prstClr val="black"/>
                </a:solidFill>
                <a:latin typeface="Cambria" pitchFamily="18" charset="0"/>
              </a:rPr>
              <a:t>n</a:t>
            </a:r>
            <a:endParaRPr lang="cs-CZ" sz="4000" dirty="0">
              <a:solidFill>
                <a:prstClr val="black"/>
              </a:solidFill>
              <a:latin typeface="Cambria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13145" y="3029225"/>
            <a:ext cx="9941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  <a:latin typeface="Cambria" pitchFamily="18" charset="0"/>
              </a:rPr>
              <a:t>b</a:t>
            </a:r>
            <a:r>
              <a:rPr lang="cs-CZ" sz="4000" dirty="0" err="1">
                <a:solidFill>
                  <a:srgbClr val="FF0000"/>
                </a:solidFill>
                <a:latin typeface="Cambria" pitchFamily="18" charset="0"/>
              </a:rPr>
              <a:t>al</a:t>
            </a:r>
            <a:r>
              <a:rPr lang="cs-CZ" sz="4000" dirty="0" err="1">
                <a:solidFill>
                  <a:prstClr val="black"/>
                </a:solidFill>
                <a:latin typeface="Cambria" pitchFamily="18" charset="0"/>
              </a:rPr>
              <a:t>l</a:t>
            </a:r>
            <a:endParaRPr lang="cs-CZ" sz="4000" dirty="0">
              <a:solidFill>
                <a:prstClr val="black"/>
              </a:solidFill>
              <a:latin typeface="Cambria" pitchFamily="18" charset="0"/>
            </a:endParaRPr>
          </a:p>
        </p:txBody>
      </p:sp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484" y="114288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09389"/>
            <a:ext cx="2409825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Obdélník 31"/>
          <p:cNvSpPr/>
          <p:nvPr/>
        </p:nvSpPr>
        <p:spPr>
          <a:xfrm>
            <a:off x="3019885" y="188640"/>
            <a:ext cx="3242875" cy="64633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err="1">
                <a:latin typeface="Cambria" pitchFamily="18" charset="0"/>
              </a:rPr>
              <a:t>What</a:t>
            </a:r>
            <a:r>
              <a:rPr lang="cs-CZ" sz="3600" dirty="0">
                <a:latin typeface="Cambria" pitchFamily="18" charset="0"/>
              </a:rPr>
              <a:t> </a:t>
            </a:r>
            <a:r>
              <a:rPr lang="cs-CZ" sz="3600" dirty="0" err="1">
                <a:latin typeface="Cambria" pitchFamily="18" charset="0"/>
              </a:rPr>
              <a:t>presents</a:t>
            </a:r>
            <a:r>
              <a:rPr lang="cs-CZ" sz="3600" dirty="0">
                <a:latin typeface="Cambria" pitchFamily="18" charset="0"/>
              </a:rPr>
              <a:t>?</a:t>
            </a:r>
          </a:p>
        </p:txBody>
      </p:sp>
      <p:pic>
        <p:nvPicPr>
          <p:cNvPr id="23" name="Picture 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314" y="33832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2870" y="3904410"/>
            <a:ext cx="2274732" cy="2274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035" y="326105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4413145" y="5625627"/>
            <a:ext cx="87235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  <a:latin typeface="Cambria" pitchFamily="18" charset="0"/>
              </a:rPr>
              <a:t>c</a:t>
            </a:r>
            <a:r>
              <a:rPr lang="cs-CZ" sz="4000" dirty="0">
                <a:solidFill>
                  <a:srgbClr val="FF0000"/>
                </a:solidFill>
                <a:latin typeface="Cambria" pitchFamily="18" charset="0"/>
              </a:rPr>
              <a:t>a</a:t>
            </a:r>
            <a:r>
              <a:rPr lang="cs-CZ" sz="4000" dirty="0">
                <a:solidFill>
                  <a:prstClr val="black"/>
                </a:solidFill>
                <a:latin typeface="Cambria" pitchFamily="18" charset="0"/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3193587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14" grpId="0"/>
      <p:bldP spid="15" grpId="0"/>
      <p:bldP spid="17" grpId="0"/>
      <p:bldP spid="12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7030A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594" y="2420888"/>
            <a:ext cx="3456384" cy="3290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836712"/>
            <a:ext cx="8440516" cy="923330"/>
          </a:xfrm>
          <a:prstGeom prst="rect">
            <a:avLst/>
          </a:prstGeom>
          <a:solidFill>
            <a:srgbClr val="FFCCFF"/>
          </a:solidFill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latin typeface="Cambria" pitchFamily="18" charset="0"/>
              </a:rPr>
              <a:t>Sing</a:t>
            </a:r>
            <a:r>
              <a:rPr lang="cs-CZ" sz="5400" dirty="0" smtClean="0">
                <a:latin typeface="Cambria" pitchFamily="18" charset="0"/>
              </a:rPr>
              <a:t> a song Happy </a:t>
            </a:r>
            <a:r>
              <a:rPr lang="cs-CZ" sz="5400" dirty="0" err="1" smtClean="0">
                <a:latin typeface="Cambria" pitchFamily="18" charset="0"/>
              </a:rPr>
              <a:t>birthday</a:t>
            </a:r>
            <a:r>
              <a:rPr lang="cs-CZ" sz="5400" dirty="0" smtClean="0">
                <a:latin typeface="Cambria" pitchFamily="18" charset="0"/>
              </a:rPr>
              <a:t>!</a:t>
            </a:r>
            <a:endParaRPr lang="cs-CZ" sz="5400" dirty="0">
              <a:latin typeface="Cambri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7944" y="3467508"/>
            <a:ext cx="1156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Click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4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7030A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616026"/>
            <a:ext cx="698477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Zdroje:</a:t>
            </a:r>
          </a:p>
          <a:p>
            <a:endParaRPr lang="cs-CZ" dirty="0"/>
          </a:p>
          <a:p>
            <a:r>
              <a:rPr lang="cs-CZ" sz="1600" dirty="0" smtClean="0"/>
              <a:t>Otevřená galerie Microsoft Office</a:t>
            </a:r>
          </a:p>
          <a:p>
            <a:endParaRPr lang="cs-CZ" sz="1600" dirty="0"/>
          </a:p>
          <a:p>
            <a:r>
              <a:rPr lang="cs-CZ" sz="1600" i="1" dirty="0"/>
              <a:t>Youtube.com</a:t>
            </a:r>
            <a:r>
              <a:rPr lang="cs-CZ" sz="1600" dirty="0"/>
              <a:t> [online]. 2010 - 08 - 03 [cit. 2011-12-11]. </a:t>
            </a:r>
            <a:r>
              <a:rPr lang="cs-CZ" sz="1600" dirty="0" err="1"/>
              <a:t>Traditional</a:t>
            </a:r>
            <a:r>
              <a:rPr lang="cs-CZ" sz="1600" dirty="0"/>
              <a:t> Happy </a:t>
            </a:r>
            <a:r>
              <a:rPr lang="cs-CZ" sz="1600" dirty="0" err="1"/>
              <a:t>Birthday</a:t>
            </a:r>
            <a:r>
              <a:rPr lang="cs-CZ" sz="1600" dirty="0"/>
              <a:t>. Dostupné z WWW: &lt;http://www.youtube.com/</a:t>
            </a:r>
            <a:r>
              <a:rPr lang="cs-CZ" sz="1600" dirty="0" err="1"/>
              <a:t>watch?v</a:t>
            </a:r>
            <a:r>
              <a:rPr lang="cs-CZ" sz="1600" dirty="0"/>
              <a:t>=AjZ8zwZcn-k&amp;feature=</a:t>
            </a:r>
            <a:r>
              <a:rPr lang="cs-CZ" sz="1600" dirty="0" err="1"/>
              <a:t>related</a:t>
            </a:r>
            <a:r>
              <a:rPr lang="cs-CZ" sz="1600" dirty="0" smtClean="0"/>
              <a:t>&gt;.</a:t>
            </a:r>
          </a:p>
          <a:p>
            <a:endParaRPr lang="cs-CZ" sz="1600" dirty="0"/>
          </a:p>
          <a:p>
            <a:r>
              <a:rPr lang="cs-CZ" sz="1600" i="1" dirty="0"/>
              <a:t>Merlin.pl</a:t>
            </a:r>
            <a:r>
              <a:rPr lang="cs-CZ" sz="1600" dirty="0"/>
              <a:t> [online]. 2009 [cit. 2011-12-11]. </a:t>
            </a:r>
            <a:r>
              <a:rPr lang="cs-CZ" sz="1600" dirty="0" err="1"/>
              <a:t>Klocki</a:t>
            </a:r>
            <a:r>
              <a:rPr lang="cs-CZ" sz="1600" dirty="0"/>
              <a:t> </a:t>
            </a:r>
            <a:r>
              <a:rPr lang="cs-CZ" sz="1600" dirty="0" err="1"/>
              <a:t>drewniane</a:t>
            </a:r>
            <a:r>
              <a:rPr lang="cs-CZ" sz="1600" dirty="0"/>
              <a:t>. Dostupné z WWW: &lt;http://merlin.pl/Klocki-drewniane-50-elementow_Eichhorn/</a:t>
            </a:r>
            <a:r>
              <a:rPr lang="cs-CZ" sz="1600" dirty="0" err="1"/>
              <a:t>browse</a:t>
            </a:r>
            <a:r>
              <a:rPr lang="cs-CZ" sz="1600" dirty="0"/>
              <a:t>/</a:t>
            </a:r>
            <a:r>
              <a:rPr lang="cs-CZ" sz="1600" dirty="0" err="1"/>
              <a:t>product</a:t>
            </a:r>
            <a:r>
              <a:rPr lang="cs-CZ" sz="1600" dirty="0"/>
              <a:t>/206,665164.html&gt;.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93682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373</TotalTime>
  <Words>187</Words>
  <Application>Microsoft Office PowerPoint</Application>
  <PresentationFormat>Předvádění na obrazovce (4:3)</PresentationFormat>
  <Paragraphs>48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Bergerovi</dc:creator>
  <cp:lastModifiedBy>Bergerovi</cp:lastModifiedBy>
  <cp:revision>42</cp:revision>
  <dcterms:created xsi:type="dcterms:W3CDTF">2011-11-14T21:17:42Z</dcterms:created>
  <dcterms:modified xsi:type="dcterms:W3CDTF">2012-06-03T17:00:09Z</dcterms:modified>
</cp:coreProperties>
</file>