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13"/>
  </p:notesMasterIdLst>
  <p:sldIdLst>
    <p:sldId id="257" r:id="rId2"/>
    <p:sldId id="256" r:id="rId3"/>
    <p:sldId id="260" r:id="rId4"/>
    <p:sldId id="258" r:id="rId5"/>
    <p:sldId id="259" r:id="rId6"/>
    <p:sldId id="262" r:id="rId7"/>
    <p:sldId id="261" r:id="rId8"/>
    <p:sldId id="263" r:id="rId9"/>
    <p:sldId id="264" r:id="rId10"/>
    <p:sldId id="265" r:id="rId11"/>
    <p:sldId id="266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8" d="100"/>
          <a:sy n="108" d="100"/>
        </p:scale>
        <p:origin x="-1068" y="-7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B81992D-5611-441B-8199-7F48DD6C4241}" type="datetimeFigureOut">
              <a:rPr lang="cs-CZ" smtClean="0"/>
              <a:t>3.6.2012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1AA6B32-3071-418D-BE8A-36311A43341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7369043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1AA6B32-3071-418D-BE8A-36311A433417}" type="slidenum">
              <a:rPr lang="cs-CZ" smtClean="0"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9516730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1AA6B32-3071-418D-BE8A-36311A433417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4310478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8D9E8C-B9DC-4FBB-BD07-B2B97D7281C7}" type="datetimeFigureOut">
              <a:rPr lang="cs-CZ" smtClean="0"/>
              <a:t>3.6.2012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E2F963-84EF-4D34-9F4F-32849BD4328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3057161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8D9E8C-B9DC-4FBB-BD07-B2B97D7281C7}" type="datetimeFigureOut">
              <a:rPr lang="cs-CZ" smtClean="0"/>
              <a:t>3.6.2012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E2F963-84EF-4D34-9F4F-32849BD4328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9612450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8D9E8C-B9DC-4FBB-BD07-B2B97D7281C7}" type="datetimeFigureOut">
              <a:rPr lang="cs-CZ" smtClean="0"/>
              <a:t>3.6.2012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E2F963-84EF-4D34-9F4F-32849BD4328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3959252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8D9E8C-B9DC-4FBB-BD07-B2B97D7281C7}" type="datetimeFigureOut">
              <a:rPr lang="cs-CZ" smtClean="0"/>
              <a:t>3.6.2012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E2F963-84EF-4D34-9F4F-32849BD4328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6402044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8D9E8C-B9DC-4FBB-BD07-B2B97D7281C7}" type="datetimeFigureOut">
              <a:rPr lang="cs-CZ" smtClean="0"/>
              <a:t>3.6.2012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E2F963-84EF-4D34-9F4F-32849BD4328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5657583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8D9E8C-B9DC-4FBB-BD07-B2B97D7281C7}" type="datetimeFigureOut">
              <a:rPr lang="cs-CZ" smtClean="0"/>
              <a:t>3.6.2012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E2F963-84EF-4D34-9F4F-32849BD4328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3947877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8D9E8C-B9DC-4FBB-BD07-B2B97D7281C7}" type="datetimeFigureOut">
              <a:rPr lang="cs-CZ" smtClean="0"/>
              <a:t>3.6.2012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E2F963-84EF-4D34-9F4F-32849BD4328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9002539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8D9E8C-B9DC-4FBB-BD07-B2B97D7281C7}" type="datetimeFigureOut">
              <a:rPr lang="cs-CZ" smtClean="0"/>
              <a:t>3.6.2012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E2F963-84EF-4D34-9F4F-32849BD4328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2527972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8D9E8C-B9DC-4FBB-BD07-B2B97D7281C7}" type="datetimeFigureOut">
              <a:rPr lang="cs-CZ" smtClean="0"/>
              <a:t>3.6.2012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E2F963-84EF-4D34-9F4F-32849BD4328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0459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8D9E8C-B9DC-4FBB-BD07-B2B97D7281C7}" type="datetimeFigureOut">
              <a:rPr lang="cs-CZ" smtClean="0"/>
              <a:t>3.6.2012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E2F963-84EF-4D34-9F4F-32849BD4328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6033682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8D9E8C-B9DC-4FBB-BD07-B2B97D7281C7}" type="datetimeFigureOut">
              <a:rPr lang="cs-CZ" smtClean="0"/>
              <a:t>3.6.2012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4E2F963-84EF-4D34-9F4F-32849BD4328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8391052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B8D9E8C-B9DC-4FBB-BD07-B2B97D7281C7}" type="datetimeFigureOut">
              <a:rPr lang="cs-CZ" smtClean="0"/>
              <a:t>3.6.2012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4E2F963-84EF-4D34-9F4F-32849BD4328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1948387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0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3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hyperlink" Target="http://www.youtube.com/watch?v=LtFXYvNIxws" TargetMode="External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2413" y="179064"/>
            <a:ext cx="8637587" cy="64944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2413" y="179062"/>
            <a:ext cx="8637587" cy="64944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3563888" y="2852936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3347864" y="2602799"/>
            <a:ext cx="295232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latin typeface="Bookman Old Style" pitchFamily="18" charset="0"/>
              </a:rPr>
              <a:t>Mgr. Hana Bergerová</a:t>
            </a:r>
            <a:endParaRPr lang="cs-CZ" sz="2000" b="1" dirty="0">
              <a:latin typeface="Bookman Old Style" pitchFamily="18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376284" y="3645024"/>
            <a:ext cx="1701107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latin typeface="Bookman Old Style" pitchFamily="18" charset="0"/>
              </a:rPr>
              <a:t>Hello, </a:t>
            </a:r>
            <a:r>
              <a:rPr lang="cs-CZ" sz="2000" b="1" dirty="0" err="1" smtClean="0">
                <a:latin typeface="Bookman Old Style" pitchFamily="18" charset="0"/>
              </a:rPr>
              <a:t>kids</a:t>
            </a:r>
            <a:r>
              <a:rPr lang="cs-CZ" sz="2000" b="1" dirty="0" smtClean="0">
                <a:latin typeface="Bookman Old Style" pitchFamily="18" charset="0"/>
              </a:rPr>
              <a:t>!</a:t>
            </a:r>
            <a:endParaRPr lang="cs-CZ" sz="2000" b="1" dirty="0">
              <a:latin typeface="Bookman Old Style" pitchFamily="18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3378186" y="4149080"/>
            <a:ext cx="44114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latin typeface="Bookman Old Style" pitchFamily="18" charset="0"/>
              </a:rPr>
              <a:t>3.</a:t>
            </a:r>
            <a:endParaRPr lang="cs-CZ" sz="2000" b="1" dirty="0">
              <a:latin typeface="Bookman Old Style" pitchFamily="18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3409540" y="4725144"/>
            <a:ext cx="1866217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latin typeface="Bookman Old Style" pitchFamily="18" charset="0"/>
              </a:rPr>
              <a:t>květen 2012</a:t>
            </a:r>
            <a:endParaRPr lang="cs-CZ" sz="2000" b="1" dirty="0">
              <a:latin typeface="Bookman Old Style" pitchFamily="18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3349767" y="3132420"/>
            <a:ext cx="4923143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smtClean="0">
                <a:latin typeface="Bookman Old Style" pitchFamily="18" charset="0"/>
              </a:rPr>
              <a:t>VY_22_INOVACE_1A_11_ALPHABET</a:t>
            </a:r>
            <a:endParaRPr lang="cs-CZ" sz="2000" b="1" dirty="0">
              <a:latin typeface="Bookman Old Style" pitchFamily="18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3419433" y="5271107"/>
            <a:ext cx="5160374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b="1" dirty="0" smtClean="0">
                <a:latin typeface="Bookman Old Style" pitchFamily="18" charset="0"/>
              </a:rPr>
              <a:t>Anglická abeceda. Hláskování. Píseň </a:t>
            </a:r>
            <a:r>
              <a:rPr lang="cs-CZ" sz="1600" b="1" dirty="0" err="1" smtClean="0">
                <a:latin typeface="Bookman Old Style" pitchFamily="18" charset="0"/>
              </a:rPr>
              <a:t>Alphabet</a:t>
            </a:r>
            <a:r>
              <a:rPr lang="cs-CZ" sz="1600" b="1" dirty="0" smtClean="0">
                <a:latin typeface="Bookman Old Style" pitchFamily="18" charset="0"/>
              </a:rPr>
              <a:t>.</a:t>
            </a:r>
            <a:endParaRPr lang="cs-CZ" sz="1600" b="1" dirty="0">
              <a:latin typeface="Bookman Old Style" pitchFamily="18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3409540" y="5883449"/>
            <a:ext cx="4083169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b="1" dirty="0" smtClean="0">
                <a:latin typeface="Bookman Old Style" pitchFamily="18" charset="0"/>
              </a:rPr>
              <a:t>Výklad nové látky, procvičení učiva.</a:t>
            </a:r>
            <a:endParaRPr lang="cs-CZ" sz="1600" b="1" dirty="0">
              <a:latin typeface="Bookman Old Style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874657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tint val="66000"/>
                <a:satMod val="16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44007" y="692696"/>
            <a:ext cx="7772400" cy="1470025"/>
          </a:xfrm>
        </p:spPr>
        <p:txBody>
          <a:bodyPr>
            <a:normAutofit/>
          </a:bodyPr>
          <a:lstStyle/>
          <a:p>
            <a:r>
              <a:rPr lang="cs-CZ" sz="6600" dirty="0" smtClean="0">
                <a:latin typeface="Comic Sans MS" pitchFamily="66" charset="0"/>
              </a:rPr>
              <a:t>THE  ALPHABET</a:t>
            </a:r>
            <a:endParaRPr lang="cs-CZ" sz="6600" dirty="0">
              <a:latin typeface="Comic Sans MS" pitchFamily="66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4" name="Picture 2" descr="Zobrazit podrobnosti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02015" y="2348880"/>
            <a:ext cx="3456384" cy="34563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71054706"/>
      </p:ext>
    </p:extLst>
  </p:cSld>
  <p:clrMapOvr>
    <a:masterClrMapping/>
  </p:clrMapOvr>
  <p:transition spd="slow">
    <p:randomBar dir="vert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>
            <a:lumMod val="60000"/>
            <a:lumOff val="40000"/>
            <a:alpha val="6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ovéPole 5"/>
          <p:cNvSpPr txBox="1"/>
          <p:nvPr/>
        </p:nvSpPr>
        <p:spPr>
          <a:xfrm>
            <a:off x="1507904" y="836712"/>
            <a:ext cx="596638" cy="483209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latin typeface="Comic Sans MS" pitchFamily="66" charset="0"/>
              </a:rPr>
              <a:t>A</a:t>
            </a:r>
          </a:p>
          <a:p>
            <a:endParaRPr lang="cs-CZ" sz="4400" b="1" dirty="0" smtClean="0">
              <a:latin typeface="Comic Sans MS" pitchFamily="66" charset="0"/>
            </a:endParaRPr>
          </a:p>
          <a:p>
            <a:r>
              <a:rPr lang="cs-CZ" sz="4400" b="1" dirty="0" smtClean="0">
                <a:latin typeface="Comic Sans MS" pitchFamily="66" charset="0"/>
              </a:rPr>
              <a:t>B</a:t>
            </a:r>
          </a:p>
          <a:p>
            <a:endParaRPr lang="cs-CZ" sz="4400" b="1" dirty="0" smtClean="0">
              <a:latin typeface="Comic Sans MS" pitchFamily="66" charset="0"/>
            </a:endParaRPr>
          </a:p>
          <a:p>
            <a:r>
              <a:rPr lang="cs-CZ" sz="4400" b="1" dirty="0" smtClean="0">
                <a:latin typeface="Comic Sans MS" pitchFamily="66" charset="0"/>
              </a:rPr>
              <a:t>C</a:t>
            </a:r>
          </a:p>
          <a:p>
            <a:endParaRPr lang="cs-CZ" sz="4400" b="1" dirty="0" smtClean="0">
              <a:latin typeface="Comic Sans MS" pitchFamily="66" charset="0"/>
            </a:endParaRPr>
          </a:p>
          <a:p>
            <a:r>
              <a:rPr lang="cs-CZ" sz="4400" b="1" dirty="0" smtClean="0">
                <a:latin typeface="Comic Sans MS" pitchFamily="66" charset="0"/>
              </a:rPr>
              <a:t>D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5017541" y="758209"/>
            <a:ext cx="567784" cy="34778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latin typeface="Comic Sans MS" pitchFamily="66" charset="0"/>
              </a:rPr>
              <a:t>E</a:t>
            </a:r>
          </a:p>
          <a:p>
            <a:endParaRPr lang="cs-CZ" sz="4400" b="1" dirty="0">
              <a:latin typeface="Comic Sans MS" pitchFamily="66" charset="0"/>
            </a:endParaRPr>
          </a:p>
          <a:p>
            <a:r>
              <a:rPr lang="cs-CZ" sz="4400" b="1" dirty="0" smtClean="0">
                <a:latin typeface="Comic Sans MS" pitchFamily="66" charset="0"/>
              </a:rPr>
              <a:t>F</a:t>
            </a:r>
          </a:p>
          <a:p>
            <a:endParaRPr lang="cs-CZ" sz="4400" b="1" dirty="0">
              <a:latin typeface="Comic Sans MS" pitchFamily="66" charset="0"/>
            </a:endParaRPr>
          </a:p>
          <a:p>
            <a:r>
              <a:rPr lang="cs-CZ" sz="4400" b="1" dirty="0" smtClean="0">
                <a:latin typeface="Comic Sans MS" pitchFamily="66" charset="0"/>
              </a:rPr>
              <a:t>G</a:t>
            </a:r>
            <a:endParaRPr lang="cs-CZ" sz="4400" b="1" dirty="0">
              <a:latin typeface="Comic Sans MS" pitchFamily="66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2525221" y="836712"/>
            <a:ext cx="94481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/</a:t>
            </a:r>
            <a:r>
              <a:rPr lang="cs-CZ" sz="4000" dirty="0" err="1" smtClean="0"/>
              <a:t>ei</a:t>
            </a:r>
            <a:r>
              <a:rPr lang="cs-CZ" sz="4000" dirty="0" smtClean="0"/>
              <a:t>/</a:t>
            </a:r>
            <a:endParaRPr lang="cs-CZ" sz="40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2483767" y="2143203"/>
            <a:ext cx="1106393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/</a:t>
            </a:r>
            <a:r>
              <a:rPr lang="cs-CZ" sz="4000" dirty="0" err="1" smtClean="0"/>
              <a:t>bi</a:t>
            </a:r>
            <a:r>
              <a:rPr lang="cs-CZ" sz="4000" dirty="0" smtClean="0"/>
              <a:t>:/</a:t>
            </a:r>
            <a:endParaRPr lang="cs-CZ" sz="40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2483767" y="3528198"/>
            <a:ext cx="1027717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/si:/</a:t>
            </a:r>
            <a:endParaRPr lang="cs-CZ" sz="40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2511529" y="4869160"/>
            <a:ext cx="1106393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/di:/</a:t>
            </a:r>
            <a:endParaRPr lang="cs-CZ" sz="40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6087018" y="768444"/>
            <a:ext cx="83708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/i:/</a:t>
            </a:r>
            <a:endParaRPr lang="cs-CZ" sz="40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6087018" y="2123498"/>
            <a:ext cx="980397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/</a:t>
            </a:r>
            <a:r>
              <a:rPr lang="cs-CZ" sz="4000" dirty="0" err="1" smtClean="0"/>
              <a:t>ef</a:t>
            </a:r>
            <a:r>
              <a:rPr lang="cs-CZ" sz="4000" dirty="0" smtClean="0"/>
              <a:t>/</a:t>
            </a:r>
            <a:endParaRPr lang="cs-CZ" sz="40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6087018" y="3424709"/>
            <a:ext cx="1308371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/</a:t>
            </a:r>
            <a:r>
              <a:rPr lang="cs-CZ" sz="4000" dirty="0" err="1" smtClean="0"/>
              <a:t>dži</a:t>
            </a:r>
            <a:r>
              <a:rPr lang="cs-CZ" sz="4000" dirty="0" smtClean="0"/>
              <a:t>:/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9537379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3000"/>
                            </p:stCondLst>
                            <p:childTnLst>
                              <p:par>
                                <p:cTn id="23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4000"/>
                            </p:stCondLst>
                            <p:childTnLst>
                              <p:par>
                                <p:cTn id="29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5000"/>
                            </p:stCondLst>
                            <p:childTnLst>
                              <p:par>
                                <p:cTn id="3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6000"/>
                            </p:stCondLst>
                            <p:childTnLst>
                              <p:par>
                                <p:cTn id="4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10" grpId="0"/>
      <p:bldP spid="11" grpId="0"/>
      <p:bldP spid="12" grpId="0"/>
      <p:bldP spid="13" grpId="0"/>
      <p:bldP spid="14" grpId="0"/>
      <p:bldP spid="15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92D050">
            <a:alpha val="64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328737" y="332938"/>
            <a:ext cx="617477" cy="618630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latin typeface="Comic Sans MS" pitchFamily="66" charset="0"/>
              </a:rPr>
              <a:t>H</a:t>
            </a:r>
          </a:p>
          <a:p>
            <a:endParaRPr lang="cs-CZ" sz="4400" b="1" dirty="0">
              <a:latin typeface="Comic Sans MS" pitchFamily="66" charset="0"/>
            </a:endParaRPr>
          </a:p>
          <a:p>
            <a:r>
              <a:rPr lang="cs-CZ" sz="4400" b="1" dirty="0" smtClean="0">
                <a:latin typeface="Comic Sans MS" pitchFamily="66" charset="0"/>
              </a:rPr>
              <a:t>I</a:t>
            </a:r>
          </a:p>
          <a:p>
            <a:endParaRPr lang="cs-CZ" sz="4400" b="1" dirty="0">
              <a:latin typeface="Comic Sans MS" pitchFamily="66" charset="0"/>
            </a:endParaRPr>
          </a:p>
          <a:p>
            <a:r>
              <a:rPr lang="cs-CZ" sz="4400" b="1" dirty="0" smtClean="0">
                <a:latin typeface="Comic Sans MS" pitchFamily="66" charset="0"/>
              </a:rPr>
              <a:t>J</a:t>
            </a:r>
          </a:p>
          <a:p>
            <a:endParaRPr lang="cs-CZ" sz="4400" b="1" dirty="0">
              <a:latin typeface="Comic Sans MS" pitchFamily="66" charset="0"/>
            </a:endParaRPr>
          </a:p>
          <a:p>
            <a:r>
              <a:rPr lang="cs-CZ" sz="4400" b="1" dirty="0" smtClean="0">
                <a:latin typeface="Comic Sans MS" pitchFamily="66" charset="0"/>
              </a:rPr>
              <a:t>K</a:t>
            </a:r>
          </a:p>
          <a:p>
            <a:endParaRPr lang="cs-CZ" sz="4400" b="1" dirty="0">
              <a:latin typeface="Comic Sans MS" pitchFamily="66" charset="0"/>
            </a:endParaRPr>
          </a:p>
          <a:p>
            <a:r>
              <a:rPr lang="cs-CZ" sz="4400" b="1" dirty="0" smtClean="0">
                <a:latin typeface="Comic Sans MS" pitchFamily="66" charset="0"/>
              </a:rPr>
              <a:t>L</a:t>
            </a:r>
            <a:endParaRPr lang="cs-CZ" sz="4400" b="1" dirty="0">
              <a:latin typeface="Comic Sans MS" pitchFamily="66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4932040" y="325507"/>
            <a:ext cx="683200" cy="483209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latin typeface="Comic Sans MS" pitchFamily="66" charset="0"/>
              </a:rPr>
              <a:t>M</a:t>
            </a:r>
          </a:p>
          <a:p>
            <a:endParaRPr lang="cs-CZ" sz="4400" b="1" dirty="0">
              <a:latin typeface="Comic Sans MS" pitchFamily="66" charset="0"/>
            </a:endParaRPr>
          </a:p>
          <a:p>
            <a:r>
              <a:rPr lang="cs-CZ" sz="4400" b="1" dirty="0" smtClean="0">
                <a:latin typeface="Comic Sans MS" pitchFamily="66" charset="0"/>
              </a:rPr>
              <a:t>N</a:t>
            </a:r>
          </a:p>
          <a:p>
            <a:endParaRPr lang="cs-CZ" sz="4400" b="1" dirty="0">
              <a:latin typeface="Comic Sans MS" pitchFamily="66" charset="0"/>
            </a:endParaRPr>
          </a:p>
          <a:p>
            <a:r>
              <a:rPr lang="cs-CZ" sz="4400" b="1" dirty="0" smtClean="0">
                <a:latin typeface="Comic Sans MS" pitchFamily="66" charset="0"/>
              </a:rPr>
              <a:t>O</a:t>
            </a:r>
          </a:p>
          <a:p>
            <a:endParaRPr lang="cs-CZ" sz="4400" b="1" dirty="0">
              <a:latin typeface="Comic Sans MS" pitchFamily="66" charset="0"/>
            </a:endParaRPr>
          </a:p>
          <a:p>
            <a:r>
              <a:rPr lang="cs-CZ" sz="4400" b="1" dirty="0" smtClean="0">
                <a:latin typeface="Comic Sans MS" pitchFamily="66" charset="0"/>
              </a:rPr>
              <a:t>P</a:t>
            </a:r>
            <a:endParaRPr lang="cs-CZ" sz="4400" b="1" dirty="0">
              <a:latin typeface="Comic Sans MS" pitchFamily="66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411760" y="332938"/>
            <a:ext cx="1161215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/</a:t>
            </a:r>
            <a:r>
              <a:rPr lang="cs-CZ" sz="4000" dirty="0" err="1" smtClean="0"/>
              <a:t>eič</a:t>
            </a:r>
            <a:r>
              <a:rPr lang="cs-CZ" sz="4000" dirty="0" smtClean="0"/>
              <a:t>/</a:t>
            </a:r>
            <a:endParaRPr lang="cs-CZ" sz="40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2461929" y="1637413"/>
            <a:ext cx="93519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/</a:t>
            </a:r>
            <a:r>
              <a:rPr lang="cs-CZ" sz="4000" dirty="0" err="1" smtClean="0"/>
              <a:t>ai</a:t>
            </a:r>
            <a:r>
              <a:rPr lang="cs-CZ" sz="4000" dirty="0" smtClean="0"/>
              <a:t>/</a:t>
            </a:r>
            <a:endParaRPr lang="cs-CZ" sz="40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2411760" y="2985901"/>
            <a:ext cx="141384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/</a:t>
            </a:r>
            <a:r>
              <a:rPr lang="cs-CZ" sz="4000" dirty="0" err="1" smtClean="0"/>
              <a:t>džei</a:t>
            </a:r>
            <a:r>
              <a:rPr lang="cs-CZ" sz="4000" dirty="0" smtClean="0"/>
              <a:t>/</a:t>
            </a:r>
            <a:endParaRPr lang="cs-CZ" sz="40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2461929" y="4296291"/>
            <a:ext cx="117000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/</a:t>
            </a:r>
            <a:r>
              <a:rPr lang="cs-CZ" sz="4000" dirty="0" err="1" smtClean="0"/>
              <a:t>kei</a:t>
            </a:r>
            <a:r>
              <a:rPr lang="cs-CZ" sz="4000" dirty="0" smtClean="0"/>
              <a:t>/</a:t>
            </a:r>
            <a:endParaRPr lang="cs-CZ" sz="40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2524771" y="5655151"/>
            <a:ext cx="94481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/el/</a:t>
            </a:r>
            <a:endParaRPr lang="cs-CZ" sz="40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6175671" y="332938"/>
            <a:ext cx="123815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/</a:t>
            </a:r>
            <a:r>
              <a:rPr lang="cs-CZ" sz="4000" dirty="0" err="1" smtClean="0"/>
              <a:t>em</a:t>
            </a:r>
            <a:r>
              <a:rPr lang="cs-CZ" sz="4000" dirty="0" smtClean="0"/>
              <a:t>/</a:t>
            </a:r>
            <a:endParaRPr lang="cs-CZ" sz="40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6246202" y="1637413"/>
            <a:ext cx="1097095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/en/</a:t>
            </a:r>
            <a:endParaRPr lang="cs-CZ" sz="40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6229659" y="2971711"/>
            <a:ext cx="1113638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/ou/</a:t>
            </a:r>
            <a:endParaRPr lang="cs-CZ" sz="40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6278270" y="4296291"/>
            <a:ext cx="1106393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/</a:t>
            </a:r>
            <a:r>
              <a:rPr lang="cs-CZ" sz="4000" dirty="0" err="1" smtClean="0"/>
              <a:t>pi</a:t>
            </a:r>
            <a:r>
              <a:rPr lang="cs-CZ" sz="4000" dirty="0" smtClean="0"/>
              <a:t>:/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24268676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3000"/>
                            </p:stCondLst>
                            <p:childTnLst>
                              <p:par>
                                <p:cTn id="23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4000"/>
                            </p:stCondLst>
                            <p:childTnLst>
                              <p:par>
                                <p:cTn id="29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5000"/>
                            </p:stCondLst>
                            <p:childTnLst>
                              <p:par>
                                <p:cTn id="3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6000"/>
                            </p:stCondLst>
                            <p:childTnLst>
                              <p:par>
                                <p:cTn id="4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7000"/>
                            </p:stCondLst>
                            <p:childTnLst>
                              <p:par>
                                <p:cTn id="47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8000"/>
                            </p:stCondLst>
                            <p:childTnLst>
                              <p:par>
                                <p:cTn id="53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  <p:bldP spid="8" grpId="0"/>
      <p:bldP spid="9" grpId="0"/>
      <p:bldP spid="10" grpId="0"/>
      <p:bldP spid="12" grpId="0"/>
      <p:bldP spid="13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00">
            <a:alpha val="46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403648" y="332656"/>
            <a:ext cx="679994" cy="618630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latin typeface="Comic Sans MS" pitchFamily="66" charset="0"/>
              </a:rPr>
              <a:t>Q</a:t>
            </a:r>
          </a:p>
          <a:p>
            <a:endParaRPr lang="cs-CZ" sz="4400" b="1" dirty="0">
              <a:latin typeface="Comic Sans MS" pitchFamily="66" charset="0"/>
            </a:endParaRPr>
          </a:p>
          <a:p>
            <a:r>
              <a:rPr lang="cs-CZ" sz="4400" b="1" dirty="0" smtClean="0">
                <a:latin typeface="Comic Sans MS" pitchFamily="66" charset="0"/>
              </a:rPr>
              <a:t>R</a:t>
            </a:r>
          </a:p>
          <a:p>
            <a:endParaRPr lang="cs-CZ" sz="4400" b="1" dirty="0">
              <a:latin typeface="Comic Sans MS" pitchFamily="66" charset="0"/>
            </a:endParaRPr>
          </a:p>
          <a:p>
            <a:r>
              <a:rPr lang="cs-CZ" sz="4400" b="1" dirty="0" smtClean="0">
                <a:latin typeface="Comic Sans MS" pitchFamily="66" charset="0"/>
              </a:rPr>
              <a:t>S</a:t>
            </a:r>
          </a:p>
          <a:p>
            <a:endParaRPr lang="cs-CZ" sz="4400" b="1" dirty="0">
              <a:latin typeface="Comic Sans MS" pitchFamily="66" charset="0"/>
            </a:endParaRPr>
          </a:p>
          <a:p>
            <a:r>
              <a:rPr lang="cs-CZ" sz="4400" b="1" dirty="0" smtClean="0">
                <a:latin typeface="Comic Sans MS" pitchFamily="66" charset="0"/>
              </a:rPr>
              <a:t>T</a:t>
            </a:r>
          </a:p>
          <a:p>
            <a:endParaRPr lang="cs-CZ" sz="4400" b="1" dirty="0">
              <a:latin typeface="Comic Sans MS" pitchFamily="66" charset="0"/>
            </a:endParaRPr>
          </a:p>
          <a:p>
            <a:r>
              <a:rPr lang="cs-CZ" sz="4400" b="1" dirty="0" smtClean="0">
                <a:latin typeface="Comic Sans MS" pitchFamily="66" charset="0"/>
              </a:rPr>
              <a:t>U</a:t>
            </a:r>
            <a:endParaRPr lang="cs-CZ" sz="4400" b="1" dirty="0">
              <a:latin typeface="Comic Sans MS" pitchFamily="66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5076056" y="332656"/>
            <a:ext cx="771365" cy="618630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latin typeface="Comic Sans MS" pitchFamily="66" charset="0"/>
              </a:rPr>
              <a:t>V</a:t>
            </a:r>
          </a:p>
          <a:p>
            <a:endParaRPr lang="cs-CZ" sz="4400" b="1" dirty="0">
              <a:latin typeface="Comic Sans MS" pitchFamily="66" charset="0"/>
            </a:endParaRPr>
          </a:p>
          <a:p>
            <a:r>
              <a:rPr lang="cs-CZ" sz="4400" b="1" dirty="0" smtClean="0">
                <a:latin typeface="Comic Sans MS" pitchFamily="66" charset="0"/>
              </a:rPr>
              <a:t>W</a:t>
            </a:r>
          </a:p>
          <a:p>
            <a:endParaRPr lang="cs-CZ" sz="4400" b="1" dirty="0">
              <a:latin typeface="Comic Sans MS" pitchFamily="66" charset="0"/>
            </a:endParaRPr>
          </a:p>
          <a:p>
            <a:r>
              <a:rPr lang="cs-CZ" sz="4400" b="1" dirty="0" smtClean="0">
                <a:latin typeface="Comic Sans MS" pitchFamily="66" charset="0"/>
              </a:rPr>
              <a:t>X</a:t>
            </a:r>
          </a:p>
          <a:p>
            <a:endParaRPr lang="cs-CZ" sz="4400" b="1" dirty="0">
              <a:latin typeface="Comic Sans MS" pitchFamily="66" charset="0"/>
            </a:endParaRPr>
          </a:p>
          <a:p>
            <a:r>
              <a:rPr lang="cs-CZ" sz="4400" b="1" dirty="0" smtClean="0">
                <a:latin typeface="Comic Sans MS" pitchFamily="66" charset="0"/>
              </a:rPr>
              <a:t>Y</a:t>
            </a:r>
          </a:p>
          <a:p>
            <a:endParaRPr lang="cs-CZ" sz="4400" b="1" dirty="0">
              <a:latin typeface="Comic Sans MS" pitchFamily="66" charset="0"/>
            </a:endParaRPr>
          </a:p>
          <a:p>
            <a:r>
              <a:rPr lang="cs-CZ" sz="4400" b="1" dirty="0" smtClean="0">
                <a:latin typeface="Comic Sans MS" pitchFamily="66" charset="0"/>
              </a:rPr>
              <a:t>Z</a:t>
            </a:r>
            <a:endParaRPr lang="cs-CZ" sz="4400" b="1" dirty="0">
              <a:latin typeface="Comic Sans MS" pitchFamily="66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603484" y="387297"/>
            <a:ext cx="134524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/</a:t>
            </a:r>
            <a:r>
              <a:rPr lang="cs-CZ" sz="4000" dirty="0" err="1" smtClean="0"/>
              <a:t>kju</a:t>
            </a:r>
            <a:r>
              <a:rPr lang="cs-CZ" sz="4000" dirty="0" smtClean="0"/>
              <a:t>:/</a:t>
            </a:r>
            <a:endParaRPr lang="cs-CZ" sz="40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2629970" y="1613431"/>
            <a:ext cx="956031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/a:/</a:t>
            </a:r>
            <a:endParaRPr lang="cs-CZ" sz="40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2660647" y="2996952"/>
            <a:ext cx="1028167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/es/</a:t>
            </a:r>
            <a:endParaRPr lang="cs-CZ" sz="40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2638570" y="4357291"/>
            <a:ext cx="100860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/ti:/</a:t>
            </a:r>
            <a:endParaRPr lang="cs-CZ" sz="40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2618327" y="5667345"/>
            <a:ext cx="1112805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/</a:t>
            </a:r>
            <a:r>
              <a:rPr lang="cs-CZ" sz="4000" dirty="0" err="1" smtClean="0"/>
              <a:t>ju</a:t>
            </a:r>
            <a:r>
              <a:rPr lang="cs-CZ" sz="4000" dirty="0" smtClean="0"/>
              <a:t>:/</a:t>
            </a:r>
            <a:endParaRPr lang="cs-CZ" sz="40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6452548" y="350694"/>
            <a:ext cx="1069524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/</a:t>
            </a:r>
            <a:r>
              <a:rPr lang="cs-CZ" sz="4000" dirty="0" err="1" smtClean="0"/>
              <a:t>vi</a:t>
            </a:r>
            <a:r>
              <a:rPr lang="cs-CZ" sz="4000" dirty="0" smtClean="0"/>
              <a:t>:/</a:t>
            </a:r>
            <a:endParaRPr lang="cs-CZ" sz="40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6452548" y="1611328"/>
            <a:ext cx="2013693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/</a:t>
            </a:r>
            <a:r>
              <a:rPr lang="cs-CZ" sz="4000" dirty="0" err="1" smtClean="0"/>
              <a:t>dablju</a:t>
            </a:r>
            <a:r>
              <a:rPr lang="cs-CZ" sz="4000" dirty="0" smtClean="0"/>
              <a:t>:/</a:t>
            </a:r>
            <a:endParaRPr lang="cs-CZ" sz="40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6466937" y="2969350"/>
            <a:ext cx="1255857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/</a:t>
            </a:r>
            <a:r>
              <a:rPr lang="cs-CZ" sz="4000" dirty="0" err="1" smtClean="0"/>
              <a:t>eks</a:t>
            </a:r>
            <a:r>
              <a:rPr lang="cs-CZ" sz="4000" dirty="0" smtClean="0"/>
              <a:t>/</a:t>
            </a:r>
            <a:endParaRPr lang="cs-CZ" sz="40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6466937" y="4325797"/>
            <a:ext cx="1305807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/</a:t>
            </a:r>
            <a:r>
              <a:rPr lang="cs-CZ" sz="4000" dirty="0" err="1" smtClean="0"/>
              <a:t>wai</a:t>
            </a:r>
            <a:r>
              <a:rPr lang="cs-CZ" sz="4000" dirty="0" smtClean="0"/>
              <a:t>/</a:t>
            </a:r>
            <a:endParaRPr lang="cs-CZ" sz="40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6490924" y="5667345"/>
            <a:ext cx="129683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/</a:t>
            </a:r>
            <a:r>
              <a:rPr lang="cs-CZ" sz="4000" dirty="0" err="1" smtClean="0"/>
              <a:t>zed</a:t>
            </a:r>
            <a:r>
              <a:rPr lang="cs-CZ" sz="4000" dirty="0" smtClean="0"/>
              <a:t>/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6267932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3000"/>
                            </p:stCondLst>
                            <p:childTnLst>
                              <p:par>
                                <p:cTn id="23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4000"/>
                            </p:stCondLst>
                            <p:childTnLst>
                              <p:par>
                                <p:cTn id="29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5000"/>
                            </p:stCondLst>
                            <p:childTnLst>
                              <p:par>
                                <p:cTn id="3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6000"/>
                            </p:stCondLst>
                            <p:childTnLst>
                              <p:par>
                                <p:cTn id="4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7000"/>
                            </p:stCondLst>
                            <p:childTnLst>
                              <p:par>
                                <p:cTn id="47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8000"/>
                            </p:stCondLst>
                            <p:childTnLst>
                              <p:par>
                                <p:cTn id="53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8" fill="hold">
                            <p:stCondLst>
                              <p:cond delay="9000"/>
                            </p:stCondLst>
                            <p:childTnLst>
                              <p:par>
                                <p:cTn id="59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860839" y="297530"/>
            <a:ext cx="5827236" cy="830997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cs-CZ" sz="4800" dirty="0" smtClean="0">
                <a:latin typeface="Comic Sans MS" pitchFamily="66" charset="0"/>
              </a:rPr>
              <a:t> </a:t>
            </a:r>
            <a:r>
              <a:rPr lang="cs-CZ" sz="4800" dirty="0" err="1" smtClean="0">
                <a:latin typeface="Comic Sans MS" pitchFamily="66" charset="0"/>
              </a:rPr>
              <a:t>Spell</a:t>
            </a:r>
            <a:r>
              <a:rPr lang="cs-CZ" sz="4800" dirty="0" smtClean="0">
                <a:latin typeface="Comic Sans MS" pitchFamily="66" charset="0"/>
              </a:rPr>
              <a:t> these </a:t>
            </a:r>
            <a:r>
              <a:rPr lang="cs-CZ" sz="4800" dirty="0" err="1" smtClean="0">
                <a:latin typeface="Comic Sans MS" pitchFamily="66" charset="0"/>
              </a:rPr>
              <a:t>words</a:t>
            </a:r>
            <a:r>
              <a:rPr lang="cs-CZ" sz="4800" dirty="0" smtClean="0">
                <a:latin typeface="Comic Sans MS" pitchFamily="66" charset="0"/>
              </a:rPr>
              <a:t>. </a:t>
            </a:r>
            <a:endParaRPr lang="cs-CZ" sz="4800" dirty="0">
              <a:latin typeface="Comic Sans MS" pitchFamily="66" charset="0"/>
            </a:endParaRPr>
          </a:p>
        </p:txBody>
      </p:sp>
      <p:pic>
        <p:nvPicPr>
          <p:cNvPr id="1026" name="Picture 2" descr="Zobrazit podrobnosti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49288" y="1128527"/>
            <a:ext cx="1828800" cy="1828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Plnicí pero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2679141"/>
            <a:ext cx="1828800" cy="1828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Zobrazit podrobnosti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46439" y="4725144"/>
            <a:ext cx="1828800" cy="1828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3831208" y="1688984"/>
            <a:ext cx="957313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latin typeface="Comic Sans MS" pitchFamily="66" charset="0"/>
              </a:rPr>
              <a:t>car</a:t>
            </a:r>
            <a:endParaRPr lang="cs-CZ" sz="4000" dirty="0">
              <a:latin typeface="Comic Sans MS" pitchFamily="66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746462" y="3356992"/>
            <a:ext cx="100860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err="1" smtClean="0">
                <a:latin typeface="Comic Sans MS" pitchFamily="66" charset="0"/>
              </a:rPr>
              <a:t>pen</a:t>
            </a:r>
            <a:endParaRPr lang="cs-CZ" sz="4000" dirty="0">
              <a:latin typeface="Comic Sans MS" pitchFamily="66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725598" y="5163289"/>
            <a:ext cx="1027845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latin typeface="Comic Sans MS" pitchFamily="66" charset="0"/>
              </a:rPr>
              <a:t>dog</a:t>
            </a:r>
            <a:endParaRPr lang="cs-CZ" sz="4000" dirty="0">
              <a:latin typeface="Comic Sans MS" pitchFamily="66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580112" y="1702894"/>
            <a:ext cx="2715808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latin typeface="Comic Sans MS" pitchFamily="66" charset="0"/>
              </a:rPr>
              <a:t>/si:  </a:t>
            </a:r>
            <a:r>
              <a:rPr lang="cs-CZ" sz="4000" dirty="0" err="1" smtClean="0">
                <a:latin typeface="Comic Sans MS" pitchFamily="66" charset="0"/>
              </a:rPr>
              <a:t>ei</a:t>
            </a:r>
            <a:r>
              <a:rPr lang="cs-CZ" sz="4000" dirty="0" smtClean="0">
                <a:latin typeface="Comic Sans MS" pitchFamily="66" charset="0"/>
              </a:rPr>
              <a:t>  a:/</a:t>
            </a:r>
            <a:endParaRPr lang="cs-CZ" sz="4000" dirty="0">
              <a:latin typeface="Comic Sans MS" pitchFamily="66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582008" y="3429000"/>
            <a:ext cx="2746265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latin typeface="Comic Sans MS" pitchFamily="66" charset="0"/>
              </a:rPr>
              <a:t>/</a:t>
            </a:r>
            <a:r>
              <a:rPr lang="cs-CZ" sz="4000" dirty="0" err="1" smtClean="0">
                <a:latin typeface="Comic Sans MS" pitchFamily="66" charset="0"/>
              </a:rPr>
              <a:t>pi</a:t>
            </a:r>
            <a:r>
              <a:rPr lang="cs-CZ" sz="4000" dirty="0" smtClean="0">
                <a:latin typeface="Comic Sans MS" pitchFamily="66" charset="0"/>
              </a:rPr>
              <a:t>:  i:  en/</a:t>
            </a:r>
            <a:endParaRPr lang="cs-CZ" sz="4000" dirty="0">
              <a:latin typeface="Comic Sans MS" pitchFamily="66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5436096" y="5176536"/>
            <a:ext cx="333617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latin typeface="Comic Sans MS" pitchFamily="66" charset="0"/>
              </a:rPr>
              <a:t>/di:  ou  </a:t>
            </a:r>
            <a:r>
              <a:rPr lang="cs-CZ" sz="4000" dirty="0" err="1" smtClean="0">
                <a:latin typeface="Comic Sans MS" pitchFamily="66" charset="0"/>
              </a:rPr>
              <a:t>dži</a:t>
            </a:r>
            <a:r>
              <a:rPr lang="cs-CZ" sz="4000" dirty="0" smtClean="0">
                <a:latin typeface="Comic Sans MS" pitchFamily="66" charset="0"/>
              </a:rPr>
              <a:t>:/</a:t>
            </a:r>
            <a:endParaRPr lang="cs-CZ" sz="4000" dirty="0"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426900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  <p:bldP spid="8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979712" y="282396"/>
            <a:ext cx="5827236" cy="830997"/>
          </a:xfrm>
          <a:prstGeom prst="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wrap="none">
            <a:spAutoFit/>
          </a:bodyPr>
          <a:lstStyle/>
          <a:p>
            <a:r>
              <a:rPr lang="cs-CZ" sz="4800" dirty="0" smtClean="0">
                <a:latin typeface="Comic Sans MS" pitchFamily="66" charset="0"/>
              </a:rPr>
              <a:t> </a:t>
            </a:r>
            <a:r>
              <a:rPr lang="cs-CZ" sz="4800" dirty="0" err="1" smtClean="0">
                <a:latin typeface="Comic Sans MS" pitchFamily="66" charset="0"/>
              </a:rPr>
              <a:t>Spell</a:t>
            </a:r>
            <a:r>
              <a:rPr lang="cs-CZ" sz="4800" dirty="0" smtClean="0">
                <a:latin typeface="Comic Sans MS" pitchFamily="66" charset="0"/>
              </a:rPr>
              <a:t> these </a:t>
            </a:r>
            <a:r>
              <a:rPr lang="cs-CZ" sz="4800" dirty="0" err="1" smtClean="0">
                <a:latin typeface="Comic Sans MS" pitchFamily="66" charset="0"/>
              </a:rPr>
              <a:t>words</a:t>
            </a:r>
            <a:r>
              <a:rPr lang="cs-CZ" sz="4800" dirty="0" smtClean="0">
                <a:latin typeface="Comic Sans MS" pitchFamily="66" charset="0"/>
              </a:rPr>
              <a:t>. </a:t>
            </a:r>
            <a:endParaRPr lang="cs-CZ" sz="4800" dirty="0">
              <a:latin typeface="Comic Sans MS" pitchFamily="66" charset="0"/>
            </a:endParaRPr>
          </a:p>
        </p:txBody>
      </p:sp>
      <p:pic>
        <p:nvPicPr>
          <p:cNvPr id="2050" name="Picture 2" descr="Zblízka hlava ko&amp;ccaron;ky zep&amp;rcaron;edu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1212359"/>
            <a:ext cx="1828800" cy="1828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3059832" y="1772816"/>
            <a:ext cx="952505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err="1" smtClean="0">
                <a:latin typeface="Comic Sans MS" pitchFamily="66" charset="0"/>
              </a:rPr>
              <a:t>cat</a:t>
            </a:r>
            <a:endParaRPr lang="cs-CZ" sz="4000" dirty="0">
              <a:latin typeface="Comic Sans MS" pitchFamily="66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104075" y="5144947"/>
            <a:ext cx="124906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err="1" smtClean="0">
                <a:latin typeface="Comic Sans MS" pitchFamily="66" charset="0"/>
              </a:rPr>
              <a:t>pear</a:t>
            </a:r>
            <a:endParaRPr lang="cs-CZ" sz="4000" dirty="0">
              <a:latin typeface="Comic Sans MS" pitchFamily="66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115616" y="3078197"/>
            <a:ext cx="936475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9600" dirty="0" smtClean="0">
                <a:latin typeface="Comic Sans MS" pitchFamily="66" charset="0"/>
              </a:rPr>
              <a:t>5</a:t>
            </a:r>
            <a:endParaRPr lang="cs-CZ" sz="9600" dirty="0">
              <a:latin typeface="Comic Sans MS" pitchFamily="66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059832" y="3509084"/>
            <a:ext cx="112082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err="1" smtClean="0">
                <a:latin typeface="Comic Sans MS" pitchFamily="66" charset="0"/>
              </a:rPr>
              <a:t>five</a:t>
            </a:r>
            <a:endParaRPr lang="cs-CZ" sz="4000" dirty="0">
              <a:latin typeface="Comic Sans MS" pitchFamily="66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4920598" y="1787171"/>
            <a:ext cx="283923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latin typeface="Comic Sans MS" pitchFamily="66" charset="0"/>
              </a:rPr>
              <a:t>/si:  </a:t>
            </a:r>
            <a:r>
              <a:rPr lang="cs-CZ" sz="4000" dirty="0" err="1" smtClean="0">
                <a:latin typeface="Comic Sans MS" pitchFamily="66" charset="0"/>
              </a:rPr>
              <a:t>ei</a:t>
            </a:r>
            <a:r>
              <a:rPr lang="cs-CZ" sz="4000" dirty="0" smtClean="0">
                <a:latin typeface="Comic Sans MS" pitchFamily="66" charset="0"/>
              </a:rPr>
              <a:t>  ti:/</a:t>
            </a:r>
            <a:endParaRPr lang="cs-CZ" sz="4000" dirty="0">
              <a:latin typeface="Comic Sans MS" pitchFamily="66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4903518" y="3509084"/>
            <a:ext cx="3429144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latin typeface="Comic Sans MS" pitchFamily="66" charset="0"/>
              </a:rPr>
              <a:t>/</a:t>
            </a:r>
            <a:r>
              <a:rPr lang="cs-CZ" sz="4000" dirty="0" err="1" smtClean="0">
                <a:latin typeface="Comic Sans MS" pitchFamily="66" charset="0"/>
              </a:rPr>
              <a:t>ef</a:t>
            </a:r>
            <a:r>
              <a:rPr lang="cs-CZ" sz="4000" dirty="0" smtClean="0">
                <a:latin typeface="Comic Sans MS" pitchFamily="66" charset="0"/>
              </a:rPr>
              <a:t>  </a:t>
            </a:r>
            <a:r>
              <a:rPr lang="cs-CZ" sz="4000" dirty="0" err="1" smtClean="0">
                <a:latin typeface="Comic Sans MS" pitchFamily="66" charset="0"/>
              </a:rPr>
              <a:t>ai</a:t>
            </a:r>
            <a:r>
              <a:rPr lang="cs-CZ" sz="4000" dirty="0" smtClean="0">
                <a:latin typeface="Comic Sans MS" pitchFamily="66" charset="0"/>
              </a:rPr>
              <a:t>  </a:t>
            </a:r>
            <a:r>
              <a:rPr lang="cs-CZ" sz="4000" dirty="0" err="1" smtClean="0">
                <a:latin typeface="Comic Sans MS" pitchFamily="66" charset="0"/>
              </a:rPr>
              <a:t>vi</a:t>
            </a:r>
            <a:r>
              <a:rPr lang="cs-CZ" sz="4000" dirty="0" smtClean="0">
                <a:latin typeface="Comic Sans MS" pitchFamily="66" charset="0"/>
              </a:rPr>
              <a:t>:  i:/</a:t>
            </a:r>
            <a:endParaRPr lang="cs-CZ" sz="4000" dirty="0">
              <a:latin typeface="Comic Sans MS" pitchFamily="66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4986874" y="5144947"/>
            <a:ext cx="3345788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latin typeface="Comic Sans MS" pitchFamily="66" charset="0"/>
              </a:rPr>
              <a:t>/</a:t>
            </a:r>
            <a:r>
              <a:rPr lang="cs-CZ" sz="4000" dirty="0" err="1" smtClean="0">
                <a:latin typeface="Comic Sans MS" pitchFamily="66" charset="0"/>
              </a:rPr>
              <a:t>pi</a:t>
            </a:r>
            <a:r>
              <a:rPr lang="cs-CZ" sz="4000" dirty="0" smtClean="0">
                <a:latin typeface="Comic Sans MS" pitchFamily="66" charset="0"/>
              </a:rPr>
              <a:t>:  i:  </a:t>
            </a:r>
            <a:r>
              <a:rPr lang="cs-CZ" sz="4000" dirty="0" err="1" smtClean="0">
                <a:latin typeface="Comic Sans MS" pitchFamily="66" charset="0"/>
              </a:rPr>
              <a:t>ei</a:t>
            </a:r>
            <a:r>
              <a:rPr lang="cs-CZ" sz="4000" dirty="0" smtClean="0">
                <a:latin typeface="Comic Sans MS" pitchFamily="66" charset="0"/>
              </a:rPr>
              <a:t>  a:/</a:t>
            </a:r>
            <a:endParaRPr lang="cs-CZ" sz="4000" dirty="0">
              <a:latin typeface="Comic Sans MS" pitchFamily="66" charset="0"/>
            </a:endParaRPr>
          </a:p>
        </p:txBody>
      </p:sp>
      <p:pic>
        <p:nvPicPr>
          <p:cNvPr id="1026" name="Picture 2" descr="Zobrazit podrobnosti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4645256"/>
            <a:ext cx="1707268" cy="17072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49228251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8" grpId="0"/>
      <p:bldP spid="9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384805" y="591034"/>
            <a:ext cx="3781805" cy="830997"/>
          </a:xfrm>
          <a:prstGeom prst="rect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cs-CZ" sz="4800" dirty="0" smtClean="0">
                <a:latin typeface="Comic Sans MS" pitchFamily="66" charset="0"/>
              </a:rPr>
              <a:t> </a:t>
            </a:r>
            <a:r>
              <a:rPr lang="cs-CZ" sz="4800" dirty="0" err="1" smtClean="0">
                <a:latin typeface="Comic Sans MS" pitchFamily="66" charset="0"/>
              </a:rPr>
              <a:t>What</a:t>
            </a:r>
            <a:r>
              <a:rPr lang="cs-CZ" sz="4800" dirty="0" smtClean="0">
                <a:latin typeface="Comic Sans MS" pitchFamily="66" charset="0"/>
              </a:rPr>
              <a:t> </a:t>
            </a:r>
            <a:r>
              <a:rPr lang="cs-CZ" sz="4800" dirty="0" err="1" smtClean="0">
                <a:latin typeface="Comic Sans MS" pitchFamily="66" charset="0"/>
              </a:rPr>
              <a:t>is</a:t>
            </a:r>
            <a:r>
              <a:rPr lang="cs-CZ" sz="4800" dirty="0" smtClean="0">
                <a:latin typeface="Comic Sans MS" pitchFamily="66" charset="0"/>
              </a:rPr>
              <a:t> </a:t>
            </a:r>
            <a:r>
              <a:rPr lang="cs-CZ" sz="4800" dirty="0" err="1" smtClean="0">
                <a:latin typeface="Comic Sans MS" pitchFamily="66" charset="0"/>
              </a:rPr>
              <a:t>it</a:t>
            </a:r>
            <a:r>
              <a:rPr lang="cs-CZ" sz="4800" dirty="0" smtClean="0">
                <a:latin typeface="Comic Sans MS" pitchFamily="66" charset="0"/>
              </a:rPr>
              <a:t>? </a:t>
            </a:r>
            <a:endParaRPr lang="cs-CZ" sz="4800" dirty="0">
              <a:latin typeface="Comic Sans MS" pitchFamily="66" charset="0"/>
            </a:endParaRPr>
          </a:p>
        </p:txBody>
      </p:sp>
      <p:pic>
        <p:nvPicPr>
          <p:cNvPr id="1026" name="Picture 2" descr="Zobrazit podrobnosti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80312" y="4871384"/>
            <a:ext cx="1368152" cy="13681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Obrazec &amp;zcaron;luto&amp;ccaron;ervené hv&amp;ecaron;zdy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83424" y="3324962"/>
            <a:ext cx="1512168" cy="15121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Vycpaný medvídek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83424" y="1399447"/>
            <a:ext cx="1704546" cy="17045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5679135" y="5131542"/>
            <a:ext cx="139814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err="1" smtClean="0">
                <a:latin typeface="Comic Sans MS" pitchFamily="66" charset="0"/>
              </a:rPr>
              <a:t>clock</a:t>
            </a:r>
            <a:endParaRPr lang="cs-CZ" sz="4000" dirty="0">
              <a:latin typeface="Comic Sans MS" pitchFamily="66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4492592" y="3687125"/>
            <a:ext cx="1186543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err="1" smtClean="0">
                <a:latin typeface="Comic Sans MS" pitchFamily="66" charset="0"/>
              </a:rPr>
              <a:t>star</a:t>
            </a:r>
            <a:endParaRPr lang="cs-CZ" sz="4000" dirty="0">
              <a:latin typeface="Comic Sans MS" pitchFamily="66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399618" y="2116250"/>
            <a:ext cx="1279517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err="1" smtClean="0">
                <a:latin typeface="Comic Sans MS" pitchFamily="66" charset="0"/>
              </a:rPr>
              <a:t>bear</a:t>
            </a:r>
            <a:endParaRPr lang="cs-CZ" sz="4000" dirty="0">
              <a:latin typeface="Comic Sans MS" pitchFamily="66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84408" y="5131542"/>
            <a:ext cx="469712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latin typeface="Comic Sans MS" pitchFamily="66" charset="0"/>
              </a:rPr>
              <a:t>/si:  el  ou  si:  </a:t>
            </a:r>
            <a:r>
              <a:rPr lang="cs-CZ" sz="4000" dirty="0" err="1" smtClean="0">
                <a:latin typeface="Comic Sans MS" pitchFamily="66" charset="0"/>
              </a:rPr>
              <a:t>kei</a:t>
            </a:r>
            <a:r>
              <a:rPr lang="cs-CZ" sz="4000" dirty="0" smtClean="0">
                <a:latin typeface="Comic Sans MS" pitchFamily="66" charset="0"/>
              </a:rPr>
              <a:t>/</a:t>
            </a:r>
            <a:endParaRPr lang="cs-CZ" sz="4000" dirty="0">
              <a:latin typeface="Comic Sans MS" pitchFamily="66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395536" y="2129661"/>
            <a:ext cx="368402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latin typeface="Comic Sans MS" pitchFamily="66" charset="0"/>
              </a:rPr>
              <a:t>/</a:t>
            </a:r>
            <a:r>
              <a:rPr lang="cs-CZ" sz="4000" dirty="0" err="1" smtClean="0">
                <a:latin typeface="Comic Sans MS" pitchFamily="66" charset="0"/>
              </a:rPr>
              <a:t>bi</a:t>
            </a:r>
            <a:r>
              <a:rPr lang="cs-CZ" sz="4000" dirty="0" smtClean="0">
                <a:latin typeface="Comic Sans MS" pitchFamily="66" charset="0"/>
              </a:rPr>
              <a:t>:  i:  </a:t>
            </a:r>
            <a:r>
              <a:rPr lang="cs-CZ" sz="4000" dirty="0" err="1" smtClean="0">
                <a:latin typeface="Comic Sans MS" pitchFamily="66" charset="0"/>
              </a:rPr>
              <a:t>ei</a:t>
            </a:r>
            <a:r>
              <a:rPr lang="cs-CZ" sz="4000" dirty="0" smtClean="0">
                <a:latin typeface="Comic Sans MS" pitchFamily="66" charset="0"/>
              </a:rPr>
              <a:t>  a:/  </a:t>
            </a:r>
            <a:endParaRPr lang="cs-CZ" sz="4000" dirty="0">
              <a:latin typeface="Comic Sans MS" pitchFamily="66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445314" y="3687125"/>
            <a:ext cx="3546164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latin typeface="Comic Sans MS" pitchFamily="66" charset="0"/>
              </a:rPr>
              <a:t>/es  ti:  </a:t>
            </a:r>
            <a:r>
              <a:rPr lang="cs-CZ" sz="4000" dirty="0" err="1" smtClean="0">
                <a:latin typeface="Comic Sans MS" pitchFamily="66" charset="0"/>
              </a:rPr>
              <a:t>ei</a:t>
            </a:r>
            <a:r>
              <a:rPr lang="cs-CZ" sz="4000" dirty="0" smtClean="0">
                <a:latin typeface="Comic Sans MS" pitchFamily="66" charset="0"/>
              </a:rPr>
              <a:t>  a:/</a:t>
            </a:r>
            <a:endParaRPr lang="cs-CZ" sz="4000" dirty="0"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438400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1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8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1000"/>
                            </p:stCondLst>
                            <p:childTnLst>
                              <p:par>
                                <p:cTn id="20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9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1000"/>
                            </p:stCondLst>
                            <p:childTnLst>
                              <p:par>
                                <p:cTn id="31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597137" y="366563"/>
            <a:ext cx="3781805" cy="830997"/>
          </a:xfrm>
          <a:prstGeom prst="rec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none">
            <a:spAutoFit/>
          </a:bodyPr>
          <a:lstStyle/>
          <a:p>
            <a:r>
              <a:rPr lang="cs-CZ" sz="4800" dirty="0" smtClean="0">
                <a:latin typeface="Comic Sans MS" pitchFamily="66" charset="0"/>
              </a:rPr>
              <a:t> </a:t>
            </a:r>
            <a:r>
              <a:rPr lang="cs-CZ" sz="4800" dirty="0" err="1" smtClean="0">
                <a:latin typeface="Comic Sans MS" pitchFamily="66" charset="0"/>
              </a:rPr>
              <a:t>What</a:t>
            </a:r>
            <a:r>
              <a:rPr lang="cs-CZ" sz="4800" dirty="0" smtClean="0">
                <a:latin typeface="Comic Sans MS" pitchFamily="66" charset="0"/>
              </a:rPr>
              <a:t> </a:t>
            </a:r>
            <a:r>
              <a:rPr lang="cs-CZ" sz="4800" dirty="0" err="1">
                <a:latin typeface="Comic Sans MS" pitchFamily="66" charset="0"/>
              </a:rPr>
              <a:t>is</a:t>
            </a:r>
            <a:r>
              <a:rPr lang="cs-CZ" sz="4800" dirty="0">
                <a:latin typeface="Comic Sans MS" pitchFamily="66" charset="0"/>
              </a:rPr>
              <a:t> </a:t>
            </a:r>
            <a:r>
              <a:rPr lang="cs-CZ" sz="4800" dirty="0" err="1">
                <a:latin typeface="Comic Sans MS" pitchFamily="66" charset="0"/>
              </a:rPr>
              <a:t>it</a:t>
            </a:r>
            <a:r>
              <a:rPr lang="cs-CZ" sz="4800" dirty="0" smtClean="0">
                <a:latin typeface="Comic Sans MS" pitchFamily="66" charset="0"/>
              </a:rPr>
              <a:t>? </a:t>
            </a:r>
            <a:endParaRPr lang="cs-CZ" sz="4800" dirty="0">
              <a:latin typeface="Comic Sans MS" pitchFamily="66" charset="0"/>
            </a:endParaRPr>
          </a:p>
        </p:txBody>
      </p:sp>
      <p:pic>
        <p:nvPicPr>
          <p:cNvPr id="2050" name="Picture 2" descr="Zobrazit podrobnosti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32240" y="3015898"/>
            <a:ext cx="1828800" cy="1828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Šálek &amp;ccaron;aje s podšálkem a l&amp;zcaron;i&amp;ccaron;kou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06435" y="1197560"/>
            <a:ext cx="1828800" cy="1828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6" name="Picture 8" descr="Zobrazit podrobnosti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20272" y="4844698"/>
            <a:ext cx="1828800" cy="1828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3966805" y="1959732"/>
            <a:ext cx="970137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err="1" smtClean="0">
                <a:latin typeface="Comic Sans MS" pitchFamily="66" charset="0"/>
              </a:rPr>
              <a:t>tea</a:t>
            </a:r>
            <a:endParaRPr lang="cs-CZ" sz="4000" dirty="0">
              <a:latin typeface="Comic Sans MS" pitchFamily="66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5055745" y="3576355"/>
            <a:ext cx="126509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err="1" smtClean="0">
                <a:latin typeface="Comic Sans MS" pitchFamily="66" charset="0"/>
              </a:rPr>
              <a:t>plum</a:t>
            </a:r>
            <a:endParaRPr lang="cs-CZ" sz="4000" dirty="0">
              <a:latin typeface="Comic Sans MS" pitchFamily="66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148064" y="5301208"/>
            <a:ext cx="136608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err="1" smtClean="0">
                <a:latin typeface="Comic Sans MS" pitchFamily="66" charset="0"/>
              </a:rPr>
              <a:t>ruler</a:t>
            </a:r>
            <a:endParaRPr lang="cs-CZ" sz="4000" dirty="0">
              <a:latin typeface="Comic Sans MS" pitchFamily="66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17784" y="1988840"/>
            <a:ext cx="258917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latin typeface="Comic Sans MS" pitchFamily="66" charset="0"/>
              </a:rPr>
              <a:t>/ti:  i:  </a:t>
            </a:r>
            <a:r>
              <a:rPr lang="cs-CZ" sz="4000" dirty="0" err="1" smtClean="0">
                <a:latin typeface="Comic Sans MS" pitchFamily="66" charset="0"/>
              </a:rPr>
              <a:t>ei</a:t>
            </a:r>
            <a:r>
              <a:rPr lang="cs-CZ" sz="4000" dirty="0" smtClean="0">
                <a:latin typeface="Comic Sans MS" pitchFamily="66" charset="0"/>
              </a:rPr>
              <a:t>/</a:t>
            </a:r>
            <a:endParaRPr lang="cs-CZ" sz="4000" dirty="0">
              <a:latin typeface="Comic Sans MS" pitchFamily="66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17784" y="3629417"/>
            <a:ext cx="3934090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latin typeface="Comic Sans MS" pitchFamily="66" charset="0"/>
              </a:rPr>
              <a:t>/</a:t>
            </a:r>
            <a:r>
              <a:rPr lang="cs-CZ" sz="4000" dirty="0" err="1" smtClean="0">
                <a:latin typeface="Comic Sans MS" pitchFamily="66" charset="0"/>
              </a:rPr>
              <a:t>pi</a:t>
            </a:r>
            <a:r>
              <a:rPr lang="cs-CZ" sz="4000" dirty="0" smtClean="0">
                <a:latin typeface="Comic Sans MS" pitchFamily="66" charset="0"/>
              </a:rPr>
              <a:t>:  el  </a:t>
            </a:r>
            <a:r>
              <a:rPr lang="cs-CZ" sz="4000" dirty="0" err="1" smtClean="0">
                <a:latin typeface="Comic Sans MS" pitchFamily="66" charset="0"/>
              </a:rPr>
              <a:t>ju</a:t>
            </a:r>
            <a:r>
              <a:rPr lang="cs-CZ" sz="4000" dirty="0" smtClean="0">
                <a:latin typeface="Comic Sans MS" pitchFamily="66" charset="0"/>
              </a:rPr>
              <a:t>:  </a:t>
            </a:r>
            <a:r>
              <a:rPr lang="cs-CZ" sz="4000" dirty="0" err="1" smtClean="0">
                <a:latin typeface="Comic Sans MS" pitchFamily="66" charset="0"/>
              </a:rPr>
              <a:t>em</a:t>
            </a:r>
            <a:r>
              <a:rPr lang="cs-CZ" sz="4000" dirty="0" smtClean="0">
                <a:latin typeface="Comic Sans MS" pitchFamily="66" charset="0"/>
              </a:rPr>
              <a:t>/</a:t>
            </a:r>
            <a:endParaRPr lang="cs-CZ" sz="4000" dirty="0">
              <a:latin typeface="Comic Sans MS" pitchFamily="66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517784" y="5301208"/>
            <a:ext cx="4121641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latin typeface="Comic Sans MS" pitchFamily="66" charset="0"/>
              </a:rPr>
              <a:t>/a:  </a:t>
            </a:r>
            <a:r>
              <a:rPr lang="cs-CZ" sz="4000" dirty="0" err="1" smtClean="0">
                <a:latin typeface="Comic Sans MS" pitchFamily="66" charset="0"/>
              </a:rPr>
              <a:t>ju</a:t>
            </a:r>
            <a:r>
              <a:rPr lang="cs-CZ" sz="4000" dirty="0" smtClean="0">
                <a:latin typeface="Comic Sans MS" pitchFamily="66" charset="0"/>
              </a:rPr>
              <a:t>:  el  i:  a:/</a:t>
            </a:r>
            <a:endParaRPr lang="cs-CZ" sz="4000" dirty="0"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108360472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1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8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1000"/>
                            </p:stCondLst>
                            <p:childTnLst>
                              <p:par>
                                <p:cTn id="20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9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1000"/>
                            </p:stCondLst>
                            <p:childTnLst>
                              <p:par>
                                <p:cTn id="31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205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205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20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5E9EFF"/>
            </a:gs>
            <a:gs pos="66000">
              <a:srgbClr val="85C2FF"/>
            </a:gs>
            <a:gs pos="100000">
              <a:srgbClr val="C4D6EB"/>
            </a:gs>
            <a:gs pos="100000">
              <a:srgbClr val="FFEBFA"/>
            </a:gs>
          </a:gsLst>
          <a:path path="shape">
            <a:fillToRect l="50000" t="50000" r="50000" b="5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6" name="Picture 4" descr="Zobrazit podrobnosti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43808" y="1772816"/>
            <a:ext cx="3672408" cy="36724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2493355" y="476672"/>
            <a:ext cx="4373313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dirty="0" smtClean="0">
                <a:latin typeface="Comic Sans MS" pitchFamily="66" charset="0"/>
              </a:rPr>
              <a:t> </a:t>
            </a:r>
            <a:r>
              <a:rPr lang="cs-CZ" sz="5400" dirty="0" err="1" smtClean="0">
                <a:latin typeface="Comic Sans MS" pitchFamily="66" charset="0"/>
              </a:rPr>
              <a:t>Sing</a:t>
            </a:r>
            <a:r>
              <a:rPr lang="cs-CZ" sz="5400" dirty="0" smtClean="0">
                <a:latin typeface="Comic Sans MS" pitchFamily="66" charset="0"/>
              </a:rPr>
              <a:t> a song. </a:t>
            </a:r>
            <a:endParaRPr lang="cs-CZ" sz="5400" dirty="0">
              <a:latin typeface="Comic Sans MS" pitchFamily="66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388633" y="5589240"/>
            <a:ext cx="2582758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err="1" smtClean="0">
                <a:latin typeface="Comic Sans MS" pitchFamily="66" charset="0"/>
              </a:rPr>
              <a:t>Click</a:t>
            </a:r>
            <a:r>
              <a:rPr lang="cs-CZ" sz="2000" dirty="0" smtClean="0">
                <a:latin typeface="Comic Sans MS" pitchFamily="66" charset="0"/>
              </a:rPr>
              <a:t> on </a:t>
            </a:r>
            <a:r>
              <a:rPr lang="cs-CZ" sz="2000" dirty="0" err="1" smtClean="0">
                <a:latin typeface="Comic Sans MS" pitchFamily="66" charset="0"/>
              </a:rPr>
              <a:t>the</a:t>
            </a:r>
            <a:r>
              <a:rPr lang="cs-CZ" sz="2000" dirty="0" smtClean="0">
                <a:latin typeface="Comic Sans MS" pitchFamily="66" charset="0"/>
              </a:rPr>
              <a:t> </a:t>
            </a:r>
            <a:r>
              <a:rPr lang="cs-CZ" sz="2000" dirty="0" err="1" smtClean="0">
                <a:latin typeface="Comic Sans MS" pitchFamily="66" charset="0"/>
              </a:rPr>
              <a:t>picture</a:t>
            </a:r>
            <a:r>
              <a:rPr lang="cs-CZ" sz="2000" dirty="0" smtClean="0">
                <a:latin typeface="Comic Sans MS" pitchFamily="66" charset="0"/>
              </a:rPr>
              <a:t>.</a:t>
            </a:r>
            <a:endParaRPr lang="cs-CZ" sz="2000" dirty="0"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049336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D6B19C"/>
            </a:gs>
            <a:gs pos="63000">
              <a:srgbClr val="D49E6C"/>
            </a:gs>
            <a:gs pos="100000">
              <a:srgbClr val="A65528"/>
            </a:gs>
            <a:gs pos="100000">
              <a:srgbClr val="663012"/>
            </a:gs>
          </a:gsLst>
          <a:path path="shape">
            <a:fillToRect l="50000" t="50000" r="50000" b="5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63688" y="1772816"/>
            <a:ext cx="4345998" cy="138499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Zdroje:</a:t>
            </a:r>
          </a:p>
          <a:p>
            <a:endParaRPr lang="cs-CZ" sz="2800" dirty="0">
              <a:latin typeface="Comic Sans MS" pitchFamily="66" charset="0"/>
            </a:endParaRPr>
          </a:p>
          <a:p>
            <a:r>
              <a:rPr lang="cs-CZ" sz="2400" dirty="0" smtClean="0"/>
              <a:t>Otevřená galerie Microsoft Office</a:t>
            </a:r>
            <a:endParaRPr lang="cs-CZ" sz="2400" dirty="0"/>
          </a:p>
        </p:txBody>
      </p:sp>
      <p:sp>
        <p:nvSpPr>
          <p:cNvPr id="3" name="Obdélník 2"/>
          <p:cNvSpPr/>
          <p:nvPr/>
        </p:nvSpPr>
        <p:spPr>
          <a:xfrm>
            <a:off x="1763688" y="3356992"/>
            <a:ext cx="6336704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err="1"/>
              <a:t>Nursery</a:t>
            </a:r>
            <a:r>
              <a:rPr lang="cs-CZ" dirty="0"/>
              <a:t> </a:t>
            </a:r>
            <a:r>
              <a:rPr lang="cs-CZ" dirty="0" err="1"/>
              <a:t>Rhymes</a:t>
            </a:r>
            <a:r>
              <a:rPr lang="cs-CZ" dirty="0"/>
              <a:t> - </a:t>
            </a:r>
            <a:r>
              <a:rPr lang="cs-CZ" dirty="0" err="1"/>
              <a:t>Alphabet</a:t>
            </a:r>
            <a:r>
              <a:rPr lang="cs-CZ" dirty="0"/>
              <a:t> Song. </a:t>
            </a:r>
            <a:r>
              <a:rPr lang="cs-CZ" i="1" dirty="0" err="1"/>
              <a:t>YouTube</a:t>
            </a:r>
            <a:r>
              <a:rPr lang="cs-CZ" dirty="0"/>
              <a:t> [online]. 2007 [cit. 2012-05-12]. Dostupné z: http://www.youtube.com/watch?v=LtFXYvNIxws </a:t>
            </a:r>
          </a:p>
        </p:txBody>
      </p:sp>
    </p:spTree>
    <p:extLst>
      <p:ext uri="{BB962C8B-B14F-4D97-AF65-F5344CB8AC3E}">
        <p14:creationId xmlns:p14="http://schemas.microsoft.com/office/powerpoint/2010/main" val="29725882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211</TotalTime>
  <Words>296</Words>
  <Application>Microsoft Office PowerPoint</Application>
  <PresentationFormat>Předvádění na obrazovce (4:3)</PresentationFormat>
  <Paragraphs>117</Paragraphs>
  <Slides>11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systému Office</vt:lpstr>
      <vt:lpstr>Prezentace aplikace PowerPoint</vt:lpstr>
      <vt:lpstr>THE  ALPHABET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Bergerovi</dc:creator>
  <cp:lastModifiedBy>Bergerovi</cp:lastModifiedBy>
  <cp:revision>19</cp:revision>
  <dcterms:created xsi:type="dcterms:W3CDTF">2012-05-09T16:55:59Z</dcterms:created>
  <dcterms:modified xsi:type="dcterms:W3CDTF">2012-06-03T17:00:54Z</dcterms:modified>
</cp:coreProperties>
</file>