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84" r:id="rId2"/>
    <p:sldId id="257" r:id="rId3"/>
    <p:sldId id="285" r:id="rId4"/>
    <p:sldId id="286" r:id="rId5"/>
    <p:sldId id="287" r:id="rId6"/>
    <p:sldId id="288" r:id="rId7"/>
    <p:sldId id="303" r:id="rId8"/>
    <p:sldId id="290" r:id="rId9"/>
    <p:sldId id="295" r:id="rId10"/>
    <p:sldId id="304" r:id="rId11"/>
    <p:sldId id="291" r:id="rId12"/>
    <p:sldId id="306" r:id="rId13"/>
    <p:sldId id="296" r:id="rId14"/>
    <p:sldId id="305" r:id="rId15"/>
    <p:sldId id="297" r:id="rId16"/>
    <p:sldId id="298" r:id="rId17"/>
    <p:sldId id="293" r:id="rId18"/>
    <p:sldId id="299" r:id="rId19"/>
    <p:sldId id="300" r:id="rId20"/>
    <p:sldId id="301" r:id="rId21"/>
    <p:sldId id="302" r:id="rId22"/>
    <p:sldId id="263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NÁZEV:VY_32_INOVACE_3.2.3.3. S 01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PhDr. Milan Simon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 Krajina ve fotografii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343" custLinFactNeighborY="3203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249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BE05B6B-F90C-4F1B-9D36-1D71414BB263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9D78049-499C-4ACE-B9D9-6E9408859848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908AC99-6379-4303-88AF-DD7953545FFC}" type="presOf" srcId="{4C35D32F-0EAB-4CD7-82EE-45574DC2A586}" destId="{890E4F0B-2866-4A3F-A3C7-2A14B1797930}" srcOrd="1" destOrd="0" presId="urn:microsoft.com/office/officeart/2005/8/layout/target3"/>
    <dgm:cxn modelId="{EA00160B-1CB9-4D41-B43C-2174C52D65D2}" type="presOf" srcId="{B651F6E3-6281-48DB-9319-2AEAFDAE7572}" destId="{619D679B-A015-4ECF-8348-D1034C574F40}" srcOrd="0" destOrd="0" presId="urn:microsoft.com/office/officeart/2005/8/layout/target3"/>
    <dgm:cxn modelId="{0DECD1FF-93E2-42FB-B8A0-8445DA07505C}" type="presOf" srcId="{D8197B8C-B260-4A16-BDF4-0947B075E274}" destId="{25B08C86-7E15-44DC-BE7F-FFB55DD49D12}" srcOrd="0" destOrd="0" presId="urn:microsoft.com/office/officeart/2005/8/layout/target3"/>
    <dgm:cxn modelId="{10916B5F-931C-4E20-BD82-AC8021699DB1}" type="presOf" srcId="{D1D4F407-5343-4D3F-B5B9-D407B03CAEB4}" destId="{AED2198E-93D5-4001-81B4-73124B309672}" srcOrd="1" destOrd="0" presId="urn:microsoft.com/office/officeart/2005/8/layout/target3"/>
    <dgm:cxn modelId="{C438DFE8-7E73-4927-B7C8-8E058AA0EE41}" type="presOf" srcId="{D8197B8C-B260-4A16-BDF4-0947B075E274}" destId="{5A5FFA88-C948-4069-8E93-59FA12366E83}" srcOrd="1" destOrd="0" presId="urn:microsoft.com/office/officeart/2005/8/layout/target3"/>
    <dgm:cxn modelId="{98CD402A-37D3-467F-BC2F-4D53E1D1E4C3}" type="presOf" srcId="{757F3AB3-0718-4624-B441-E567A8F0AB56}" destId="{333A1088-737F-45CB-B68E-254E46348037}" srcOrd="0" destOrd="0" presId="urn:microsoft.com/office/officeart/2005/8/layout/target3"/>
    <dgm:cxn modelId="{11A59875-ACDD-489C-9A86-015AC278FAF9}" type="presOf" srcId="{D1B46980-6531-4606-95E6-44980827E919}" destId="{2BE915AB-18AA-4053-B92C-3BFC9ED204BB}" srcOrd="1" destOrd="0" presId="urn:microsoft.com/office/officeart/2005/8/layout/target3"/>
    <dgm:cxn modelId="{374C59DE-FA26-49EB-A6DF-17FA82741E0C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50F6AED9-255E-43A5-976D-DE43D9CCCAFB}" type="presOf" srcId="{D1B46980-6531-4606-95E6-44980827E919}" destId="{6140AFEC-043D-4C43-A2F9-D0F5331DF3A3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67428F9-A9C2-42F6-963A-5453B90A9511}" type="presParOf" srcId="{333A1088-737F-45CB-B68E-254E46348037}" destId="{F5ABB229-8D3B-4694-996A-96F23CF14429}" srcOrd="0" destOrd="0" presId="urn:microsoft.com/office/officeart/2005/8/layout/target3"/>
    <dgm:cxn modelId="{12365142-9D46-4067-82E8-B0A5D78722EF}" type="presParOf" srcId="{333A1088-737F-45CB-B68E-254E46348037}" destId="{F41139FD-01EE-4571-8B17-4FB00FC51163}" srcOrd="1" destOrd="0" presId="urn:microsoft.com/office/officeart/2005/8/layout/target3"/>
    <dgm:cxn modelId="{785F6F3D-103C-4DB2-BE90-D93CA1165711}" type="presParOf" srcId="{333A1088-737F-45CB-B68E-254E46348037}" destId="{D005CE8C-CC26-4C3E-AC11-E15060ECD759}" srcOrd="2" destOrd="0" presId="urn:microsoft.com/office/officeart/2005/8/layout/target3"/>
    <dgm:cxn modelId="{90A8FA6D-3799-46E0-B558-608BD4E9F6B8}" type="presParOf" srcId="{333A1088-737F-45CB-B68E-254E46348037}" destId="{2C702D82-9B77-49B7-9568-BB8EB47C3372}" srcOrd="3" destOrd="0" presId="urn:microsoft.com/office/officeart/2005/8/layout/target3"/>
    <dgm:cxn modelId="{59C6F4F3-F542-4D5B-A4CD-E56223E12060}" type="presParOf" srcId="{333A1088-737F-45CB-B68E-254E46348037}" destId="{A52A0455-90FF-4808-ABD0-F02540D31D5A}" srcOrd="4" destOrd="0" presId="urn:microsoft.com/office/officeart/2005/8/layout/target3"/>
    <dgm:cxn modelId="{3CEDDC82-E7CD-44EC-BED3-DEC2FC67C30D}" type="presParOf" srcId="{333A1088-737F-45CB-B68E-254E46348037}" destId="{6140AFEC-043D-4C43-A2F9-D0F5331DF3A3}" srcOrd="5" destOrd="0" presId="urn:microsoft.com/office/officeart/2005/8/layout/target3"/>
    <dgm:cxn modelId="{3F380DA8-9E07-4796-8949-6CCA3CAD3D22}" type="presParOf" srcId="{333A1088-737F-45CB-B68E-254E46348037}" destId="{9358AC05-5D7D-4327-9F80-1AD486AEA664}" srcOrd="6" destOrd="0" presId="urn:microsoft.com/office/officeart/2005/8/layout/target3"/>
    <dgm:cxn modelId="{8F89B708-1FA2-447D-BAA4-00F66B7AA091}" type="presParOf" srcId="{333A1088-737F-45CB-B68E-254E46348037}" destId="{313FC574-E1CD-4FB4-B054-0B805CE0447D}" srcOrd="7" destOrd="0" presId="urn:microsoft.com/office/officeart/2005/8/layout/target3"/>
    <dgm:cxn modelId="{59895CFF-6143-4937-B726-66A1E57BE06A}" type="presParOf" srcId="{333A1088-737F-45CB-B68E-254E46348037}" destId="{619D679B-A015-4ECF-8348-D1034C574F40}" srcOrd="8" destOrd="0" presId="urn:microsoft.com/office/officeart/2005/8/layout/target3"/>
    <dgm:cxn modelId="{637204DD-2014-4DB8-A08C-C2A9855DFA19}" type="presParOf" srcId="{333A1088-737F-45CB-B68E-254E46348037}" destId="{322283A8-4A27-4CDA-BAE3-F381106A9174}" srcOrd="9" destOrd="0" presId="urn:microsoft.com/office/officeart/2005/8/layout/target3"/>
    <dgm:cxn modelId="{83866059-F67A-427B-BAF7-ED1F4855BC1C}" type="presParOf" srcId="{333A1088-737F-45CB-B68E-254E46348037}" destId="{FFC9F71D-1B4F-4AD9-A4A6-86ADEFC8AF5C}" srcOrd="10" destOrd="0" presId="urn:microsoft.com/office/officeart/2005/8/layout/target3"/>
    <dgm:cxn modelId="{FBDAF816-1B18-4FEE-9D3D-19F9460FD857}" type="presParOf" srcId="{333A1088-737F-45CB-B68E-254E46348037}" destId="{25B08C86-7E15-44DC-BE7F-FFB55DD49D12}" srcOrd="11" destOrd="0" presId="urn:microsoft.com/office/officeart/2005/8/layout/target3"/>
    <dgm:cxn modelId="{F54708BD-FC96-4EAE-82D9-7E193C835EE5}" type="presParOf" srcId="{333A1088-737F-45CB-B68E-254E46348037}" destId="{76644BE8-9D7C-4C09-B250-3D10AF48CBB7}" srcOrd="12" destOrd="0" presId="urn:microsoft.com/office/officeart/2005/8/layout/target3"/>
    <dgm:cxn modelId="{6FDB8FA1-93D2-4933-9C99-D9265A04BDCC}" type="presParOf" srcId="{333A1088-737F-45CB-B68E-254E46348037}" destId="{EE85B701-7295-41C0-BA7A-34D3756A2AE6}" srcOrd="13" destOrd="0" presId="urn:microsoft.com/office/officeart/2005/8/layout/target3"/>
    <dgm:cxn modelId="{09585F99-F686-4580-B52D-835E35C07120}" type="presParOf" srcId="{333A1088-737F-45CB-B68E-254E46348037}" destId="{8BEBB6EC-1DAA-4CAC-8A25-BC0FCBD5DBD5}" srcOrd="14" destOrd="0" presId="urn:microsoft.com/office/officeart/2005/8/layout/target3"/>
    <dgm:cxn modelId="{177F6D86-35D6-4D6D-AD5B-AD64C360C179}" type="presParOf" srcId="{333A1088-737F-45CB-B68E-254E46348037}" destId="{AED2198E-93D5-4001-81B4-73124B309672}" srcOrd="15" destOrd="0" presId="urn:microsoft.com/office/officeart/2005/8/layout/target3"/>
    <dgm:cxn modelId="{04FB3E44-0345-41D4-8479-648DCA517AAE}" type="presParOf" srcId="{333A1088-737F-45CB-B68E-254E46348037}" destId="{2BE915AB-18AA-4053-B92C-3BFC9ED204BB}" srcOrd="16" destOrd="0" presId="urn:microsoft.com/office/officeart/2005/8/layout/target3"/>
    <dgm:cxn modelId="{D0969050-254D-432C-9823-282CEB10D774}" type="presParOf" srcId="{333A1088-737F-45CB-B68E-254E46348037}" destId="{6BB5E863-4638-4E1D-BFDE-399D028AC4ED}" srcOrd="17" destOrd="0" presId="urn:microsoft.com/office/officeart/2005/8/layout/target3"/>
    <dgm:cxn modelId="{773DD39C-9E65-4018-AFCA-0AE7954DBAB4}" type="presParOf" srcId="{333A1088-737F-45CB-B68E-254E46348037}" destId="{5A5FFA88-C948-4069-8E93-59FA12366E83}" srcOrd="18" destOrd="0" presId="urn:microsoft.com/office/officeart/2005/8/layout/target3"/>
    <dgm:cxn modelId="{F71876BE-3C5A-4B21-9CFA-5D468A35FC2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PhDr. Milan Simon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NÁZEV:VY_32_INOVACE_3.2.3.3. S 01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53095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Krajina ve fotografii</a:t>
          </a:r>
          <a:endParaRPr lang="cs-CZ" sz="2000" kern="1200" dirty="0"/>
        </a:p>
      </dsp:txBody>
      <dsp:txXfrm>
        <a:off x="1273857" y="1253095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4070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4070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C02320-AB5B-4558-9807-00A2ABA03C89}" type="datetimeFigureOut">
              <a:rPr lang="cs-CZ" smtClean="0"/>
              <a:t>30.6.2012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0D2983-82A1-4ED9-BFEB-A3F43D8968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74909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B6005-85CA-4C5A-A153-182DABEE22C4}" type="datetimeFigureOut">
              <a:rPr lang="cs-CZ" smtClean="0"/>
              <a:t>30.6.2012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3258F-793D-4B49-B3F3-CC84C49A65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6543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B6005-85CA-4C5A-A153-182DABEE22C4}" type="datetimeFigureOut">
              <a:rPr lang="cs-CZ" smtClean="0"/>
              <a:t>30.6.2012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3258F-793D-4B49-B3F3-CC84C49A65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6153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B6005-85CA-4C5A-A153-182DABEE22C4}" type="datetimeFigureOut">
              <a:rPr lang="cs-CZ" smtClean="0"/>
              <a:t>30.6.2012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3258F-793D-4B49-B3F3-CC84C49A65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4646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B6005-85CA-4C5A-A153-182DABEE22C4}" type="datetimeFigureOut">
              <a:rPr lang="cs-CZ" smtClean="0"/>
              <a:t>30.6.2012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3258F-793D-4B49-B3F3-CC84C49A65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2146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B6005-85CA-4C5A-A153-182DABEE22C4}" type="datetimeFigureOut">
              <a:rPr lang="cs-CZ" smtClean="0"/>
              <a:t>30.6.2012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3258F-793D-4B49-B3F3-CC84C49A65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4667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B6005-85CA-4C5A-A153-182DABEE22C4}" type="datetimeFigureOut">
              <a:rPr lang="cs-CZ" smtClean="0"/>
              <a:t>30.6.2012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3258F-793D-4B49-B3F3-CC84C49A65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85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B6005-85CA-4C5A-A153-182DABEE22C4}" type="datetimeFigureOut">
              <a:rPr lang="cs-CZ" smtClean="0"/>
              <a:t>30.6.2012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3258F-793D-4B49-B3F3-CC84C49A65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0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B6005-85CA-4C5A-A153-182DABEE22C4}" type="datetimeFigureOut">
              <a:rPr lang="cs-CZ" smtClean="0"/>
              <a:t>30.6.2012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3258F-793D-4B49-B3F3-CC84C49A65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8605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B6005-85CA-4C5A-A153-182DABEE22C4}" type="datetimeFigureOut">
              <a:rPr lang="cs-CZ" smtClean="0"/>
              <a:t>30.6.2012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3258F-793D-4B49-B3F3-CC84C49A65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4548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B6005-85CA-4C5A-A153-182DABEE22C4}" type="datetimeFigureOut">
              <a:rPr lang="cs-CZ" smtClean="0"/>
              <a:t>30.6.2012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3258F-793D-4B49-B3F3-CC84C49A65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0778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B6005-85CA-4C5A-A153-182DABEE22C4}" type="datetimeFigureOut">
              <a:rPr lang="cs-CZ" smtClean="0"/>
              <a:t>30.6.2012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03258F-793D-4B49-B3F3-CC84C49A65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0386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B6005-85CA-4C5A-A153-182DABEE22C4}" type="datetimeFigureOut">
              <a:rPr lang="cs-CZ" smtClean="0"/>
              <a:t>30.6.2012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03258F-793D-4B49-B3F3-CC84C49A65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6129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Zv%C3%AD%C5%99ata" TargetMode="External"/><Relationship Id="rId13" Type="http://schemas.openxmlformats.org/officeDocument/2006/relationships/image" Target="../media/image3.jpg"/><Relationship Id="rId3" Type="http://schemas.openxmlformats.org/officeDocument/2006/relationships/hyperlink" Target="http://cs.wikipedia.org/wiki/Krajina" TargetMode="External"/><Relationship Id="rId7" Type="http://schemas.openxmlformats.org/officeDocument/2006/relationships/hyperlink" Target="http://cs.wikipedia.org/w/index.php?title=Fotografov%C3%A1n%C3%AD_divok%C3%A9_p%C5%99%C3%ADrody&amp;action=edit&amp;redlink=1" TargetMode="External"/><Relationship Id="rId12" Type="http://schemas.openxmlformats.org/officeDocument/2006/relationships/image" Target="../media/image2.jpg"/><Relationship Id="rId2" Type="http://schemas.openxmlformats.org/officeDocument/2006/relationships/hyperlink" Target="http://cs.wikipedia.org/wiki/Fotografi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Fotografie_p%C5%99%C3%ADrody" TargetMode="External"/><Relationship Id="rId11" Type="http://schemas.openxmlformats.org/officeDocument/2006/relationships/hyperlink" Target="http://cs.wikipedia.org/wiki/Makrofotografie" TargetMode="External"/><Relationship Id="rId5" Type="http://schemas.openxmlformats.org/officeDocument/2006/relationships/hyperlink" Target="http://cs.wikipedia.org/wiki/Krajinomalba" TargetMode="External"/><Relationship Id="rId10" Type="http://schemas.openxmlformats.org/officeDocument/2006/relationships/hyperlink" Target="http://cs.wikipedia.org/w/index.php?title=Detailn%C3%AD_z%C3%A1b%C4%9Br&amp;action=edit&amp;redlink=1" TargetMode="External"/><Relationship Id="rId4" Type="http://schemas.openxmlformats.org/officeDocument/2006/relationships/hyperlink" Target="http://cs.wikipedia.org/wiki/Fotograf" TargetMode="External"/><Relationship Id="rId9" Type="http://schemas.openxmlformats.org/officeDocument/2006/relationships/hyperlink" Target="http://cs.wikipedia.org/wiki/Rostlina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Egypt" TargetMode="External"/><Relationship Id="rId3" Type="http://schemas.openxmlformats.org/officeDocument/2006/relationships/hyperlink" Target="http://cs.wikipedia.org/wiki/Dokument%C3%A1rn%C3%AD_fotografie" TargetMode="External"/><Relationship Id="rId7" Type="http://schemas.openxmlformats.org/officeDocument/2006/relationships/hyperlink" Target="http://cs.wikipedia.org/wiki/Palestina" TargetMode="External"/><Relationship Id="rId2" Type="http://schemas.openxmlformats.org/officeDocument/2006/relationships/hyperlink" Target="http://cs.wikipedia.org/wiki/%C5%BDurnalistick%C3%A1_fotografi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%C5%98ecko" TargetMode="External"/><Relationship Id="rId11" Type="http://schemas.openxmlformats.org/officeDocument/2006/relationships/image" Target="../media/image4.jpg"/><Relationship Id="rId5" Type="http://schemas.openxmlformats.org/officeDocument/2006/relationships/hyperlink" Target="http://cs.wikipedia.org/wiki/Joseph-Philibert_Girault_de_Prangey" TargetMode="External"/><Relationship Id="rId10" Type="http://schemas.openxmlformats.org/officeDocument/2006/relationships/hyperlink" Target="http://cs.wikipedia.org/wiki/Turecko" TargetMode="External"/><Relationship Id="rId4" Type="http://schemas.openxmlformats.org/officeDocument/2006/relationships/hyperlink" Target="http://cs.wikipedia.org/wiki/Daguerrotypie" TargetMode="External"/><Relationship Id="rId9" Type="http://schemas.openxmlformats.org/officeDocument/2006/relationships/hyperlink" Target="http://cs.wikipedia.org/wiki/S%C3%BDrie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Fotograf" TargetMode="External"/><Relationship Id="rId3" Type="http://schemas.openxmlformats.org/officeDocument/2006/relationships/hyperlink" Target="http://cs.wikipedia.org/wiki/22._duben" TargetMode="External"/><Relationship Id="rId7" Type="http://schemas.openxmlformats.org/officeDocument/2006/relationships/hyperlink" Target="http://cs.wikipedia.org/wiki/1905" TargetMode="External"/><Relationship Id="rId2" Type="http://schemas.openxmlformats.org/officeDocument/2006/relationships/hyperlink" Target="http://cs.wikipedia.org/wiki/Rakousko-Uhersko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28._%C3%BAnor" TargetMode="External"/><Relationship Id="rId5" Type="http://schemas.openxmlformats.org/officeDocument/2006/relationships/hyperlink" Target="http://cs.wikipedia.org/wiki/Praha" TargetMode="External"/><Relationship Id="rId10" Type="http://schemas.openxmlformats.org/officeDocument/2006/relationships/image" Target="../media/image5.jpg"/><Relationship Id="rId4" Type="http://schemas.openxmlformats.org/officeDocument/2006/relationships/hyperlink" Target="http://cs.wikipedia.org/wiki/1833" TargetMode="External"/><Relationship Id="rId9" Type="http://schemas.openxmlformats.org/officeDocument/2006/relationships/hyperlink" Target="http://cs.wikipedia.org/wiki/19._stolet%C3%AD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Ve%C4%8Der" TargetMode="External"/><Relationship Id="rId3" Type="http://schemas.openxmlformats.org/officeDocument/2006/relationships/hyperlink" Target="http://cs.wikipedia.org/wiki/Horizont" TargetMode="External"/><Relationship Id="rId7" Type="http://schemas.openxmlformats.org/officeDocument/2006/relationships/hyperlink" Target="http://cs.wikipedia.org/wiki/R%C3%A1no" TargetMode="External"/><Relationship Id="rId2" Type="http://schemas.openxmlformats.org/officeDocument/2006/relationships/hyperlink" Target="http://cs.wikipedia.org/wiki/Diagon%C3%A1l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Protisv%C4%9Btlo" TargetMode="External"/><Relationship Id="rId5" Type="http://schemas.openxmlformats.org/officeDocument/2006/relationships/hyperlink" Target="http://cs.wikipedia.org/wiki/Rytmus" TargetMode="External"/><Relationship Id="rId4" Type="http://schemas.openxmlformats.org/officeDocument/2006/relationships/hyperlink" Target="http://cs.wikipedia.org/wiki/Pr%C5%AFnik" TargetMode="External"/><Relationship Id="rId9" Type="http://schemas.openxmlformats.org/officeDocument/2006/relationships/hyperlink" Target="http://cs.wikipedia.org/wiki/Mrak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2860399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0537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00200"/>
            <a:ext cx="8424936" cy="2620887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Cíl </a:t>
            </a: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prezentace: 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Žáci se v průběhu dvou výukových hodin seznámí se základními způsoby fotografického zobrazení krajiny, s ohledem na výběr témat, kompozici zobrazovaných objektů, perspektivu a tonální podání. V následném cvičení se pokusí zobrazit krajinu a krajinné detaily na základě získaných poznatků.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0881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Autofit/>
          </a:bodyPr>
          <a:lstStyle/>
          <a:p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620688"/>
            <a:ext cx="8496944" cy="5832648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Fotografie </a:t>
            </a:r>
            <a:r>
              <a:rPr lang="cs-CZ" sz="18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krajiny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nebo </a:t>
            </a:r>
            <a:r>
              <a:rPr lang="cs-CZ" sz="18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krajinářská fotografie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zahrnuje širokou škálu </a:t>
            </a:r>
            <a:r>
              <a:rPr lang="cs-CZ" sz="1800" dirty="0">
                <a:latin typeface="Times New Roman" pitchFamily="18" charset="0"/>
                <a:cs typeface="Times New Roman" pitchFamily="18" charset="0"/>
                <a:hlinkClick r:id="rId2" action="ppaction://hlinkfile" tooltip="Fotografie"/>
              </a:rPr>
              <a:t>fotografie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snímané venku a obsahuje snímky </a:t>
            </a:r>
            <a:r>
              <a:rPr lang="cs-CZ" sz="18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  <a:hlinkClick r:id="rId3" action="ppaction://hlinkfile" tooltip="Krajina"/>
              </a:rPr>
              <a:t>krajiny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. Tvorbou takových obrazů se zabývá </a:t>
            </a:r>
            <a:r>
              <a:rPr lang="cs-CZ" sz="1800" dirty="0">
                <a:latin typeface="Times New Roman" pitchFamily="18" charset="0"/>
                <a:cs typeface="Times New Roman" pitchFamily="18" charset="0"/>
                <a:hlinkClick r:id="rId4" action="ppaction://hlinkfile" tooltip="Fotograf"/>
              </a:rPr>
              <a:t>fotograf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specialista, takzvaný krajinář. Osvojuje si postupy a techniky, které vycházejí z </a:t>
            </a:r>
            <a:r>
              <a:rPr lang="cs-CZ" sz="1800" dirty="0">
                <a:latin typeface="Times New Roman" pitchFamily="18" charset="0"/>
                <a:cs typeface="Times New Roman" pitchFamily="18" charset="0"/>
                <a:hlinkClick r:id="rId5" action="ppaction://hlinkfile" tooltip="Krajinomalba"/>
              </a:rPr>
              <a:t>krajinomalby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. Je součástí </a:t>
            </a:r>
            <a:r>
              <a:rPr lang="cs-CZ" sz="1800" dirty="0">
                <a:latin typeface="Times New Roman" pitchFamily="18" charset="0"/>
                <a:cs typeface="Times New Roman" pitchFamily="18" charset="0"/>
                <a:hlinkClick r:id="rId6" action="ppaction://hlinkfile" tooltip="Fotografie přírody"/>
              </a:rPr>
              <a:t>fotografie přírody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vedle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podžánrů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>
                <a:latin typeface="Times New Roman" pitchFamily="18" charset="0"/>
                <a:cs typeface="Times New Roman" pitchFamily="18" charset="0"/>
                <a:hlinkClick r:id="rId7" action="ppaction://hlinkfile" tooltip="Fotografování divoké přírody (stránka neexistuje)"/>
              </a:rPr>
              <a:t>divoká příroda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1800" dirty="0">
                <a:latin typeface="Times New Roman" pitchFamily="18" charset="0"/>
                <a:cs typeface="Times New Roman" pitchFamily="18" charset="0"/>
                <a:hlinkClick r:id="rId8" action="ppaction://hlinkfile" tooltip="Zvířata"/>
              </a:rPr>
              <a:t>zvířata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1800" dirty="0">
                <a:latin typeface="Times New Roman" pitchFamily="18" charset="0"/>
                <a:cs typeface="Times New Roman" pitchFamily="18" charset="0"/>
                <a:hlinkClick r:id="rId9" action="ppaction://hlinkfile" tooltip="Rostlina"/>
              </a:rPr>
              <a:t>rostliny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1800" dirty="0">
                <a:latin typeface="Times New Roman" pitchFamily="18" charset="0"/>
                <a:cs typeface="Times New Roman" pitchFamily="18" charset="0"/>
                <a:hlinkClick r:id="rId10" action="ppaction://hlinkfile" tooltip="Detailní záběr (stránka neexistuje)"/>
              </a:rPr>
              <a:t>detailní záběry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1800" dirty="0">
                <a:latin typeface="Times New Roman" pitchFamily="18" charset="0"/>
                <a:cs typeface="Times New Roman" pitchFamily="18" charset="0"/>
                <a:hlinkClick r:id="rId11" action="ppaction://hlinkfile" tooltip="Makrofotografie"/>
              </a:rPr>
              <a:t>makrofotografie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přírodních scén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a povrchů. </a:t>
            </a:r>
          </a:p>
          <a:p>
            <a:pPr marL="0" indent="0">
              <a:buNone/>
            </a:pPr>
            <a:endParaRPr lang="cs-CZ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cs-CZ" sz="1400" b="1" i="1" dirty="0" smtClean="0">
                <a:latin typeface="Times New Roman" pitchFamily="18" charset="0"/>
                <a:cs typeface="Times New Roman" pitchFamily="18" charset="0"/>
              </a:rPr>
              <a:t>George </a:t>
            </a:r>
            <a:r>
              <a:rPr lang="cs-CZ" sz="1400" b="1" i="1" dirty="0" err="1" smtClean="0">
                <a:latin typeface="Times New Roman" pitchFamily="18" charset="0"/>
                <a:cs typeface="Times New Roman" pitchFamily="18" charset="0"/>
              </a:rPr>
              <a:t>Davison</a:t>
            </a:r>
            <a:r>
              <a:rPr lang="cs-CZ" sz="1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– Cibulové pole (1890)                                </a:t>
            </a:r>
            <a:r>
              <a:rPr lang="cs-CZ" sz="1400" b="1" i="1" dirty="0" smtClean="0">
                <a:latin typeface="Times New Roman" pitchFamily="18" charset="0"/>
                <a:cs typeface="Times New Roman" pitchFamily="18" charset="0"/>
              </a:rPr>
              <a:t>Gustave </a:t>
            </a:r>
            <a:r>
              <a:rPr lang="cs-CZ" sz="1400" b="1" i="1" dirty="0" err="1" smtClean="0"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sz="1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b="1" i="1" dirty="0" err="1" smtClean="0">
                <a:latin typeface="Times New Roman" pitchFamily="18" charset="0"/>
                <a:cs typeface="Times New Roman" pitchFamily="18" charset="0"/>
              </a:rPr>
              <a:t>Gray</a:t>
            </a:r>
            <a:r>
              <a:rPr lang="cs-CZ" sz="1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– Velká vlna (1857)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284984"/>
            <a:ext cx="3888432" cy="28083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9128" y="3284984"/>
            <a:ext cx="3816424" cy="28083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695586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Autofit/>
          </a:bodyPr>
          <a:lstStyle/>
          <a:p>
            <a:endParaRPr lang="cs-CZ" sz="1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12068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20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Fotografie </a:t>
            </a:r>
            <a:r>
              <a:rPr lang="cs-CZ" sz="20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krajiny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klade větší důraz na estetickou hodnotu snímku, než má například 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2" action="ppaction://hlinkfile" tooltip="Žurnalistická fotografie"/>
              </a:rPr>
              <a:t>žurnalistická fotografie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nebo 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3" action="ppaction://hlinkfile" tooltip="Dokumentární fotografie"/>
              </a:rPr>
              <a:t>dokumentární fotografie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. Její historie se píše od samotného vynálezu fotografie a jejími průkopníky byli cestovatelští dobrodruzi, biologové, etnografové a objevovatelé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0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Fotografie </a:t>
            </a:r>
            <a:r>
              <a:rPr lang="cs-CZ" sz="20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krajiny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je</a:t>
            </a:r>
            <a:r>
              <a:rPr lang="cs-CZ" sz="20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jeden z nejstarších fotografických žánrů. Mezi lety 1841 a 1844 pořídil stovky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  <a:hlinkClick r:id="rId4" action="ppaction://hlinkfile" tooltip="Daguerrotypie"/>
              </a:rPr>
              <a:t>daguerrotypických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snímků krajin ve východním středomoří francouzský fotograf 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5" action="ppaction://hlinkfile" tooltip="Joseph-Philibert Girault de Prangey"/>
              </a:rPr>
              <a:t>Joseph-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  <a:hlinkClick r:id="rId5" action="ppaction://hlinkfile" tooltip="Joseph-Philibert Girault de Prangey"/>
              </a:rPr>
              <a:t>Philibert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5" action="ppaction://hlinkfile" tooltip="Joseph-Philibert Girault de Prangey"/>
              </a:rPr>
              <a:t>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  <a:hlinkClick r:id="rId5" action="ppaction://hlinkfile" tooltip="Joseph-Philibert Girault de Prangey"/>
              </a:rPr>
              <a:t>Girault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5" action="ppaction://hlinkfile" tooltip="Joseph-Philibert Girault de Prangey"/>
              </a:rPr>
              <a:t> de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  <a:hlinkClick r:id="rId5" action="ppaction://hlinkfile" tooltip="Joseph-Philibert Girault de Prangey"/>
              </a:rPr>
              <a:t>Prangey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sz="2000" baseline="30000" dirty="0">
                <a:latin typeface="Times New Roman" pitchFamily="18" charset="0"/>
                <a:cs typeface="Times New Roman" pitchFamily="18" charset="0"/>
                <a:hlinkClick r:id="" action="ppaction://hlinkfile"/>
              </a:rPr>
              <a:t>[5]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Jedná se o jsou jedny z nejranějších dochovaných fotografií 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6" action="ppaction://hlinkfile" tooltip="Řecko"/>
              </a:rPr>
              <a:t>Řecka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7" action="ppaction://hlinkfile" tooltip="Palestina"/>
              </a:rPr>
              <a:t>Palestiny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8" action="ppaction://hlinkfile" tooltip="Egypt"/>
              </a:rPr>
              <a:t>Egypta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9" action="ppaction://hlinkfile" tooltip="Sýrie"/>
              </a:rPr>
              <a:t>Sýrie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10" action="ppaction://hlinkfile" tooltip="Turecko"/>
              </a:rPr>
              <a:t>Turecka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 </a:t>
            </a:r>
            <a:r>
              <a:rPr lang="cs-CZ" sz="1400" b="1" i="1" dirty="0" smtClean="0">
                <a:latin typeface="Times New Roman" pitchFamily="18" charset="0"/>
                <a:cs typeface="Times New Roman" pitchFamily="18" charset="0"/>
              </a:rPr>
              <a:t>James Valentine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– Jezero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Diamond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Lake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(1885)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188" y="4101048"/>
            <a:ext cx="3840088" cy="23042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32838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Česká krajinářská fotografie – 19. a začátek 20. stol.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472608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20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Česká fotografie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se vyvíjela v souladu s evropským myšlením a trendy, do roku vzniku samostatného státu roku 1918 v propojení s dalšími národy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2" action="ppaction://hlinkfile" tooltip="Rakousko-Uhersko"/>
              </a:rPr>
              <a:t>rakouských zemích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1600" b="1" i="1" dirty="0" smtClean="0">
                <a:latin typeface="Times New Roman" pitchFamily="18" charset="0"/>
                <a:cs typeface="Times New Roman" pitchFamily="18" charset="0"/>
              </a:rPr>
              <a:t>Jindřich </a:t>
            </a:r>
            <a:r>
              <a:rPr lang="cs-CZ" sz="1600" b="1" i="1" dirty="0">
                <a:latin typeface="Times New Roman" pitchFamily="18" charset="0"/>
                <a:cs typeface="Times New Roman" pitchFamily="18" charset="0"/>
              </a:rPr>
              <a:t>Eckert 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sz="1600" dirty="0">
                <a:latin typeface="Times New Roman" pitchFamily="18" charset="0"/>
                <a:cs typeface="Times New Roman" pitchFamily="18" charset="0"/>
                <a:hlinkClick r:id="rId3" action="ppaction://hlinkfile" tooltip="22. duben"/>
              </a:rPr>
              <a:t>22. dubna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>
                <a:latin typeface="Times New Roman" pitchFamily="18" charset="0"/>
                <a:cs typeface="Times New Roman" pitchFamily="18" charset="0"/>
                <a:hlinkClick r:id="rId4" action="ppaction://hlinkfile" tooltip="1833"/>
              </a:rPr>
              <a:t>1833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1600" dirty="0">
                <a:latin typeface="Times New Roman" pitchFamily="18" charset="0"/>
                <a:cs typeface="Times New Roman" pitchFamily="18" charset="0"/>
                <a:hlinkClick r:id="rId5" action="ppaction://hlinkfile" tooltip="Praha"/>
              </a:rPr>
              <a:t>Praha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sz="1600" dirty="0">
                <a:latin typeface="Times New Roman" pitchFamily="18" charset="0"/>
                <a:cs typeface="Times New Roman" pitchFamily="18" charset="0"/>
                <a:hlinkClick r:id="rId6" action="ppaction://hlinkfile" tooltip="28. únor"/>
              </a:rPr>
              <a:t>28. února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>
                <a:latin typeface="Times New Roman" pitchFamily="18" charset="0"/>
                <a:cs typeface="Times New Roman" pitchFamily="18" charset="0"/>
                <a:hlinkClick r:id="rId7" action="ppaction://hlinkfile" tooltip="1905"/>
              </a:rPr>
              <a:t>1905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, Praha) byl jeden z nejvýznamnějších českých </a:t>
            </a:r>
            <a:r>
              <a:rPr lang="cs-CZ" sz="1600" dirty="0">
                <a:latin typeface="Times New Roman" pitchFamily="18" charset="0"/>
                <a:cs typeface="Times New Roman" pitchFamily="18" charset="0"/>
                <a:hlinkClick r:id="rId8" action="ppaction://hlinkfile" tooltip="Fotograf"/>
              </a:rPr>
              <a:t>fotografů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>
                <a:latin typeface="Times New Roman" pitchFamily="18" charset="0"/>
                <a:cs typeface="Times New Roman" pitchFamily="18" charset="0"/>
                <a:hlinkClick r:id="rId9" action="ppaction://hlinkfile" tooltip="19. století"/>
              </a:rPr>
              <a:t>19. století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</a:t>
            </a: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Jindřich Eckert s fotografickým vybavením (1870)</a:t>
            </a: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492896"/>
            <a:ext cx="2218192" cy="367240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940786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Kompoziční prvky fotografie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cs-CZ" sz="2000" i="1" dirty="0" smtClean="0">
              <a:latin typeface="Times New Roman" pitchFamily="18" charset="0"/>
              <a:cs typeface="Times New Roman" pitchFamily="18" charset="0"/>
              <a:hlinkClick r:id="rId2" action="ppaction://hlinkfile" tooltip="Diagonála"/>
            </a:endParaRPr>
          </a:p>
          <a:p>
            <a:r>
              <a:rPr lang="cs-CZ" sz="2000" i="1" dirty="0" smtClean="0">
                <a:latin typeface="Times New Roman" pitchFamily="18" charset="0"/>
                <a:cs typeface="Times New Roman" pitchFamily="18" charset="0"/>
                <a:hlinkClick r:id="rId2" action="ppaction://hlinkfile" tooltip="Diagonála"/>
              </a:rPr>
              <a:t>Diagonála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působí dynamicky jako zpomalení (stoupání) nebo zrychlení (klesání). Zvýrazní prostorovost snímku, případně neukončení - pokračování děje.</a:t>
            </a:r>
          </a:p>
          <a:p>
            <a:r>
              <a:rPr lang="cs-CZ" sz="2000" i="1" dirty="0">
                <a:latin typeface="Times New Roman" pitchFamily="18" charset="0"/>
                <a:cs typeface="Times New Roman" pitchFamily="18" charset="0"/>
                <a:hlinkClick r:id="rId3" action="ppaction://hlinkfile" tooltip="Horizont"/>
              </a:rPr>
              <a:t>Horizont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působí na snímku uklidňujícím dojmem.</a:t>
            </a:r>
          </a:p>
          <a:p>
            <a:r>
              <a:rPr lang="cs-CZ" sz="2000" i="1" dirty="0">
                <a:latin typeface="Times New Roman" pitchFamily="18" charset="0"/>
                <a:cs typeface="Times New Roman" pitchFamily="18" charset="0"/>
                <a:hlinkClick r:id="rId4" action="ppaction://hlinkfile" tooltip="Průnik"/>
              </a:rPr>
              <a:t>Průnik</a:t>
            </a:r>
            <a:r>
              <a:rPr lang="cs-CZ" sz="2000" i="1" dirty="0">
                <a:latin typeface="Times New Roman" pitchFamily="18" charset="0"/>
                <a:cs typeface="Times New Roman" pitchFamily="18" charset="0"/>
              </a:rPr>
              <a:t> linií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zaujme divákovu pozornost.</a:t>
            </a:r>
          </a:p>
          <a:p>
            <a:r>
              <a:rPr lang="cs-CZ" sz="2000" i="1" dirty="0">
                <a:latin typeface="Times New Roman" pitchFamily="18" charset="0"/>
                <a:cs typeface="Times New Roman" pitchFamily="18" charset="0"/>
                <a:hlinkClick r:id="rId5" action="ppaction://hlinkfile" tooltip="Rytmus"/>
              </a:rPr>
              <a:t>Rytmus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pravidelný rytmus působí nudně. Při zajímavém přerušení diváka zaujme.</a:t>
            </a:r>
          </a:p>
          <a:p>
            <a:r>
              <a:rPr lang="cs-CZ" sz="2000" i="1" dirty="0">
                <a:latin typeface="Times New Roman" pitchFamily="18" charset="0"/>
                <a:cs typeface="Times New Roman" pitchFamily="18" charset="0"/>
                <a:hlinkClick r:id="rId6" action="ppaction://hlinkfile" tooltip="Protisvětlo"/>
              </a:rPr>
              <a:t>Protisvětlo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může dodat snímku zajímavý efekt, ale nejlépe jen 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7" action="ppaction://hlinkfile" tooltip="Ráno"/>
              </a:rPr>
              <a:t>ráno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nebo 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8" action="ppaction://hlinkfile" tooltip="Večer"/>
              </a:rPr>
              <a:t>večer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i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Záběr můžeme komponovat v posloupnosti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: Slunce - dominanta -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horizont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>
                <a:latin typeface="Times New Roman" pitchFamily="18" charset="0"/>
                <a:cs typeface="Times New Roman" pitchFamily="18" charset="0"/>
                <a:hlinkClick r:id="rId9" action="ppaction://hlinkfile" tooltip="Mrak"/>
              </a:rPr>
              <a:t>Mraky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jsou ozdobou krajiny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Je výhodnější umístit dominantní prvky krajiny </a:t>
            </a:r>
            <a:r>
              <a:rPr lang="cs-CZ" sz="20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 pravé polovině snímku</a:t>
            </a:r>
            <a:endParaRPr lang="cs-CZ" sz="2000" b="1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135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360040"/>
          </a:xfrm>
        </p:spPr>
        <p:txBody>
          <a:bodyPr>
            <a:no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Umístění horizontu v kompozici snímku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5"/>
            <a:ext cx="8229600" cy="4464497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Horizont v horní části snímku: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Působí zemitě, zdůrazňuje hmotu terénu, zvýrazní detaily povrchu terénu.</a:t>
            </a: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Horizont v polovině snímku: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Působí nezajímavě, postrádá dynamiku a pokud není vysloveným záměrem fotografa, jedná se o nejčastější chybu v kompozici snímku.</a:t>
            </a: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Horizont v dolní polovině snímku: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Zdůrazňuje vzdušnost snímku, zvýrazňuje prostor, dává vyniknout rozlehlosti oblohy a detailům mraků.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50868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7128792" cy="274042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Umístění horizontu v dolní části snímku zdůrazňuje prostor a dálku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765175"/>
            <a:ext cx="7920880" cy="53609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090772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404664"/>
            <a:ext cx="6480720" cy="360040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Diagonální uspořádání objektů k zdůraznění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hloubky prostoru 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908050"/>
            <a:ext cx="7776864" cy="52181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007485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1"/>
            <a:ext cx="8229600" cy="432048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Potlačení nebo zdůraznění barevnosti snímku výrazně napomáhá významu autorova sdělení. </a:t>
            </a:r>
          </a:p>
          <a:p>
            <a:pPr marL="0" indent="0"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Potlačení barevnosti nemusí působit nevýrazně, pokud má vyniknout struktura objektu. </a:t>
            </a:r>
          </a:p>
          <a:p>
            <a:pPr marL="0" indent="0"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Zdůraznění barevnosti je na místě v případě reprodukce objektů s nezvyklými barvami, nebo tam, kde barva hraje výtvarnou roli (květiny, reklamní fotografie apod.). Nadužívání barevnosti vede obvykle ke kýčovitosti, kde pestrost barev mnohdy potlačí význam fotografovaného objektu.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75849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7920880" cy="432048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Zdůraznění barevnosti snímku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sz="1600" b="1" i="1" dirty="0" err="1" smtClean="0">
                <a:latin typeface="Times New Roman" pitchFamily="18" charset="0"/>
                <a:cs typeface="Times New Roman" pitchFamily="18" charset="0"/>
              </a:rPr>
              <a:t>Larry</a:t>
            </a:r>
            <a:r>
              <a:rPr lang="cs-CZ" sz="1600" b="1" i="1" dirty="0" smtClean="0">
                <a:latin typeface="Times New Roman" pitchFamily="18" charset="0"/>
                <a:cs typeface="Times New Roman" pitchFamily="18" charset="0"/>
              </a:rPr>
              <a:t> Johnson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– Podzimní krajina, Wyoming (2010)</a:t>
            </a:r>
            <a:endParaRPr lang="cs-CZ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166812"/>
            <a:ext cx="8229600" cy="48544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94656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/>
          </a:bodyPr>
          <a:lstStyle/>
          <a:p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7"/>
            <a:ext cx="8229600" cy="4608512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Tři plány v kompozici fotografie zdůrazní prostor a detaily snímku:</a:t>
            </a:r>
          </a:p>
          <a:p>
            <a:pPr marL="0" indent="0">
              <a:buNone/>
            </a:pPr>
            <a:endParaRPr lang="cs-CZ" sz="20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Popředí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– vyniknou detaily a struktura fotografovaných objektů.</a:t>
            </a:r>
          </a:p>
          <a:p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Prostředí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– zohlední prostor, ve kterém jsou objekty umístěny. Detaily již nejsou tak patrné.</a:t>
            </a:r>
          </a:p>
          <a:p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Pozadí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– zdůrazňuje odstup od detailně pojatých objektů, zvýrazní hloubku pohledu do krajiny. Převládají plochy, ve kterých splývají struktury a detaily.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38469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47664" y="332656"/>
            <a:ext cx="6048672" cy="504056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Popředí – prostředí – pozadí  (tři plány zvýrazňující prostor)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980728"/>
            <a:ext cx="8064896" cy="51454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299502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632" y="332656"/>
            <a:ext cx="6624736" cy="432048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Zvýraznění reliéfu krajiny pohledem z ptačí perspektivy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981075"/>
            <a:ext cx="7344816" cy="51450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727386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99792" y="188640"/>
            <a:ext cx="3816424" cy="288032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Umístění dominantního objektu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20688"/>
            <a:ext cx="8064896" cy="5616623"/>
          </a:xfrm>
        </p:spPr>
      </p:pic>
    </p:spTree>
    <p:extLst>
      <p:ext uri="{BB962C8B-B14F-4D97-AF65-F5344CB8AC3E}">
        <p14:creationId xmlns:p14="http://schemas.microsoft.com/office/powerpoint/2010/main" val="37014669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274638"/>
            <a:ext cx="6552728" cy="274042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měr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proudu kamenů umocňují dojem prostoru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20" y="765175"/>
            <a:ext cx="7954360" cy="5360988"/>
          </a:xfrm>
        </p:spPr>
      </p:pic>
    </p:spTree>
    <p:extLst>
      <p:ext uri="{BB962C8B-B14F-4D97-AF65-F5344CB8AC3E}">
        <p14:creationId xmlns:p14="http://schemas.microsoft.com/office/powerpoint/2010/main" val="9083420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131840" y="274638"/>
            <a:ext cx="2808312" cy="418058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Popředí – prostředí - pozadí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163" y="836613"/>
            <a:ext cx="7901673" cy="52895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324909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99792" y="332656"/>
            <a:ext cx="3744416" cy="360040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Výběr objektů přitahujících pozornost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521" y="908050"/>
            <a:ext cx="7794958" cy="52181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852158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23728" y="332656"/>
            <a:ext cx="4824536" cy="432048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Výběr a umístění dominantního objektu v krajině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908720"/>
            <a:ext cx="7920880" cy="52565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401669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332656"/>
            <a:ext cx="6768752" cy="360040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Umístění dominantních objektů v třetinách snímku – diagonální členění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836712"/>
            <a:ext cx="8208912" cy="5400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986920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9712" y="332656"/>
            <a:ext cx="5184576" cy="360040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Město je také součástí krajiny – část krajiny zabydlelo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764704"/>
            <a:ext cx="8064896" cy="5472608"/>
          </a:xfrm>
        </p:spPr>
      </p:pic>
    </p:spTree>
    <p:extLst>
      <p:ext uri="{BB962C8B-B14F-4D97-AF65-F5344CB8AC3E}">
        <p14:creationId xmlns:p14="http://schemas.microsoft.com/office/powerpoint/2010/main" val="35545573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832648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cs-CZ" sz="1800" b="1" i="1" dirty="0" smtClean="0">
                <a:latin typeface="Times New Roman" pitchFamily="18" charset="0"/>
                <a:cs typeface="Times New Roman" pitchFamily="18" charset="0"/>
              </a:rPr>
              <a:t>Použité materiály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buNone/>
            </a:pPr>
            <a:endParaRPr lang="cs-CZ" sz="1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Fotografie krajiny - </a:t>
            </a:r>
            <a:r>
              <a:rPr lang="cs-CZ" sz="1200" dirty="0" err="1">
                <a:latin typeface="Times New Roman" pitchFamily="18" charset="0"/>
                <a:cs typeface="Times New Roman" pitchFamily="18" charset="0"/>
              </a:rPr>
              <a:t>Wikipediw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1200" i="1" dirty="0">
                <a:latin typeface="Times New Roman" pitchFamily="18" charset="0"/>
                <a:cs typeface="Times New Roman" pitchFamily="18" charset="0"/>
              </a:rPr>
              <a:t>Http://cs.wikipedia.org/wiki/Fotografie_krajiny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[online]. 15.02.2006, 17.02.2012 [cit. 2012-03-04]. Dostupné z: http://cs.wikipedia.org/wiki/Fotografie_krajiny 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Tapety.superhry.cz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1200" i="1" dirty="0">
                <a:latin typeface="Times New Roman" pitchFamily="18" charset="0"/>
                <a:cs typeface="Times New Roman" pitchFamily="18" charset="0"/>
              </a:rPr>
              <a:t>Http://tapety.superhry.cz/krajiny/solne-hroudy/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[online]. 2004, 2011 [cit. 2012-03-04]. Dostupné z: http://tapety.superhry.cz/krajiny/solne-hroudy/ 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Tapety.superhry.cz: </a:t>
            </a:r>
            <a:r>
              <a:rPr lang="cs-CZ" sz="1200" dirty="0" err="1">
                <a:latin typeface="Times New Roman" pitchFamily="18" charset="0"/>
                <a:cs typeface="Times New Roman" pitchFamily="18" charset="0"/>
              </a:rPr>
              <a:t>spring-bay-beach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1200" i="1" dirty="0">
                <a:latin typeface="Times New Roman" pitchFamily="18" charset="0"/>
                <a:cs typeface="Times New Roman" pitchFamily="18" charset="0"/>
              </a:rPr>
              <a:t>Http://tapety.superhry.cz/krajiny/spring-bay-beach/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200" i="1" dirty="0" err="1">
                <a:latin typeface="Times New Roman" pitchFamily="18" charset="0"/>
                <a:cs typeface="Times New Roman" pitchFamily="18" charset="0"/>
              </a:rPr>
              <a:t>Spring-bay-beach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[online]. 2004, 2011 [cit. 2012-03-04]. Dostupné z: http://tapety.superhry.cz/krajiny/spring-bay-beach/ 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Fotografie krajiny. </a:t>
            </a:r>
            <a:r>
              <a:rPr lang="cs-CZ" sz="1200" i="1" dirty="0">
                <a:latin typeface="Times New Roman" pitchFamily="18" charset="0"/>
                <a:cs typeface="Times New Roman" pitchFamily="18" charset="0"/>
              </a:rPr>
              <a:t>Http://upload.wikimedia.org/wikipedia/commons/thumb/2/2e/CirrusField-color.jpg/799px-CirrusField-color.jpg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[online]. 2010 [cit. 2012-06-30]. Dostupné z: http://upload.wikimedia.org/wikipedia/commons/thumb/2/2e/CirrusField-color.jpg/799px-CirrusField-color.jpg 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Fotografie krajiny. </a:t>
            </a:r>
            <a:r>
              <a:rPr lang="cs-CZ" sz="1200" i="1" dirty="0">
                <a:latin typeface="Times New Roman" pitchFamily="18" charset="0"/>
                <a:cs typeface="Times New Roman" pitchFamily="18" charset="0"/>
              </a:rPr>
              <a:t>Http://upload.wikimedia.org/wikipedia/commons/thumb/b/bc/Landscape_of_Jackson_Hole%2C_October_2010.jpg/800px-Landscape_of_Jackson_Hole%2C_October_2010.jpg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[online]. 2012 [cit. 2012-06-30]. Dostupné z: http://upload.wikimedia.org/wikipedia/commons/thumb/b/bc/Landscape_of_Jackson_Hole%2C_October_2010.jpg/800px-Landscape_of_Jackson_Hole%2C_October_2010.jpg 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Krajina ve fotografii. </a:t>
            </a:r>
            <a:r>
              <a:rPr lang="cs-CZ" sz="1200" i="1" dirty="0">
                <a:latin typeface="Times New Roman" pitchFamily="18" charset="0"/>
                <a:cs typeface="Times New Roman" pitchFamily="18" charset="0"/>
              </a:rPr>
              <a:t>Http://i.idnes.cz/08/063/org/HRM23fb87_HAVLIK_martin.jpg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[online]. 2011 [cit. 2012-06-30]. Dostupné z: http://i.idnes.cz/08/063/org/HRM23fb87_HAVLIK_martin.jpg 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Fotografie krajiny. </a:t>
            </a:r>
            <a:r>
              <a:rPr lang="cs-CZ" sz="1200" i="1" dirty="0">
                <a:latin typeface="Times New Roman" pitchFamily="18" charset="0"/>
                <a:cs typeface="Times New Roman" pitchFamily="18" charset="0"/>
              </a:rPr>
              <a:t>Http://upload.wikimedia.org/wikipedia/commons/1/1b/Gustave_Le_Gray-The_Great_Wave.jpg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[online]. 2009 [cit. 2012-06-30]. Dostupné z: http://upload.wikimedia.org/wikipedia/commons/1/1b/Gustave_Le_Gray-The_Great_Wave.jpg 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Fotografie krajiny. </a:t>
            </a:r>
            <a:r>
              <a:rPr lang="cs-CZ" sz="1200" i="1" dirty="0">
                <a:latin typeface="Times New Roman" pitchFamily="18" charset="0"/>
                <a:cs typeface="Times New Roman" pitchFamily="18" charset="0"/>
              </a:rPr>
              <a:t>Http://upload.wikimedia.org/wikipedia/commons/b/bd/George_Davison-The_Onion_Field.jpg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[online]. 2009 [cit. 2012-06-30]. Dostupné z: http://upload.wikimedia.org/wikipedia/commons/b/bd/George_Davison-The_Onion_Field.jpg </a:t>
            </a:r>
          </a:p>
          <a:p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Ilustrační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foto  (snímky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14-20)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400" b="1" i="1" dirty="0" smtClean="0">
                <a:latin typeface="Times New Roman" pitchFamily="18" charset="0"/>
                <a:cs typeface="Times New Roman" pitchFamily="18" charset="0"/>
              </a:rPr>
              <a:t>autor</a:t>
            </a:r>
            <a:endParaRPr lang="cs-CZ" sz="1400" b="1" i="1" dirty="0">
              <a:latin typeface="Times New Roman" pitchFamily="18" charset="0"/>
              <a:cs typeface="Times New Roman" pitchFamily="18" charset="0"/>
            </a:endParaRPr>
          </a:p>
          <a:p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076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409</TotalTime>
  <Words>853</Words>
  <Application>Microsoft Office PowerPoint</Application>
  <PresentationFormat>Předvádění na obrazovce (4:3)</PresentationFormat>
  <Paragraphs>90</Paragraphs>
  <Slides>22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Česká krajinářská fotografie – 19. a začátek 20. stol.</vt:lpstr>
      <vt:lpstr>Kompoziční prvky fotografie</vt:lpstr>
      <vt:lpstr>Umístění horizontu v kompozici snímku</vt:lpstr>
      <vt:lpstr>Umístění horizontu v dolní části snímku zdůrazňuje prostor a dálku</vt:lpstr>
      <vt:lpstr>Diagonální uspořádání objektů k zdůraznění hloubky prostoru </vt:lpstr>
      <vt:lpstr>Prezentace aplikace PowerPoint</vt:lpstr>
      <vt:lpstr>Zdůraznění barevnosti snímku – Larry Johnson – Podzimní krajina, Wyoming (2010)</vt:lpstr>
      <vt:lpstr>Prezentace aplikace PowerPoint</vt:lpstr>
      <vt:lpstr>Popředí – prostředí – pozadí  (tři plány zvýrazňující prostor)</vt:lpstr>
      <vt:lpstr>Zvýraznění reliéfu krajiny pohledem z ptačí perspektivy</vt:lpstr>
      <vt:lpstr>Umístění dominantního objektu</vt:lpstr>
      <vt:lpstr>Směr proudu kamenů umocňují dojem prostoru</vt:lpstr>
      <vt:lpstr>Popředí – prostředí - pozadí</vt:lpstr>
      <vt:lpstr>Výběr objektů přitahujících pozornost</vt:lpstr>
      <vt:lpstr>Výběr a umístění dominantního objektu v krajině</vt:lpstr>
      <vt:lpstr>Umístění dominantních objektů v třetinách snímku – diagonální členění</vt:lpstr>
      <vt:lpstr>Město je také součástí krajiny – část krajiny zabydlelo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Simon Milan</dc:creator>
  <cp:lastModifiedBy>Milan Simon</cp:lastModifiedBy>
  <cp:revision>55</cp:revision>
  <dcterms:created xsi:type="dcterms:W3CDTF">2011-12-19T08:22:08Z</dcterms:created>
  <dcterms:modified xsi:type="dcterms:W3CDTF">2012-06-30T10:53:23Z</dcterms:modified>
</cp:coreProperties>
</file>