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4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8D341B-D3F9-412F-8E9F-1F51DB34734B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1DB137-DFF4-4D5A-A3A1-2E80B38766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267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1DB137-DFF4-4D5A-A3A1-2E80B387665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5E935AD-553A-4FA1-960C-E3C0D3FB6279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649EA-8D5A-49DF-889B-931894583E3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2/Alessandro_Volta.jpe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wmf"/><Relationship Id="rId11" Type="http://schemas.openxmlformats.org/officeDocument/2006/relationships/image" Target="../media/image11.wmf"/><Relationship Id="rId5" Type="http://schemas.openxmlformats.org/officeDocument/2006/relationships/oleObject" Target="../embeddings/oleObject3.bin"/><Relationship Id="rId10" Type="http://schemas.openxmlformats.org/officeDocument/2006/relationships/oleObject" Target="../embeddings/oleObject6.bin"/><Relationship Id="rId4" Type="http://schemas.openxmlformats.org/officeDocument/2006/relationships/image" Target="../media/image8.wmf"/><Relationship Id="rId9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lessanro_Volta.jpe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589240"/>
            <a:ext cx="7772400" cy="910952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ANOTACE: Materiál je určen pro žáky 9. ročníku a slouží k výkladu nového učiva.</a:t>
            </a:r>
          </a:p>
          <a:p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3400425" cy="6572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3" descr="Hlavička"/>
          <p:cNvPicPr>
            <a:picLocks noChangeAspect="1" noChangeArrowheads="1"/>
          </p:cNvPicPr>
          <p:nvPr/>
        </p:nvPicPr>
        <p:blipFill>
          <a:blip r:embed="rId3" cstate="print"/>
          <a:srcRect l="4417" t="26462" r="79144" b="12616"/>
          <a:stretch>
            <a:fillRect/>
          </a:stretch>
        </p:blipFill>
        <p:spPr bwMode="auto">
          <a:xfrm>
            <a:off x="827584" y="260648"/>
            <a:ext cx="936104" cy="7920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5940152" y="188640"/>
            <a:ext cx="294664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 dirty="0" smtClean="0"/>
              <a:t>VY_32_INOVACE_ČJ.9.A.02-10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323528" y="1299532"/>
            <a:ext cx="849694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</a:t>
            </a:r>
            <a:r>
              <a:rPr lang="cs-CZ" sz="2400" dirty="0" err="1" smtClean="0"/>
              <a:t>Štětí</a:t>
            </a:r>
            <a:r>
              <a:rPr lang="cs-CZ" sz="2400" dirty="0" smtClean="0"/>
              <a:t>, Ostrovní 300</a:t>
            </a:r>
            <a:br>
              <a:rPr lang="cs-CZ" sz="2400" dirty="0" smtClean="0"/>
            </a:br>
            <a:r>
              <a:rPr lang="cs-CZ" sz="2400" dirty="0" smtClean="0"/>
              <a:t>Autor: Mgr. Tereza Hrabkovská</a:t>
            </a:r>
            <a:br>
              <a:rPr lang="cs-CZ" sz="2400" dirty="0" smtClean="0"/>
            </a:br>
            <a:r>
              <a:rPr lang="cs-CZ" sz="2400" dirty="0" smtClean="0"/>
              <a:t>Název materiálu: VY_32_INOVACE_CH.9.A.02_GALVANICKÉ ČLÁNKY</a:t>
            </a:r>
          </a:p>
          <a:p>
            <a:pPr algn="ctr"/>
            <a:r>
              <a:rPr lang="cs-CZ" sz="2400" dirty="0" smtClean="0"/>
              <a:t>Název: Galvanické články</a:t>
            </a:r>
            <a:br>
              <a:rPr lang="cs-CZ" sz="2400" dirty="0" smtClean="0"/>
            </a:br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 smtClean="0"/>
              <a:t>Vzdělávací oblast/obor: Člověk a příroda/Chemie</a:t>
            </a:r>
          </a:p>
          <a:p>
            <a:pPr algn="ctr"/>
            <a:r>
              <a:rPr lang="cs-CZ" sz="2400" dirty="0" smtClean="0"/>
              <a:t>Tematický okruh/téma: </a:t>
            </a:r>
            <a:r>
              <a:rPr lang="cs-CZ" sz="2400" smtClean="0"/>
              <a:t>Chemické reakce/Galvanické </a:t>
            </a:r>
            <a:r>
              <a:rPr lang="cs-CZ" sz="2400" dirty="0" smtClean="0"/>
              <a:t>články</a:t>
            </a:r>
          </a:p>
          <a:p>
            <a:pPr algn="ctr"/>
            <a:r>
              <a:rPr lang="cs-CZ" sz="2400" dirty="0" smtClean="0"/>
              <a:t>Vytvořeno: 22. 10. 2011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4032448" cy="108012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496944" cy="4536504"/>
          </a:xfrm>
        </p:spPr>
        <p:txBody>
          <a:bodyPr>
            <a:normAutofit/>
          </a:bodyPr>
          <a:lstStyle/>
          <a:p>
            <a:pPr marL="377825" indent="-400050">
              <a:spcBef>
                <a:spcPts val="2400"/>
              </a:spcBef>
            </a:pPr>
            <a:r>
              <a:rPr lang="cs-CZ" sz="4000" dirty="0" smtClean="0"/>
              <a:t>Co je to elektrolýza?</a:t>
            </a:r>
          </a:p>
          <a:p>
            <a:pPr marL="377825" indent="-400050">
              <a:spcBef>
                <a:spcPts val="2400"/>
              </a:spcBef>
            </a:pPr>
            <a:r>
              <a:rPr lang="cs-CZ" sz="4000" smtClean="0"/>
              <a:t>O </a:t>
            </a:r>
            <a:r>
              <a:rPr lang="cs-CZ" sz="4000" dirty="0" smtClean="0"/>
              <a:t>jaký druh reakce se jedná?</a:t>
            </a:r>
          </a:p>
          <a:p>
            <a:pPr marL="377825" indent="-400050">
              <a:spcBef>
                <a:spcPts val="2400"/>
              </a:spcBef>
            </a:pPr>
            <a:r>
              <a:rPr lang="cs-CZ" sz="4000" dirty="0" smtClean="0"/>
              <a:t>Co je oxidace a redukce?</a:t>
            </a:r>
          </a:p>
          <a:p>
            <a:pPr marL="377825" indent="-400050">
              <a:spcBef>
                <a:spcPts val="2400"/>
              </a:spcBef>
            </a:pPr>
            <a:r>
              <a:rPr lang="cs-CZ" sz="4000" dirty="0" smtClean="0"/>
              <a:t>Jaký děj probíhá během elektrolýzy na anodě a na katodě?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4726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ČLÁNEK </a:t>
            </a:r>
            <a:r>
              <a:rPr lang="cs-CZ" sz="3600" dirty="0" smtClean="0"/>
              <a:t>– článkem můžeme nazvat každou soustavu 2 </a:t>
            </a:r>
            <a:r>
              <a:rPr lang="cs-CZ" sz="3600" dirty="0"/>
              <a:t>e</a:t>
            </a:r>
            <a:r>
              <a:rPr lang="cs-CZ" sz="3600" dirty="0" smtClean="0"/>
              <a:t>lektrod, ponořených do roztoku elektrolytu, mezi kterými prochází stejnosměrný elektrický proud.</a:t>
            </a:r>
          </a:p>
          <a:p>
            <a:endParaRPr lang="cs-CZ" sz="3600" dirty="0"/>
          </a:p>
          <a:p>
            <a:r>
              <a:rPr lang="cs-CZ" sz="3600" dirty="0" smtClean="0"/>
              <a:t>V případě </a:t>
            </a:r>
            <a:r>
              <a:rPr lang="cs-CZ" sz="3600" b="1" dirty="0" smtClean="0"/>
              <a:t>elektrolytického článku</a:t>
            </a:r>
            <a:r>
              <a:rPr lang="cs-CZ" sz="3600" dirty="0" smtClean="0"/>
              <a:t>, musíme elektrickou energii dodat, aby reakce proběhla.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4968552" cy="850106"/>
          </a:xfrm>
        </p:spPr>
        <p:txBody>
          <a:bodyPr>
            <a:normAutofit/>
          </a:bodyPr>
          <a:lstStyle/>
          <a:p>
            <a:r>
              <a:rPr lang="cs-CZ" b="1" dirty="0" smtClean="0"/>
              <a:t>Galvanický článek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8568952" cy="4536504"/>
          </a:xfrm>
        </p:spPr>
        <p:txBody>
          <a:bodyPr>
            <a:normAutofit lnSpcReduction="10000"/>
          </a:bodyPr>
          <a:lstStyle/>
          <a:p>
            <a:pPr>
              <a:spcBef>
                <a:spcPts val="1800"/>
              </a:spcBef>
            </a:pPr>
            <a:r>
              <a:rPr lang="cs-CZ" sz="3600" dirty="0" smtClean="0"/>
              <a:t>Alessandro Volta v roce 1799 inspirován pokusy </a:t>
            </a:r>
            <a:r>
              <a:rPr lang="cs-CZ" sz="3600" dirty="0" err="1" smtClean="0"/>
              <a:t>Luigi</a:t>
            </a:r>
            <a:r>
              <a:rPr lang="cs-CZ" sz="3600" dirty="0" smtClean="0"/>
              <a:t> </a:t>
            </a:r>
            <a:r>
              <a:rPr lang="cs-CZ" sz="3600" dirty="0" err="1" smtClean="0"/>
              <a:t>Galvaniho</a:t>
            </a:r>
            <a:r>
              <a:rPr lang="cs-CZ" sz="3600" dirty="0" smtClean="0"/>
              <a:t> sestrojil </a:t>
            </a:r>
            <a:r>
              <a:rPr lang="cs-CZ" sz="3600" u="sng" dirty="0" smtClean="0">
                <a:solidFill>
                  <a:schemeClr val="accent2">
                    <a:lumMod val="75000"/>
                  </a:schemeClr>
                </a:solidFill>
              </a:rPr>
              <a:t>první</a:t>
            </a:r>
            <a:r>
              <a:rPr lang="cs-CZ" sz="3600" dirty="0" smtClean="0"/>
              <a:t> galvanický článek.</a:t>
            </a:r>
          </a:p>
          <a:p>
            <a:pPr>
              <a:spcBef>
                <a:spcPts val="1800"/>
              </a:spcBef>
            </a:pPr>
            <a:r>
              <a:rPr lang="cs-CZ" sz="3600" u="sng" dirty="0" smtClean="0"/>
              <a:t>Princip</a:t>
            </a:r>
            <a:r>
              <a:rPr lang="cs-CZ" sz="3600" dirty="0" smtClean="0"/>
              <a:t> galvanických článků je založen na </a:t>
            </a:r>
            <a:r>
              <a:rPr lang="cs-CZ" sz="3600" u="sng" dirty="0" smtClean="0">
                <a:solidFill>
                  <a:schemeClr val="accent2">
                    <a:lumMod val="75000"/>
                  </a:schemeClr>
                </a:solidFill>
              </a:rPr>
              <a:t>přeměně chemické energie v energii elektrickou</a:t>
            </a:r>
            <a:r>
              <a:rPr lang="cs-CZ" sz="3600" dirty="0" smtClean="0"/>
              <a:t>.</a:t>
            </a:r>
          </a:p>
          <a:p>
            <a:pPr>
              <a:spcBef>
                <a:spcPts val="1800"/>
              </a:spcBef>
            </a:pPr>
            <a:r>
              <a:rPr lang="cs-CZ" sz="3600" dirty="0" smtClean="0"/>
              <a:t>Probíhají v nich </a:t>
            </a:r>
            <a:r>
              <a:rPr lang="cs-CZ" sz="3600" u="sng" dirty="0" smtClean="0">
                <a:solidFill>
                  <a:schemeClr val="accent2">
                    <a:lumMod val="75000"/>
                  </a:schemeClr>
                </a:solidFill>
              </a:rPr>
              <a:t>oxidačně-redukční</a:t>
            </a:r>
            <a:r>
              <a:rPr lang="cs-CZ" sz="3600" dirty="0" smtClean="0"/>
              <a:t> reakce.</a:t>
            </a:r>
            <a:endParaRPr lang="cs-CZ" sz="3600" dirty="0"/>
          </a:p>
        </p:txBody>
      </p:sp>
      <p:pic>
        <p:nvPicPr>
          <p:cNvPr id="2050" name="Picture 2" descr="Soubor:Alessandro Volta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r="17857" b="39154"/>
          <a:stretch>
            <a:fillRect/>
          </a:stretch>
        </p:blipFill>
        <p:spPr bwMode="auto">
          <a:xfrm>
            <a:off x="6300192" y="332656"/>
            <a:ext cx="1656184" cy="150990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568952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u="sng" dirty="0" smtClean="0"/>
              <a:t>PRIMÁRNÍ GALVANICKÉ ČLÁNKY</a:t>
            </a:r>
          </a:p>
          <a:p>
            <a:r>
              <a:rPr lang="cs-CZ" sz="2700" dirty="0" smtClean="0"/>
              <a:t>Primární články poskytují energii ale </a:t>
            </a:r>
            <a:r>
              <a:rPr lang="cs-CZ" sz="2700" u="sng" dirty="0" smtClean="0">
                <a:solidFill>
                  <a:schemeClr val="accent2">
                    <a:lumMod val="75000"/>
                  </a:schemeClr>
                </a:solidFill>
              </a:rPr>
              <a:t>po čase se vybijí</a:t>
            </a:r>
            <a:r>
              <a:rPr lang="cs-CZ" sz="2700" dirty="0" smtClean="0"/>
              <a:t>.</a:t>
            </a:r>
          </a:p>
          <a:p>
            <a:r>
              <a:rPr lang="cs-CZ" sz="2700" dirty="0" smtClean="0"/>
              <a:t>Nejpoužívanější jsou tzv. SUCHÉ ČLÁNKY</a:t>
            </a:r>
          </a:p>
          <a:p>
            <a:endParaRPr lang="cs-CZ" sz="2800" dirty="0"/>
          </a:p>
          <a:p>
            <a:pPr>
              <a:buNone/>
            </a:pPr>
            <a:r>
              <a:rPr lang="cs-CZ" sz="3600" dirty="0" smtClean="0"/>
              <a:t>   1,5 V</a:t>
            </a:r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2941514" y="2276872"/>
          <a:ext cx="5994899" cy="37444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ChemSketch" r:id="rId4" imgW="2980800" imgH="1862280" progId="ACD.ChemSketch.20">
                  <p:embed/>
                </p:oleObj>
              </mc:Choice>
              <mc:Fallback>
                <p:oleObj name="ChemSketch" r:id="rId4" imgW="2980800" imgH="1862280" progId="ACD.ChemSketch.20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41514" y="2276872"/>
                        <a:ext cx="5994899" cy="374441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 Box 28"/>
          <p:cNvSpPr txBox="1">
            <a:spLocks noChangeArrowheads="1"/>
          </p:cNvSpPr>
          <p:nvPr/>
        </p:nvSpPr>
        <p:spPr bwMode="auto">
          <a:xfrm>
            <a:off x="1907704" y="6309320"/>
            <a:ext cx="70202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>
                <a:solidFill>
                  <a:srgbClr val="C00000"/>
                </a:solidFill>
              </a:rPr>
              <a:t>Zn</a:t>
            </a:r>
            <a:r>
              <a:rPr lang="cs-CZ" sz="2000" baseline="30000" dirty="0">
                <a:solidFill>
                  <a:srgbClr val="C00000"/>
                </a:solidFill>
              </a:rPr>
              <a:t>0</a:t>
            </a:r>
            <a:r>
              <a:rPr lang="cs-CZ" sz="2000" dirty="0"/>
              <a:t> + 2 NH</a:t>
            </a:r>
            <a:r>
              <a:rPr lang="cs-CZ" sz="2000" baseline="-25000" dirty="0"/>
              <a:t>4</a:t>
            </a:r>
            <a:r>
              <a:rPr lang="cs-CZ" sz="2000" baseline="30000" dirty="0"/>
              <a:t>+</a:t>
            </a:r>
            <a:r>
              <a:rPr lang="cs-CZ" sz="2000" dirty="0"/>
              <a:t> + 2 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Mn</a:t>
            </a:r>
            <a:r>
              <a:rPr lang="cs-CZ" sz="2000" baseline="30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IV</a:t>
            </a:r>
            <a:r>
              <a:rPr lang="cs-CZ" sz="2000" dirty="0"/>
              <a:t>O</a:t>
            </a:r>
            <a:r>
              <a:rPr lang="cs-CZ" sz="2000" baseline="-25000" dirty="0"/>
              <a:t>2</a:t>
            </a:r>
            <a:r>
              <a:rPr lang="cs-CZ" sz="2000" dirty="0"/>
              <a:t> </a:t>
            </a:r>
            <a:r>
              <a:rPr lang="cs-CZ" sz="2000" dirty="0">
                <a:cs typeface="Arial" charset="0"/>
              </a:rPr>
              <a:t>→ 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cs typeface="Arial" charset="0"/>
              </a:rPr>
              <a:t>Mn</a:t>
            </a:r>
            <a:r>
              <a:rPr lang="cs-CZ" sz="2000" baseline="30000" dirty="0">
                <a:solidFill>
                  <a:schemeClr val="accent1">
                    <a:lumMod val="60000"/>
                    <a:lumOff val="40000"/>
                  </a:schemeClr>
                </a:solidFill>
                <a:cs typeface="Arial" charset="0"/>
              </a:rPr>
              <a:t>III</a:t>
            </a:r>
            <a:r>
              <a:rPr lang="cs-CZ" sz="2000" baseline="-25000" dirty="0">
                <a:cs typeface="Arial" charset="0"/>
              </a:rPr>
              <a:t>2</a:t>
            </a:r>
            <a:r>
              <a:rPr lang="cs-CZ" sz="2000" dirty="0">
                <a:cs typeface="Arial" charset="0"/>
              </a:rPr>
              <a:t>O</a:t>
            </a:r>
            <a:r>
              <a:rPr lang="cs-CZ" sz="2000" baseline="-25000" dirty="0">
                <a:cs typeface="Arial" charset="0"/>
              </a:rPr>
              <a:t>3</a:t>
            </a:r>
            <a:r>
              <a:rPr lang="cs-CZ" sz="2000" dirty="0">
                <a:cs typeface="Arial" charset="0"/>
              </a:rPr>
              <a:t> </a:t>
            </a:r>
            <a:r>
              <a:rPr lang="cs-CZ" sz="2000" baseline="30000" dirty="0">
                <a:cs typeface="Arial" charset="0"/>
              </a:rPr>
              <a:t>.</a:t>
            </a:r>
            <a:r>
              <a:rPr lang="cs-CZ" sz="2000" dirty="0">
                <a:cs typeface="Arial" charset="0"/>
              </a:rPr>
              <a:t> H</a:t>
            </a:r>
            <a:r>
              <a:rPr lang="cs-CZ" sz="2000" baseline="-25000" dirty="0">
                <a:cs typeface="Arial" charset="0"/>
              </a:rPr>
              <a:t>2</a:t>
            </a:r>
            <a:r>
              <a:rPr lang="cs-CZ" sz="2000" dirty="0">
                <a:cs typeface="Arial" charset="0"/>
              </a:rPr>
              <a:t>O + </a:t>
            </a:r>
            <a:r>
              <a:rPr lang="en-US" sz="2000" dirty="0">
                <a:cs typeface="Arial" charset="0"/>
              </a:rPr>
              <a:t>[</a:t>
            </a:r>
            <a:r>
              <a:rPr lang="cs-CZ" sz="2000" dirty="0" err="1">
                <a:solidFill>
                  <a:srgbClr val="C00000"/>
                </a:solidFill>
                <a:cs typeface="Arial" charset="0"/>
              </a:rPr>
              <a:t>Zn</a:t>
            </a:r>
            <a:r>
              <a:rPr lang="cs-CZ" sz="2000" baseline="30000" dirty="0" err="1">
                <a:solidFill>
                  <a:srgbClr val="C00000"/>
                </a:solidFill>
                <a:cs typeface="Arial" charset="0"/>
              </a:rPr>
              <a:t>II</a:t>
            </a:r>
            <a:r>
              <a:rPr lang="cs-CZ" sz="2000" dirty="0">
                <a:cs typeface="Arial" charset="0"/>
              </a:rPr>
              <a:t>(NH</a:t>
            </a:r>
            <a:r>
              <a:rPr lang="cs-CZ" sz="2000" baseline="-25000" dirty="0">
                <a:cs typeface="Arial" charset="0"/>
              </a:rPr>
              <a:t>3</a:t>
            </a:r>
            <a:r>
              <a:rPr lang="cs-CZ" sz="2000" dirty="0">
                <a:cs typeface="Arial" charset="0"/>
              </a:rPr>
              <a:t>)</a:t>
            </a:r>
            <a:r>
              <a:rPr lang="cs-CZ" sz="2000" baseline="-25000" dirty="0">
                <a:cs typeface="Arial" charset="0"/>
              </a:rPr>
              <a:t>2</a:t>
            </a:r>
            <a:r>
              <a:rPr lang="en-US" sz="2000" dirty="0">
                <a:cs typeface="Arial" charset="0"/>
              </a:rPr>
              <a:t>]</a:t>
            </a:r>
            <a:r>
              <a:rPr lang="cs-CZ" sz="2000" baseline="30000" dirty="0">
                <a:cs typeface="Arial" charset="0"/>
              </a:rPr>
              <a:t>2+</a:t>
            </a:r>
            <a:endParaRPr lang="en-US" sz="2000" baseline="30000" dirty="0">
              <a:cs typeface="Arial" charset="0"/>
            </a:endParaRPr>
          </a:p>
        </p:txBody>
      </p:sp>
      <p:pic>
        <p:nvPicPr>
          <p:cNvPr id="1028" name="Picture 4" descr="C:\Users\Terča\AppData\Local\Microsoft\Windows\Temporary Internet Files\Content.IE5\CEZUAQGG\MC90034893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221088"/>
            <a:ext cx="2448272" cy="1821871"/>
          </a:xfrm>
          <a:prstGeom prst="rect">
            <a:avLst/>
          </a:prstGeom>
          <a:noFill/>
        </p:spPr>
      </p:pic>
      <p:pic>
        <p:nvPicPr>
          <p:cNvPr id="1029" name="Picture 5" descr="C:\Users\Terča\AppData\Local\Microsoft\Windows\Temporary Internet Files\Content.IE5\AESZZTCY\MC90043264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573016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976664"/>
          </a:xfrm>
        </p:spPr>
        <p:txBody>
          <a:bodyPr/>
          <a:lstStyle/>
          <a:p>
            <a:pPr>
              <a:buNone/>
            </a:pPr>
            <a:r>
              <a:rPr lang="cs-CZ" sz="2800" u="sng" dirty="0" smtClean="0"/>
              <a:t>SEKUNDÁRNÍ GALVANICKÉ ČLÁNKY (AKUMULÁTORY)</a:t>
            </a:r>
            <a:endParaRPr lang="cs-CZ" u="sng" dirty="0" smtClean="0"/>
          </a:p>
          <a:p>
            <a:pPr>
              <a:spcBef>
                <a:spcPts val="1600"/>
              </a:spcBef>
            </a:pPr>
            <a:r>
              <a:rPr lang="cs-CZ" sz="3000" dirty="0" smtClean="0"/>
              <a:t>Sekundární články se mohou </a:t>
            </a:r>
            <a:r>
              <a:rPr lang="cs-CZ" sz="3000" u="sng" dirty="0" smtClean="0">
                <a:solidFill>
                  <a:schemeClr val="accent3">
                    <a:lumMod val="75000"/>
                  </a:schemeClr>
                </a:solidFill>
              </a:rPr>
              <a:t>opakovaně nabíjet a vybíjet</a:t>
            </a:r>
            <a:r>
              <a:rPr lang="cs-CZ" sz="3000" dirty="0" smtClean="0"/>
              <a:t>. Při </a:t>
            </a:r>
            <a:r>
              <a:rPr lang="cs-CZ" sz="3000" u="sng" dirty="0" smtClean="0">
                <a:solidFill>
                  <a:schemeClr val="accent3">
                    <a:lumMod val="75000"/>
                  </a:schemeClr>
                </a:solidFill>
              </a:rPr>
              <a:t>vybíjení</a:t>
            </a:r>
            <a:r>
              <a:rPr lang="cs-CZ" sz="3000" dirty="0" smtClean="0"/>
              <a:t> dochází k </a:t>
            </a:r>
            <a:r>
              <a:rPr lang="cs-CZ" sz="3000" u="sng" dirty="0" smtClean="0">
                <a:solidFill>
                  <a:schemeClr val="accent3">
                    <a:lumMod val="75000"/>
                  </a:schemeClr>
                </a:solidFill>
              </a:rPr>
              <a:t>přeměně chemické energie na elektrickou</a:t>
            </a:r>
            <a:r>
              <a:rPr lang="cs-CZ" sz="3000" dirty="0" smtClean="0"/>
              <a:t>, pří </a:t>
            </a:r>
            <a:r>
              <a:rPr lang="cs-CZ" sz="3000" u="sng" dirty="0" smtClean="0">
                <a:solidFill>
                  <a:schemeClr val="accent3">
                    <a:lumMod val="75000"/>
                  </a:schemeClr>
                </a:solidFill>
              </a:rPr>
              <a:t>nabíjení</a:t>
            </a:r>
            <a:r>
              <a:rPr lang="cs-CZ" sz="3000" dirty="0" smtClean="0"/>
              <a:t> probíhá opak    	</a:t>
            </a:r>
            <a:r>
              <a:rPr lang="cs-CZ" sz="3000" u="sng" dirty="0" smtClean="0">
                <a:solidFill>
                  <a:schemeClr val="accent3">
                    <a:lumMod val="75000"/>
                  </a:schemeClr>
                </a:solidFill>
              </a:rPr>
              <a:t>elektrolýza</a:t>
            </a:r>
            <a:r>
              <a:rPr lang="cs-CZ" sz="3000" dirty="0" smtClean="0"/>
              <a:t>.</a:t>
            </a:r>
          </a:p>
          <a:p>
            <a:pPr>
              <a:spcBef>
                <a:spcPts val="1600"/>
              </a:spcBef>
            </a:pPr>
            <a:r>
              <a:rPr lang="cs-CZ" sz="3000" dirty="0" smtClean="0"/>
              <a:t>Redoxní reakce probíhají </a:t>
            </a:r>
            <a:r>
              <a:rPr lang="cs-CZ" sz="3000" u="sng" dirty="0" smtClean="0">
                <a:solidFill>
                  <a:schemeClr val="accent3">
                    <a:lumMod val="75000"/>
                  </a:schemeClr>
                </a:solidFill>
              </a:rPr>
              <a:t>oběma směry</a:t>
            </a:r>
            <a:r>
              <a:rPr lang="cs-CZ" sz="3000" dirty="0" smtClean="0"/>
              <a:t>.</a:t>
            </a:r>
          </a:p>
          <a:p>
            <a:pPr>
              <a:spcBef>
                <a:spcPts val="1600"/>
              </a:spcBef>
            </a:pPr>
            <a:r>
              <a:rPr lang="cs-CZ" sz="3000" dirty="0" smtClean="0"/>
              <a:t>Nejstarší a nejpoužívanější je </a:t>
            </a:r>
            <a:r>
              <a:rPr lang="cs-CZ" sz="3000" b="1" dirty="0" smtClean="0"/>
              <a:t>olověný akumulátor </a:t>
            </a:r>
            <a:r>
              <a:rPr lang="cs-CZ" sz="3000" dirty="0" smtClean="0"/>
              <a:t>(</a:t>
            </a:r>
            <a:r>
              <a:rPr lang="cs-CZ" sz="3000" dirty="0" smtClean="0">
                <a:latin typeface="Baskerville Old Face" pitchFamily="18" charset="0"/>
              </a:rPr>
              <a:t>2</a:t>
            </a:r>
            <a:r>
              <a:rPr lang="cs-CZ" sz="3000" dirty="0" smtClean="0"/>
              <a:t> </a:t>
            </a:r>
            <a:r>
              <a:rPr lang="cs-CZ" sz="3000" dirty="0" err="1" smtClean="0"/>
              <a:t>Pb</a:t>
            </a:r>
            <a:r>
              <a:rPr lang="cs-CZ" sz="3000" dirty="0" smtClean="0"/>
              <a:t> elektrody, elektrolyt je zředěná H</a:t>
            </a:r>
            <a:r>
              <a:rPr lang="cs-CZ" sz="3000" baseline="-25000" dirty="0" smtClean="0"/>
              <a:t>2</a:t>
            </a:r>
            <a:r>
              <a:rPr lang="cs-CZ" sz="3000" dirty="0" smtClean="0"/>
              <a:t>SO</a:t>
            </a:r>
            <a:r>
              <a:rPr lang="cs-CZ" sz="3000" baseline="-25000" dirty="0" smtClean="0"/>
              <a:t>4</a:t>
            </a:r>
            <a:r>
              <a:rPr lang="cs-CZ" sz="3000" dirty="0" smtClean="0"/>
              <a:t>).</a:t>
            </a:r>
            <a:endParaRPr lang="cs-CZ" sz="3000" dirty="0"/>
          </a:p>
        </p:txBody>
      </p:sp>
      <p:sp>
        <p:nvSpPr>
          <p:cNvPr id="4" name="Šipka doprava 3"/>
          <p:cNvSpPr/>
          <p:nvPr/>
        </p:nvSpPr>
        <p:spPr>
          <a:xfrm>
            <a:off x="539552" y="3356992"/>
            <a:ext cx="50405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bdélník 55"/>
          <p:cNvSpPr/>
          <p:nvPr/>
        </p:nvSpPr>
        <p:spPr>
          <a:xfrm>
            <a:off x="4860032" y="2060848"/>
            <a:ext cx="3168352" cy="30243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5400600" cy="710952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Olověný akumulátor</a:t>
            </a:r>
            <a:endParaRPr lang="cs-CZ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628800"/>
            <a:ext cx="42484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u="sng" dirty="0" smtClean="0">
                <a:solidFill>
                  <a:srgbClr val="FF0000"/>
                </a:solidFill>
              </a:rPr>
              <a:t>vybíjení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smtClean="0"/>
              <a:t>se obě elektrody pokrývají vrstvou síranu olovnatého. Dochází ke </a:t>
            </a:r>
            <a:r>
              <a:rPr lang="cs-CZ" sz="2800" u="sng" dirty="0" smtClean="0"/>
              <a:t>snižování koncentrace </a:t>
            </a:r>
            <a:r>
              <a:rPr lang="cs-CZ" sz="2800" dirty="0" smtClean="0"/>
              <a:t>kyseliny sírové.</a:t>
            </a:r>
            <a:endParaRPr lang="cs-CZ" sz="2800" dirty="0"/>
          </a:p>
        </p:txBody>
      </p:sp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1547664" y="5445224"/>
            <a:ext cx="536408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2PbSO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+ 2H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 	PbO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+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+ 2H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860032" y="2060848"/>
            <a:ext cx="3168352" cy="30243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1506" name="Object 2"/>
          <p:cNvGraphicFramePr>
            <a:graphicFrameLocks noChangeAspect="1"/>
          </p:cNvGraphicFramePr>
          <p:nvPr/>
        </p:nvGraphicFramePr>
        <p:xfrm>
          <a:off x="5436096" y="1340768"/>
          <a:ext cx="2128118" cy="34389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6" name="ChemSketch" r:id="rId3" imgW="1231560" imgH="1990440" progId="ACD.ChemSketch.20">
                  <p:embed/>
                </p:oleObj>
              </mc:Choice>
              <mc:Fallback>
                <p:oleObj name="ChemSketch" r:id="rId3" imgW="1231560" imgH="1990440" progId="ACD.ChemSketch.20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6096" y="1340768"/>
                        <a:ext cx="2128118" cy="34389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07" name="Object 3"/>
          <p:cNvGraphicFramePr>
            <a:graphicFrameLocks noChangeAspect="1"/>
          </p:cNvGraphicFramePr>
          <p:nvPr/>
        </p:nvGraphicFramePr>
        <p:xfrm>
          <a:off x="6156176" y="4581128"/>
          <a:ext cx="679450" cy="490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7" name="ChemSketch" r:id="rId5" imgW="679680" imgH="490680" progId="ACD.ChemSketch.20">
                  <p:embed/>
                </p:oleObj>
              </mc:Choice>
              <mc:Fallback>
                <p:oleObj name="ChemSketch" r:id="rId5" imgW="679680" imgH="490680" progId="ACD.ChemSketch.20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6176" y="4581128"/>
                        <a:ext cx="679450" cy="490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5" name="Přímá spojovací šipka 24"/>
          <p:cNvCxnSpPr/>
          <p:nvPr/>
        </p:nvCxnSpPr>
        <p:spPr>
          <a:xfrm>
            <a:off x="3635896" y="5628149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>
            <a:off x="3635896" y="5742548"/>
            <a:ext cx="648072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491880" y="522920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nabíjení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491880" y="57425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vybíjení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860032" y="2060848"/>
            <a:ext cx="3168352" cy="30243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2" name="Object 3"/>
          <p:cNvGraphicFramePr>
            <a:graphicFrameLocks noChangeAspect="1"/>
          </p:cNvGraphicFramePr>
          <p:nvPr/>
        </p:nvGraphicFramePr>
        <p:xfrm>
          <a:off x="5364088" y="1340768"/>
          <a:ext cx="2160587" cy="35454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8" name="ChemSketch" r:id="rId7" imgW="1213200" imgH="1990440" progId="ACD.ChemSketch.20">
                  <p:embed/>
                </p:oleObj>
              </mc:Choice>
              <mc:Fallback>
                <p:oleObj name="ChemSketch" r:id="rId7" imgW="1213200" imgH="1990440" progId="ACD.ChemSketch.20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4088" y="1340768"/>
                        <a:ext cx="2160587" cy="354545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" name="Obdélník 42"/>
          <p:cNvSpPr/>
          <p:nvPr/>
        </p:nvSpPr>
        <p:spPr>
          <a:xfrm>
            <a:off x="6156176" y="4509120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H</a:t>
            </a:r>
            <a:r>
              <a:rPr lang="cs-CZ" baseline="-30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</a:t>
            </a:r>
            <a:endParaRPr lang="cs-CZ" dirty="0"/>
          </a:p>
        </p:txBody>
      </p:sp>
      <p:sp>
        <p:nvSpPr>
          <p:cNvPr id="44" name="Rectangle 1"/>
          <p:cNvSpPr>
            <a:spLocks noChangeArrowheads="1"/>
          </p:cNvSpPr>
          <p:nvPr/>
        </p:nvSpPr>
        <p:spPr bwMode="auto">
          <a:xfrm>
            <a:off x="1547664" y="5454516"/>
            <a:ext cx="536408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2PbSO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+ 2H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 	PbO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+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Pb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+ 2H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SO</a:t>
            </a:r>
            <a:r>
              <a:rPr kumimoji="0" lang="cs-CZ" sz="2400" b="0" i="0" u="none" strike="noStrike" cap="none" normalizeH="0" baseline="-300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5" name="Přímá spojovací šipka 44"/>
          <p:cNvCxnSpPr/>
          <p:nvPr/>
        </p:nvCxnSpPr>
        <p:spPr>
          <a:xfrm>
            <a:off x="3635896" y="5628149"/>
            <a:ext cx="648072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H="1">
            <a:off x="3635896" y="5742548"/>
            <a:ext cx="648072" cy="0"/>
          </a:xfrm>
          <a:prstGeom prst="straightConnector1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3491880" y="522920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nabíjení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491880" y="57425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vybíjení</a:t>
            </a:r>
            <a:endParaRPr lang="cs-CZ" dirty="0"/>
          </a:p>
        </p:txBody>
      </p:sp>
      <p:graphicFrame>
        <p:nvGraphicFramePr>
          <p:cNvPr id="21514" name="Object 10"/>
          <p:cNvGraphicFramePr>
            <a:graphicFrameLocks noChangeAspect="1"/>
          </p:cNvGraphicFramePr>
          <p:nvPr/>
        </p:nvGraphicFramePr>
        <p:xfrm>
          <a:off x="6126848" y="4437112"/>
          <a:ext cx="749408" cy="517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9" name="ChemSketch" r:id="rId9" imgW="679680" imgH="490680" progId="ACD.ChemSketch.20">
                  <p:embed/>
                </p:oleObj>
              </mc:Choice>
              <mc:Fallback>
                <p:oleObj name="ChemSketch" r:id="rId9" imgW="679680" imgH="490680" progId="ACD.ChemSketch.20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6848" y="4437112"/>
                        <a:ext cx="749408" cy="5173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15" name="Object 11"/>
          <p:cNvGraphicFramePr>
            <a:graphicFrameLocks noChangeAspect="1"/>
          </p:cNvGraphicFramePr>
          <p:nvPr/>
        </p:nvGraphicFramePr>
        <p:xfrm>
          <a:off x="5292080" y="1196752"/>
          <a:ext cx="2304256" cy="36669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0" name="ChemSketch" r:id="rId10" imgW="1231560" imgH="2051280" progId="ACD.ChemSketch.20">
                  <p:embed/>
                </p:oleObj>
              </mc:Choice>
              <mc:Fallback>
                <p:oleObj name="ChemSketch" r:id="rId10" imgW="1231560" imgH="2051280" progId="ACD.ChemSketch.20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1196752"/>
                        <a:ext cx="2304256" cy="366693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5" name="TextovéPole 54"/>
          <p:cNvSpPr txBox="1"/>
          <p:nvPr/>
        </p:nvSpPr>
        <p:spPr>
          <a:xfrm>
            <a:off x="251520" y="1616601"/>
            <a:ext cx="42484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u="sng" dirty="0" smtClean="0">
                <a:solidFill>
                  <a:srgbClr val="FF0000"/>
                </a:solidFill>
              </a:rPr>
              <a:t>nabíjení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smtClean="0"/>
              <a:t>se článek připojí ke zdroji stejnosměrného el. proudu. Síran olovnatý se rozpouští. Dochází ke </a:t>
            </a:r>
            <a:r>
              <a:rPr lang="cs-CZ" sz="2800" u="sng" dirty="0" smtClean="0"/>
              <a:t>zvyšování koncentrace </a:t>
            </a:r>
            <a:r>
              <a:rPr lang="cs-CZ" sz="2800" dirty="0" smtClean="0"/>
              <a:t>kyseliny sírové.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2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30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6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56" grpId="1" animBg="1"/>
      <p:bldP spid="14" grpId="0" build="allAtOnce"/>
      <p:bldP spid="21505" grpId="0"/>
      <p:bldP spid="21505" grpId="1"/>
      <p:bldP spid="19" grpId="0" animBg="1"/>
      <p:bldP spid="19" grpId="1" animBg="1"/>
      <p:bldP spid="31" grpId="0"/>
      <p:bldP spid="31" grpId="1"/>
      <p:bldP spid="32" grpId="0"/>
      <p:bldP spid="32" grpId="1"/>
      <p:bldP spid="41" grpId="0" animBg="1"/>
      <p:bldP spid="41" grpId="1" animBg="1"/>
      <p:bldP spid="41" grpId="2" animBg="1"/>
      <p:bldP spid="43" grpId="0"/>
      <p:bldP spid="43" grpId="1"/>
      <p:bldP spid="43" grpId="2"/>
      <p:bldP spid="44" grpId="0"/>
      <p:bldP spid="47" grpId="0"/>
      <p:bldP spid="48" grpId="0"/>
      <p:bldP spid="5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12968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Uvedené zdroje [cit. </a:t>
            </a:r>
            <a:r>
              <a:rPr lang="cs-CZ" sz="2800" b="1" dirty="0" smtClean="0"/>
              <a:t>2011-10-2</a:t>
            </a:r>
            <a:r>
              <a:rPr lang="cs-CZ" sz="2800" b="1" dirty="0"/>
              <a:t>2</a:t>
            </a:r>
            <a:r>
              <a:rPr lang="cs-CZ" sz="2800" b="1" dirty="0" smtClean="0"/>
              <a:t>]. </a:t>
            </a:r>
            <a:r>
              <a:rPr lang="cs-CZ" sz="2800" b="1" dirty="0" smtClean="0"/>
              <a:t>Dostupné </a:t>
            </a:r>
            <a:r>
              <a:rPr lang="cs-CZ" sz="2800" b="1" dirty="0" smtClean="0"/>
              <a:t>na </a:t>
            </a:r>
            <a:r>
              <a:rPr lang="cs-CZ" sz="2800" b="1" dirty="0" smtClean="0"/>
              <a:t>WWW:</a:t>
            </a:r>
          </a:p>
          <a:p>
            <a:pPr marL="0" indent="0">
              <a:buNone/>
            </a:pPr>
            <a:r>
              <a:rPr lang="cs-CZ" sz="2400" dirty="0" err="1" smtClean="0"/>
              <a:t>Dr.Manuel</a:t>
            </a:r>
            <a:r>
              <a:rPr lang="cs-CZ" sz="2000" dirty="0" smtClean="0"/>
              <a:t>, 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2"/>
              </a:rPr>
              <a:t>http://cs.wikipedia.org/wiki/Soubor:Alessanro_Volta.jpeg</a:t>
            </a:r>
            <a:r>
              <a:rPr lang="en-US" sz="2000" dirty="0" smtClean="0"/>
              <a:t>&gt;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800" b="1" dirty="0"/>
              <a:t>Kliparty Office [online]. 2011 [cit. </a:t>
            </a:r>
            <a:r>
              <a:rPr lang="cs-CZ" sz="2800" b="1" smtClean="0"/>
              <a:t>2011-10-22]. </a:t>
            </a:r>
            <a:r>
              <a:rPr lang="cs-CZ" sz="2800" b="1" dirty="0"/>
              <a:t>Dostupné z www: </a:t>
            </a:r>
            <a:r>
              <a:rPr lang="en-US" sz="2800" dirty="0"/>
              <a:t>&lt;</a:t>
            </a:r>
            <a:r>
              <a:rPr lang="cs-CZ" sz="2800" dirty="0"/>
              <a:t>http://office.microsoft.com/cs-cz/</a:t>
            </a:r>
            <a:r>
              <a:rPr lang="en-US" sz="2800" dirty="0"/>
              <a:t>&gt;</a:t>
            </a:r>
            <a:endParaRPr lang="cs-CZ" sz="28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800" b="1" dirty="0" smtClean="0"/>
              <a:t>Ilustrace: </a:t>
            </a:r>
            <a:r>
              <a:rPr lang="cs-CZ" sz="2800" dirty="0" err="1" smtClean="0"/>
              <a:t>fotogalerie</a:t>
            </a:r>
            <a:r>
              <a:rPr lang="cs-CZ" sz="2800" dirty="0" smtClean="0"/>
              <a:t> autora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4186808" cy="79435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návod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12968" cy="5184576"/>
          </a:xfrm>
        </p:spPr>
        <p:txBody>
          <a:bodyPr>
            <a:noAutofit/>
          </a:bodyPr>
          <a:lstStyle/>
          <a:p>
            <a:r>
              <a:rPr lang="cs-CZ" sz="2800" dirty="0" smtClean="0"/>
              <a:t>Na začátku prezentace zopakujeme již probranou látku.</a:t>
            </a:r>
          </a:p>
          <a:p>
            <a:r>
              <a:rPr lang="cs-CZ" sz="2800" dirty="0" smtClean="0"/>
              <a:t>Vysvětlíme na obrázcích princip galvanického článku.</a:t>
            </a:r>
          </a:p>
          <a:p>
            <a:r>
              <a:rPr lang="cs-CZ" sz="2800" dirty="0" smtClean="0"/>
              <a:t>Ukážeme na příkladu suchého článku konstrukci a princip primárního g. článku.</a:t>
            </a:r>
          </a:p>
          <a:p>
            <a:r>
              <a:rPr lang="cs-CZ" sz="2800" dirty="0" smtClean="0"/>
              <a:t> Vysvětlíme rozdíl mezi primárním a sekundárním g. článkem.</a:t>
            </a:r>
          </a:p>
          <a:p>
            <a:r>
              <a:rPr lang="cs-CZ" sz="2800" dirty="0" smtClean="0"/>
              <a:t>Popíšeme princip nabíjení a vybíjení na olověném akumulátoru.</a:t>
            </a:r>
          </a:p>
          <a:p>
            <a:r>
              <a:rPr lang="cs-CZ" sz="2800" dirty="0" smtClean="0"/>
              <a:t>Uvedeme příklad použití obou typů galvanických článků.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333</TotalTime>
  <Words>352</Words>
  <Application>Microsoft Office PowerPoint</Application>
  <PresentationFormat>Předvádění na obrazovce (4:3)</PresentationFormat>
  <Paragraphs>53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Tok</vt:lpstr>
      <vt:lpstr>ChemSketch</vt:lpstr>
      <vt:lpstr>Prezentace aplikace PowerPoint</vt:lpstr>
      <vt:lpstr>Opakování</vt:lpstr>
      <vt:lpstr>Prezentace aplikace PowerPoint</vt:lpstr>
      <vt:lpstr>Galvanický článek</vt:lpstr>
      <vt:lpstr>Prezentace aplikace PowerPoint</vt:lpstr>
      <vt:lpstr>Prezentace aplikace PowerPoint</vt:lpstr>
      <vt:lpstr>Olověný akumulátor</vt:lpstr>
      <vt:lpstr>Prezentace aplikace PowerPoint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Terča</dc:creator>
  <cp:lastModifiedBy>Terezka</cp:lastModifiedBy>
  <cp:revision>42</cp:revision>
  <dcterms:created xsi:type="dcterms:W3CDTF">2011-10-22T12:22:42Z</dcterms:created>
  <dcterms:modified xsi:type="dcterms:W3CDTF">2012-01-02T18:46:04Z</dcterms:modified>
</cp:coreProperties>
</file>