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grpSp>
          <p:nvGrpSpPr>
            <p:cNvPr id="5" name="Group 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pic>
            <p:nvPicPr>
              <p:cNvPr id="13" name="Rectangle 12"/>
              <p:cNvPicPr>
                <a:picLocks noChangeAspect="1"/>
              </p:cNvPicPr>
              <p:nvPr/>
            </p:nvPicPr>
            <p:blipFill>
              <a:blip r:embed="rId2" cstate="print">
                <a:duotone>
                  <a:schemeClr val="accent2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0" y="857"/>
                <a:ext cx="8139683" cy="6857143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5" name="Rectangle 14"/>
              <p:cNvPicPr>
                <a:picLocks noChangeAspect="1"/>
              </p:cNvPicPr>
              <p:nvPr/>
            </p:nvPicPr>
            <p:blipFill>
              <a:blip r:embed="rId3" cstate="print">
                <a:duotone>
                  <a:schemeClr val="accent3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3150349" y="0"/>
                <a:ext cx="5993651" cy="524444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8" name="Rectangle 17"/>
              <p:cNvPicPr>
                <a:picLocks noChangeAspect="1"/>
              </p:cNvPicPr>
              <p:nvPr/>
            </p:nvPicPr>
            <p:blipFill>
              <a:blip r:embed="rId4" cstate="print">
                <a:duotone>
                  <a:schemeClr val="accent1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293206" y="1042127"/>
                <a:ext cx="8850794" cy="5815873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8" name="Rectangle 7"/>
            <p:cNvSpPr/>
            <p:nvPr/>
          </p:nvSpPr>
          <p:spPr>
            <a:xfrm>
              <a:off x="685800" y="0"/>
              <a:ext cx="8458200" cy="5715000"/>
            </a:xfrm>
            <a:prstGeom prst="rect">
              <a:avLst/>
            </a:prstGeom>
            <a:gradFill flip="none" rotWithShape="1">
              <a:gsLst>
                <a:gs pos="100000">
                  <a:schemeClr val="bg1">
                    <a:alpha val="40000"/>
                  </a:schemeClr>
                </a:gs>
                <a:gs pos="40000">
                  <a:schemeClr val="bg1">
                    <a:alpha val="4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1890000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17" name="Straight Connector 16"/>
            <p:cNvCxnSpPr/>
            <p:nvPr/>
          </p:nvCxnSpPr>
          <p:spPr>
            <a:xfrm>
              <a:off x="685800" y="5713412"/>
              <a:ext cx="8458200" cy="1588"/>
            </a:xfrm>
            <a:prstGeom prst="line">
              <a:avLst/>
            </a:prstGeom>
            <a:ln w="6350" cap="rnd" cmpd="sng" algn="ctr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850" y="4648201"/>
            <a:ext cx="8134350" cy="1200152"/>
          </a:xfrm>
        </p:spPr>
        <p:txBody>
          <a:bodyPr anchor="b" anchorCtr="0">
            <a:normAutofit/>
          </a:bodyPr>
          <a:lstStyle>
            <a:lvl1pPr algn="l">
              <a:defRPr sz="720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5820696"/>
            <a:ext cx="8077200" cy="914400"/>
          </a:xfrm>
        </p:spPr>
        <p:txBody>
          <a:bodyPr>
            <a:noAutofit/>
          </a:bodyPr>
          <a:lstStyle>
            <a:lvl1pPr marL="0" indent="0" algn="l">
              <a:spcAft>
                <a:spcPts val="0"/>
              </a:spcAft>
              <a:buNone/>
              <a:defRPr sz="16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</p:spTree>
  </p:cSld>
  <p:clrMapOvr>
    <a:masterClrMapping/>
  </p:clrMapOvr>
  <p:transition spd="slow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8" name="Rectangle 7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62000"/>
            <a:ext cx="7772400" cy="1362075"/>
          </a:xfrm>
        </p:spPr>
        <p:txBody>
          <a:bodyPr anchor="b" anchorCtr="0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209800"/>
            <a:ext cx="7772400" cy="1500187"/>
          </a:xfrm>
        </p:spPr>
        <p:txBody>
          <a:bodyPr anchor="t" anchorCtr="0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1"/>
            <a:ext cx="3886200" cy="483076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295401"/>
            <a:ext cx="3886200" cy="483076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295400"/>
            <a:ext cx="3887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1981201"/>
            <a:ext cx="3886200" cy="4144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95400"/>
            <a:ext cx="3886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600" y="1981201"/>
            <a:ext cx="3886200" cy="4144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Rectangle 10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Rectangle 10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3A134-F1C3-464B-BF47-54DC2DE08F52}" type="datetimeFigureOut">
              <a:rPr lang="en-US" smtClean="0"/>
              <a:pPr/>
              <a:t>11/15/2011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3"/>
          <p:cNvGrpSpPr/>
          <p:nvPr/>
        </p:nvGrpSpPr>
        <p:grpSpPr>
          <a:xfrm>
            <a:off x="0" y="0"/>
            <a:ext cx="9144000" cy="6867525"/>
            <a:chOff x="0" y="0"/>
            <a:chExt cx="9144000" cy="6867525"/>
          </a:xfrm>
        </p:grpSpPr>
        <p:grpSp>
          <p:nvGrpSpPr>
            <p:cNvPr id="11" name="Group 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pic>
            <p:nvPicPr>
              <p:cNvPr id="7" name="Rectangle 6"/>
              <p:cNvPicPr>
                <a:picLocks noChangeAspect="1"/>
              </p:cNvPicPr>
              <p:nvPr/>
            </p:nvPicPr>
            <p:blipFill>
              <a:blip r:embed="rId11" cstate="print">
                <a:duotone>
                  <a:schemeClr val="accent2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0" y="857"/>
                <a:ext cx="8139683" cy="6857143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" name="Rectangle 7"/>
              <p:cNvPicPr>
                <a:picLocks noChangeAspect="1"/>
              </p:cNvPicPr>
              <p:nvPr/>
            </p:nvPicPr>
            <p:blipFill>
              <a:blip r:embed="rId12" cstate="print">
                <a:duotone>
                  <a:schemeClr val="accent3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3150349" y="0"/>
                <a:ext cx="5993651" cy="524444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Rectangle 8"/>
              <p:cNvPicPr>
                <a:picLocks noChangeAspect="1"/>
              </p:cNvPicPr>
              <p:nvPr/>
            </p:nvPicPr>
            <p:blipFill>
              <a:blip r:embed="rId13" cstate="print">
                <a:duotone>
                  <a:schemeClr val="accent1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293206" y="1042127"/>
                <a:ext cx="8850794" cy="5815873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12" name="Rectangle 11"/>
            <p:cNvSpPr/>
            <p:nvPr/>
          </p:nvSpPr>
          <p:spPr>
            <a:xfrm flipV="1">
              <a:off x="685800" y="1152525"/>
              <a:ext cx="8458200" cy="5715000"/>
            </a:xfrm>
            <a:prstGeom prst="rect">
              <a:avLst/>
            </a:prstGeom>
            <a:gradFill flip="none" rotWithShape="1">
              <a:gsLst>
                <a:gs pos="100000">
                  <a:schemeClr val="bg1">
                    <a:alpha val="35000"/>
                  </a:schemeClr>
                </a:gs>
                <a:gs pos="40000">
                  <a:schemeClr val="bg1">
                    <a:alpha val="35000"/>
                  </a:schemeClr>
                </a:gs>
                <a:gs pos="21000">
                  <a:schemeClr val="bg1">
                    <a:alpha val="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/>
            <p:nvPr/>
          </p:nvCxnSpPr>
          <p:spPr>
            <a:xfrm>
              <a:off x="685800" y="1152525"/>
              <a:ext cx="8458200" cy="1588"/>
            </a:xfrm>
            <a:prstGeom prst="line">
              <a:avLst/>
            </a:prstGeom>
            <a:ln w="6350" cap="rnd" cmpd="sng" algn="ctr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42875"/>
            <a:ext cx="8001000" cy="1112838"/>
          </a:xfrm>
          <a:prstGeom prst="rect">
            <a:avLst/>
          </a:prstGeom>
        </p:spPr>
        <p:txBody>
          <a:bodyPr vert="horz" rtlCol="0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295401"/>
            <a:ext cx="8001000" cy="48307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D7C3A134-F1C3-464B-BF47-54DC2DE08F52}" type="datetimeFigureOut">
              <a:rPr lang="en-US" smtClean="0"/>
              <a:pPr/>
              <a:t>11/15/2011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385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B2B7EC7-2ACE-473C-B2BC-A2DC9B251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</p:sldLayoutIdLst>
  <p:transition spd="slow">
    <p:split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ts val="600"/>
        </a:spcBef>
        <a:spcAft>
          <a:spcPts val="600"/>
        </a:spcAft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ts val="600"/>
        </a:spcBef>
        <a:spcAft>
          <a:spcPts val="600"/>
        </a:spcAft>
        <a:buFont typeface="Arial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ts val="600"/>
        </a:spcBef>
        <a:spcAft>
          <a:spcPts val="600"/>
        </a:spcAft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ts val="600"/>
        </a:spcBef>
        <a:spcAft>
          <a:spcPts val="600"/>
        </a:spcAft>
        <a:buFont typeface="Arial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ts val="600"/>
        </a:spcBef>
        <a:spcAft>
          <a:spcPts val="600"/>
        </a:spcAft>
        <a:buFont typeface="Arial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5758408"/>
            <a:ext cx="8208912" cy="910952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ANOTACE: Materiál je určen pro žáky 9. ročníku a slouží k výkladu 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732240" y="260648"/>
            <a:ext cx="215873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VY_32_INOVACE_CH.9.A.04-10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83568" y="1484784"/>
            <a:ext cx="76328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Název školy: ZŠ Štětí, Ostrovní 300</a:t>
            </a:r>
            <a:br>
              <a:rPr lang="cs-CZ" sz="2800" dirty="0" smtClean="0"/>
            </a:br>
            <a:r>
              <a:rPr lang="cs-CZ" sz="2800" dirty="0" smtClean="0"/>
              <a:t>Autor: Mgr. Tereza Hrabkovská</a:t>
            </a:r>
            <a:br>
              <a:rPr lang="cs-CZ" sz="2800" dirty="0" smtClean="0"/>
            </a:br>
            <a:r>
              <a:rPr lang="cs-CZ" sz="2800" dirty="0" smtClean="0"/>
              <a:t>Název materiálu: VY_32_INOVACE_CH.9.A.04_HMOTNOSTNÍ ZLOMEK</a:t>
            </a:r>
          </a:p>
          <a:p>
            <a:pPr algn="ctr"/>
            <a:r>
              <a:rPr lang="cs-CZ" sz="2800" dirty="0" smtClean="0"/>
              <a:t>Název: Hmotnostní zlomek</a:t>
            </a:r>
            <a:br>
              <a:rPr lang="cs-CZ" sz="2800" dirty="0" smtClean="0"/>
            </a:br>
            <a:r>
              <a:rPr lang="cs-CZ" sz="2800" dirty="0" smtClean="0"/>
              <a:t>Číslo operačního programu: CZ.1.07/1.4.00/21.1693</a:t>
            </a:r>
            <a:br>
              <a:rPr lang="cs-CZ" sz="2800" dirty="0" smtClean="0"/>
            </a:br>
            <a:r>
              <a:rPr lang="cs-CZ" sz="2800" dirty="0" smtClean="0"/>
              <a:t>Název projektu: PRIMA ŠKOLA</a:t>
            </a:r>
          </a:p>
          <a:p>
            <a:pPr algn="ctr"/>
            <a:r>
              <a:rPr lang="cs-CZ" sz="2800" dirty="0" smtClean="0"/>
              <a:t>Vzdělávací oblast/obor: Člověk a příroda/Chemie</a:t>
            </a:r>
          </a:p>
          <a:p>
            <a:pPr algn="ctr"/>
            <a:r>
              <a:rPr lang="cs-CZ" sz="2800" dirty="0" smtClean="0"/>
              <a:t>Tematický okruh/téma: Chemické výpočty/ Hmotnostní zlomek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/>
              <a:t>Vytvořeno: 5. 11. 2011</a:t>
            </a:r>
            <a:endParaRPr lang="cs-CZ" sz="28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1224136" cy="1047820"/>
          </a:xfrm>
          <a:prstGeom prst="rect">
            <a:avLst/>
          </a:prstGeom>
          <a:noFill/>
        </p:spPr>
      </p:pic>
      <p:pic>
        <p:nvPicPr>
          <p:cNvPr id="9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051720" y="260648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Znáš </a:t>
            </a:r>
            <a:r>
              <a:rPr lang="cs-CZ" sz="4800" cap="none" dirty="0" smtClean="0"/>
              <a:t>ODPOVĚĎ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35280" cy="4968552"/>
          </a:xfrm>
        </p:spPr>
        <p:txBody>
          <a:bodyPr>
            <a:normAutofit/>
          </a:bodyPr>
          <a:lstStyle/>
          <a:p>
            <a:pPr marL="531813" indent="-531813">
              <a:spcBef>
                <a:spcPts val="1800"/>
              </a:spcBef>
              <a:spcAft>
                <a:spcPts val="1200"/>
              </a:spcAft>
              <a:buFont typeface="Courier New" pitchFamily="49" charset="0"/>
              <a:buChar char="o"/>
            </a:pPr>
            <a:r>
              <a:rPr lang="cs-CZ" sz="3600" dirty="0" smtClean="0"/>
              <a:t>Co je to směs?</a:t>
            </a:r>
          </a:p>
          <a:p>
            <a:pPr marL="531813" indent="-531813">
              <a:spcBef>
                <a:spcPts val="1800"/>
              </a:spcBef>
              <a:spcAft>
                <a:spcPts val="1200"/>
              </a:spcAft>
              <a:buFont typeface="Courier New" pitchFamily="49" charset="0"/>
              <a:buChar char="o"/>
            </a:pPr>
            <a:r>
              <a:rPr lang="cs-CZ" sz="3600" dirty="0" smtClean="0"/>
              <a:t>Jaké znáš druhy směsí?</a:t>
            </a:r>
          </a:p>
          <a:p>
            <a:pPr marL="531813" indent="-531813">
              <a:spcBef>
                <a:spcPts val="1800"/>
              </a:spcBef>
              <a:spcAft>
                <a:spcPts val="1200"/>
              </a:spcAft>
              <a:buFont typeface="Courier New" pitchFamily="49" charset="0"/>
              <a:buChar char="o"/>
            </a:pPr>
            <a:r>
              <a:rPr lang="cs-CZ" sz="3600" dirty="0" smtClean="0"/>
              <a:t>Je ovocný jogurt směs?</a:t>
            </a:r>
          </a:p>
          <a:p>
            <a:pPr marL="531813" indent="-531813">
              <a:spcBef>
                <a:spcPts val="1800"/>
              </a:spcBef>
              <a:spcAft>
                <a:spcPts val="1200"/>
              </a:spcAft>
              <a:buFont typeface="Courier New" pitchFamily="49" charset="0"/>
              <a:buChar char="o"/>
            </a:pPr>
            <a:r>
              <a:rPr lang="cs-CZ" sz="3600" dirty="0" smtClean="0"/>
              <a:t>Jaké složky obsahuje ovocný jogurt?</a:t>
            </a:r>
          </a:p>
          <a:p>
            <a:pPr marL="531813" indent="-531813">
              <a:spcBef>
                <a:spcPts val="1800"/>
              </a:spcBef>
              <a:spcAft>
                <a:spcPts val="1200"/>
              </a:spcAft>
              <a:buFont typeface="Courier New" pitchFamily="49" charset="0"/>
              <a:buChar char="o"/>
            </a:pPr>
            <a:r>
              <a:rPr lang="cs-CZ" sz="3600" dirty="0" smtClean="0"/>
              <a:t>Co je uvedeno na kelímku </a:t>
            </a:r>
            <a:r>
              <a:rPr lang="cs-CZ" sz="3600" smtClean="0"/>
              <a:t>ovocného jogurtu?</a:t>
            </a:r>
            <a:endParaRPr lang="cs-CZ" sz="3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260648"/>
            <a:ext cx="864096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0850" indent="-450850">
              <a:spcBef>
                <a:spcPts val="1200"/>
              </a:spcBef>
              <a:buFont typeface="Courier New" pitchFamily="49" charset="0"/>
              <a:buChar char="o"/>
            </a:pPr>
            <a:r>
              <a:rPr lang="cs-CZ" sz="4000" dirty="0" smtClean="0"/>
              <a:t>Každá směs se skládá z několika různých složek.</a:t>
            </a:r>
          </a:p>
          <a:p>
            <a:pPr marL="450850" indent="-450850">
              <a:spcBef>
                <a:spcPts val="1200"/>
              </a:spcBef>
              <a:buFont typeface="Courier New" pitchFamily="49" charset="0"/>
              <a:buChar char="o"/>
            </a:pPr>
            <a:r>
              <a:rPr lang="cs-CZ" sz="4000" dirty="0" smtClean="0"/>
              <a:t>Každá složka je ve směsi zastoupena v nějakém množství.</a:t>
            </a:r>
          </a:p>
          <a:p>
            <a:pPr marL="450850" indent="-450850">
              <a:spcBef>
                <a:spcPts val="1200"/>
              </a:spcBef>
              <a:buFont typeface="Courier New" pitchFamily="49" charset="0"/>
              <a:buChar char="o"/>
            </a:pPr>
            <a:r>
              <a:rPr lang="cs-CZ" sz="4000" dirty="0" smtClean="0"/>
              <a:t>Znát množství některé složky obsažené ve směsi je v praxi velice důležité.</a:t>
            </a:r>
          </a:p>
          <a:p>
            <a:pPr marL="450850" indent="-450850">
              <a:spcBef>
                <a:spcPts val="1200"/>
              </a:spcBef>
            </a:pPr>
            <a:r>
              <a:rPr lang="cs-CZ" sz="4000" dirty="0" smtClean="0"/>
              <a:t>například: množství tuku nebo cukru v jídle, obsah 		       ovocné složky v jogurtu,  . . .)</a:t>
            </a:r>
          </a:p>
          <a:p>
            <a:pPr marL="450850" indent="-450850">
              <a:spcBef>
                <a:spcPts val="1200"/>
              </a:spcBef>
              <a:buFont typeface="Courier New" pitchFamily="49" charset="0"/>
              <a:buChar char="o"/>
            </a:pPr>
            <a:r>
              <a:rPr lang="cs-CZ" sz="4000" dirty="0" smtClean="0"/>
              <a:t>Tento podíl můžeme vyjádřit pomocí </a:t>
            </a:r>
            <a:r>
              <a:rPr lang="cs-CZ" sz="4000" b="1" dirty="0" smtClean="0"/>
              <a:t>hmotnostního zlomku.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HMOTNOSTNÍ ZLOMEK    </a:t>
            </a:r>
            <a:r>
              <a:rPr lang="cs-CZ" sz="6000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720080"/>
          </a:xfrm>
        </p:spPr>
        <p:txBody>
          <a:bodyPr>
            <a:normAutofit/>
          </a:bodyPr>
          <a:lstStyle/>
          <a:p>
            <a:pPr marL="450850" indent="-450850">
              <a:buFont typeface="Courier New" pitchFamily="49" charset="0"/>
              <a:buChar char="o"/>
            </a:pPr>
            <a:r>
              <a:rPr lang="cs-CZ" sz="3600" dirty="0" smtClean="0"/>
              <a:t>Je to bezrozměrné číslo = nemá jednotku</a:t>
            </a:r>
            <a:endParaRPr lang="cs-CZ" sz="3600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12763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420888"/>
            <a:ext cx="2590800" cy="162877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</p:pic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0" y="2085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348880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m(s) – hmotnost </a:t>
            </a:r>
            <a:r>
              <a:rPr lang="cs-CZ" sz="3600" u="sng" dirty="0" smtClean="0"/>
              <a:t>s</a:t>
            </a:r>
            <a:r>
              <a:rPr lang="cs-CZ" sz="3600" dirty="0" smtClean="0"/>
              <a:t>ložky (jejíž podíl chceme znát)</a:t>
            </a:r>
          </a:p>
          <a:p>
            <a:endParaRPr lang="cs-CZ" sz="3600" dirty="0" smtClean="0"/>
          </a:p>
          <a:p>
            <a:r>
              <a:rPr lang="cs-CZ" sz="3600" dirty="0" smtClean="0"/>
              <a:t>m(c) – hmotnost </a:t>
            </a:r>
            <a:r>
              <a:rPr lang="cs-CZ" sz="3600" u="sng" dirty="0" smtClean="0"/>
              <a:t>c</a:t>
            </a:r>
            <a:r>
              <a:rPr lang="cs-CZ" sz="3600" dirty="0" smtClean="0"/>
              <a:t>elé směsi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325015"/>
            <a:ext cx="8208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0850" indent="-450850">
              <a:buFont typeface="Courier New" pitchFamily="49" charset="0"/>
              <a:buChar char="o"/>
              <a:tabLst>
                <a:tab pos="531813" algn="l"/>
              </a:tabLst>
            </a:pPr>
            <a:r>
              <a:rPr lang="cs-CZ" sz="3600" dirty="0" smtClean="0"/>
              <a:t>Hodnota hmotnostního zlomku je vždy menší než 1</a:t>
            </a:r>
          </a:p>
          <a:p>
            <a:pPr marL="355600" indent="-355600"/>
            <a:r>
              <a:rPr lang="cs-CZ" sz="4400" dirty="0"/>
              <a:t>	</a:t>
            </a:r>
            <a:r>
              <a:rPr lang="cs-CZ" sz="4400" dirty="0" smtClean="0"/>
              <a:t>	w</a:t>
            </a:r>
            <a:r>
              <a:rPr lang="en-US" sz="4400" dirty="0" smtClean="0"/>
              <a:t>&lt;</a:t>
            </a:r>
            <a:r>
              <a:rPr lang="cs-CZ" sz="4400" dirty="0" smtClean="0"/>
              <a:t>1</a:t>
            </a:r>
            <a:endParaRPr lang="cs-CZ" sz="44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2013992" cy="92419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Příklad: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95401"/>
            <a:ext cx="8568952" cy="1197495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Na jogurtu o hmotnosti 120 g je uvedeno, že jogurt obsahuje 3,5 g tuku. Určete hmotnostní zlomek tuku v jogurtu.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2636912"/>
            <a:ext cx="4600575" cy="952500"/>
          </a:xfrm>
          <a:prstGeom prst="rect">
            <a:avLst/>
          </a:prstGeom>
          <a:noFill/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5076056" y="2710661"/>
            <a:ext cx="194421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= 0,029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573016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Hmotnostní zlomek můžeme vyjádřit v procentech</a:t>
            </a:r>
            <a:endParaRPr lang="cs-CZ" sz="3200" dirty="0"/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221088"/>
            <a:ext cx="3744416" cy="111203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5536" y="5373216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w = 0,029 . 100 =  2,9%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229200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jogurtu je obsaženo 2,9% tuku.</a:t>
            </a:r>
            <a:endParaRPr lang="cs-CZ" sz="36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411" grpId="0"/>
      <p:bldP spid="7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260648"/>
            <a:ext cx="8712968" cy="2520280"/>
          </a:xfrm>
        </p:spPr>
        <p:txBody>
          <a:bodyPr>
            <a:noAutofit/>
          </a:bodyPr>
          <a:lstStyle/>
          <a:p>
            <a:pPr marL="355600" indent="-355600">
              <a:spcBef>
                <a:spcPts val="1800"/>
              </a:spcBef>
              <a:buFont typeface="Courier New" pitchFamily="49" charset="0"/>
              <a:buChar char="o"/>
            </a:pPr>
            <a:r>
              <a:rPr lang="cs-CZ" sz="3400" dirty="0" smtClean="0"/>
              <a:t>Už víme, že </a:t>
            </a:r>
            <a:r>
              <a:rPr lang="cs-CZ" sz="3400" u="sng" dirty="0" smtClean="0"/>
              <a:t>ROZTOK</a:t>
            </a:r>
            <a:r>
              <a:rPr lang="cs-CZ" sz="3400" dirty="0" smtClean="0"/>
              <a:t> se skládá z </a:t>
            </a:r>
            <a:r>
              <a:rPr lang="cs-CZ" sz="3400" u="sng" dirty="0" smtClean="0"/>
              <a:t>rozpuštěné složky </a:t>
            </a:r>
            <a:r>
              <a:rPr lang="cs-CZ" sz="3400" dirty="0" smtClean="0"/>
              <a:t>a </a:t>
            </a:r>
            <a:r>
              <a:rPr lang="cs-CZ" sz="3400" u="sng" dirty="0" smtClean="0"/>
              <a:t>rozpouštědla</a:t>
            </a:r>
            <a:r>
              <a:rPr lang="cs-CZ" sz="3400" dirty="0" smtClean="0"/>
              <a:t>.</a:t>
            </a:r>
          </a:p>
          <a:p>
            <a:pPr marL="355600" indent="-355600">
              <a:spcBef>
                <a:spcPts val="1800"/>
              </a:spcBef>
              <a:buFont typeface="Courier New" pitchFamily="49" charset="0"/>
              <a:buChar char="o"/>
            </a:pPr>
            <a:r>
              <a:rPr lang="cs-CZ" sz="3400" dirty="0" smtClean="0"/>
              <a:t>Hmotnostní zlomek se používá především při </a:t>
            </a:r>
            <a:r>
              <a:rPr lang="cs-CZ" sz="3400" u="sng" dirty="0" smtClean="0"/>
              <a:t>přípravě roztoků</a:t>
            </a:r>
            <a:r>
              <a:rPr lang="cs-CZ" sz="3400" dirty="0" smtClean="0"/>
              <a:t>.</a:t>
            </a:r>
          </a:p>
          <a:p>
            <a:pPr marL="355600" indent="-355600">
              <a:spcBef>
                <a:spcPts val="1800"/>
              </a:spcBef>
              <a:buFont typeface="Courier New" pitchFamily="49" charset="0"/>
              <a:buChar char="o"/>
            </a:pPr>
            <a:r>
              <a:rPr lang="cs-CZ" sz="3400" dirty="0" smtClean="0"/>
              <a:t>Pokud například chceme připravit 20% roztok, pak použijeme upravený vzorec. </a:t>
            </a:r>
            <a:endParaRPr lang="cs-CZ" sz="3400" dirty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4005064"/>
            <a:ext cx="3581400" cy="12192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522920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latin typeface="Cambria" pitchFamily="18" charset="0"/>
                <a:cs typeface="Times New Roman" pitchFamily="18" charset="0"/>
              </a:rPr>
              <a:t>m(c)</a:t>
            </a:r>
            <a:endParaRPr lang="cs-CZ" sz="3600" i="1" dirty="0">
              <a:latin typeface="Cambria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3717032"/>
            <a:ext cx="489654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m(s) – hmotnost rozpuštěné složky</a:t>
            </a:r>
          </a:p>
          <a:p>
            <a:r>
              <a:rPr lang="cs-CZ" sz="3500" dirty="0" smtClean="0"/>
              <a:t>m(r) – hmotnost rozpouštědla</a:t>
            </a:r>
            <a:endParaRPr lang="cs-CZ" sz="35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915816" y="5157192"/>
            <a:ext cx="360040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619672" y="5157192"/>
            <a:ext cx="1656184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260648"/>
            <a:ext cx="8568952" cy="1512168"/>
          </a:xfrm>
        </p:spPr>
        <p:txBody>
          <a:bodyPr>
            <a:noAutofit/>
          </a:bodyPr>
          <a:lstStyle/>
          <a:p>
            <a:r>
              <a:rPr lang="cs-CZ" sz="3200" dirty="0" smtClean="0"/>
              <a:t>K naložení hub se používá solný nálev. Do jednoho litru vody (1000g) se dává 300g soli. Vypočítáme hmotnostní zlomek soli v  solném roztoku.</a:t>
            </a:r>
            <a:endParaRPr lang="cs-CZ" sz="3200" dirty="0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916832"/>
            <a:ext cx="3886200" cy="1219200"/>
          </a:xfrm>
          <a:prstGeom prst="rect">
            <a:avLst/>
          </a:prstGeom>
          <a:noFill/>
        </p:spPr>
      </p:pic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356992"/>
            <a:ext cx="5771493" cy="194421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558924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Nálev obsahuje 23% soli.</a:t>
            </a:r>
            <a:endParaRPr lang="cs-CZ" sz="36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8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188640"/>
            <a:ext cx="8640960" cy="64087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Vypočítej hmotnostní zlomek cukru  v roztoku. Hmotnost cukru v roztoku je28g  a hmotnost roztoku je 86g.</a:t>
            </a:r>
          </a:p>
          <a:p>
            <a:endParaRPr lang="cs-CZ" sz="2800" dirty="0" smtClean="0"/>
          </a:p>
          <a:p>
            <a:r>
              <a:rPr lang="cs-CZ" sz="2800" dirty="0" smtClean="0"/>
              <a:t>3 g látky smícháme s 78 g rozpouštědla. Jaký bude hmotnostní zlomek roztoku? Výsledek vyjádřete v procentech.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Kolika procentní roztok připravíme smícháním 20g síranu měďnatého se 185g vody?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908720"/>
            <a:ext cx="3400993" cy="864096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780928"/>
            <a:ext cx="6425329" cy="864096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68741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Cambria" pitchFamily="18" charset="0"/>
              </a:rPr>
              <a:t>w = </a:t>
            </a:r>
            <a:r>
              <a:rPr lang="cs-CZ" sz="2400" dirty="0" smtClean="0">
                <a:latin typeface="Cambria" pitchFamily="18" charset="0"/>
              </a:rPr>
              <a:t>0,037 . 100 = 3,7%</a:t>
            </a:r>
            <a:endParaRPr lang="cs-CZ" dirty="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5301208"/>
            <a:ext cx="6489564" cy="792088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6135687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Cambria" pitchFamily="18" charset="0"/>
              </a:rPr>
              <a:t>w = </a:t>
            </a:r>
            <a:r>
              <a:rPr lang="cs-CZ" sz="2400" dirty="0" smtClean="0">
                <a:latin typeface="Cambria" pitchFamily="18" charset="0"/>
              </a:rPr>
              <a:t>0,098 . 100 = 9,8%</a:t>
            </a:r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4800" dirty="0" smtClean="0"/>
              <a:t>Metodické pokyny</a:t>
            </a:r>
            <a:endParaRPr lang="cs-CZ" sz="4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268760"/>
            <a:ext cx="8568952" cy="5301951"/>
          </a:xfrm>
        </p:spPr>
        <p:txBody>
          <a:bodyPr/>
          <a:lstStyle/>
          <a:p>
            <a:r>
              <a:rPr lang="cs-CZ" sz="4000" dirty="0" smtClean="0"/>
              <a:t>Na začátku zopakujeme již probranou látku, související s novým učivem.</a:t>
            </a:r>
          </a:p>
          <a:p>
            <a:r>
              <a:rPr lang="cs-CZ" sz="4000" dirty="0" smtClean="0"/>
              <a:t>Zavedeme pojem </a:t>
            </a:r>
            <a:r>
              <a:rPr lang="cs-CZ" sz="4000" b="1" dirty="0" smtClean="0"/>
              <a:t>hmotnostní zlomek</a:t>
            </a:r>
            <a:r>
              <a:rPr lang="cs-CZ" sz="4000" dirty="0" smtClean="0"/>
              <a:t>, uvedeme vzorec.</a:t>
            </a:r>
          </a:p>
          <a:p>
            <a:r>
              <a:rPr lang="cs-CZ" sz="4000" dirty="0" smtClean="0"/>
              <a:t>Vysvětlíme použití hmotnostního zlomku na příkladech.</a:t>
            </a:r>
          </a:p>
          <a:p>
            <a:r>
              <a:rPr lang="cs-CZ" sz="4000" dirty="0" smtClean="0"/>
              <a:t>Na závěr upevníme učivo řešením příkladů.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ci_fair_72dpi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21873A"/>
      </a:hlink>
      <a:folHlink>
        <a:srgbClr val="717E00"/>
      </a:folHlink>
    </a:clrScheme>
    <a:fontScheme name="Science Fair">
      <a:majorFont>
        <a:latin typeface="Tw Cen MT Condensed"/>
        <a:ea typeface=""/>
        <a:cs typeface=""/>
      </a:majorFont>
      <a:minorFont>
        <a:latin typeface="Tw Cen MT Condense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EdSciFairProj</Template>
  <TotalTime>197</TotalTime>
  <Words>369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sci_fair_72dpi</vt:lpstr>
      <vt:lpstr>Snímek 1</vt:lpstr>
      <vt:lpstr>Znáš ODPOVĚĎ?</vt:lpstr>
      <vt:lpstr>Snímek 3</vt:lpstr>
      <vt:lpstr>HMOTNOSTNÍ ZLOMEK    w</vt:lpstr>
      <vt:lpstr>Příklad:</vt:lpstr>
      <vt:lpstr>Snímek 6</vt:lpstr>
      <vt:lpstr>Snímek 7</vt:lpstr>
      <vt:lpstr>Snímek 8</vt:lpstr>
      <vt:lpstr>Metodické pokyny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Alena Francová</cp:lastModifiedBy>
  <cp:revision>32</cp:revision>
  <dcterms:created xsi:type="dcterms:W3CDTF">2011-11-05T13:56:20Z</dcterms:created>
  <dcterms:modified xsi:type="dcterms:W3CDTF">2011-11-15T07:14:11Z</dcterms:modified>
</cp:coreProperties>
</file>