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mp3" ContentType="audio/unknown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4" r:id="rId2"/>
    <p:sldId id="285" r:id="rId3"/>
    <p:sldId id="256" r:id="rId4"/>
    <p:sldId id="259" r:id="rId5"/>
    <p:sldId id="260" r:id="rId6"/>
    <p:sldId id="261" r:id="rId7"/>
    <p:sldId id="262" r:id="rId8"/>
    <p:sldId id="263" r:id="rId9"/>
    <p:sldId id="279" r:id="rId10"/>
    <p:sldId id="264" r:id="rId11"/>
    <p:sldId id="283" r:id="rId12"/>
    <p:sldId id="266" r:id="rId13"/>
    <p:sldId id="267" r:id="rId14"/>
    <p:sldId id="269" r:id="rId15"/>
    <p:sldId id="270" r:id="rId16"/>
    <p:sldId id="272" r:id="rId17"/>
    <p:sldId id="273" r:id="rId18"/>
    <p:sldId id="274" r:id="rId19"/>
    <p:sldId id="276" r:id="rId20"/>
    <p:sldId id="275" r:id="rId21"/>
    <p:sldId id="281" r:id="rId22"/>
    <p:sldId id="282" r:id="rId23"/>
    <p:sldId id="280" r:id="rId24"/>
    <p:sldId id="278" r:id="rId25"/>
    <p:sldId id="288" r:id="rId26"/>
    <p:sldId id="289" r:id="rId27"/>
    <p:sldId id="290" r:id="rId28"/>
    <p:sldId id="291" r:id="rId29"/>
    <p:sldId id="286" r:id="rId30"/>
    <p:sldId id="277" r:id="rId31"/>
    <p:sldId id="271" r:id="rId32"/>
    <p:sldId id="265" r:id="rId33"/>
    <p:sldId id="25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DC221-8CBF-4AA9-BBE6-0B498BB9DE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E35BA-B95D-4055-A54E-5F07FE2A2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1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DC221-8CBF-4AA9-BBE6-0B498BB9DE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E35BA-B95D-4055-A54E-5F07FE2A2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1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DC221-8CBF-4AA9-BBE6-0B498BB9DE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E35BA-B95D-4055-A54E-5F07FE2A2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1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DC221-8CBF-4AA9-BBE6-0B498BB9DE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E35BA-B95D-4055-A54E-5F07FE2A2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1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DC221-8CBF-4AA9-BBE6-0B498BB9DE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E35BA-B95D-4055-A54E-5F07FE2A2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1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DC221-8CBF-4AA9-BBE6-0B498BB9DE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E35BA-B95D-4055-A54E-5F07FE2A2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1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DC221-8CBF-4AA9-BBE6-0B498BB9DE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E35BA-B95D-4055-A54E-5F07FE2A2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1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DC221-8CBF-4AA9-BBE6-0B498BB9DE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E35BA-B95D-4055-A54E-5F07FE2A2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1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DC221-8CBF-4AA9-BBE6-0B498BB9DE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E35BA-B95D-4055-A54E-5F07FE2A2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1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DC221-8CBF-4AA9-BBE6-0B498BB9DE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E35BA-B95D-4055-A54E-5F07FE2A2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1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DC221-8CBF-4AA9-BBE6-0B498BB9DE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E35BA-B95D-4055-A54E-5F07FE2A2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1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C5FDC221-8CBF-4AA9-BBE6-0B498BB9DE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8EBE35BA-B95D-4055-A54E-5F07FE2A2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14" name="chimes.wav"/>
          </p:stSnd>
        </p:sndAc>
      </p:transition>
    </mc:Choice>
    <mc:Fallback>
      <p:transition>
        <p:cut/>
        <p:sndAc>
          <p:stSnd>
            <p:snd r:embed="rId13" name="chimes.wav"/>
          </p:stSnd>
        </p:sndAc>
      </p:transition>
    </mc:Fallback>
  </mc:AlternateConten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b/Chram_sv_Mikulase_z_upati_Petrin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d/Chram_sv_Mikulase_interier_kopule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c/Mikulov,_z%C3%A1mek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1/Praha_2005-09-15_Three_fiddels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7/Serbian_embassy_Prague_3003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7/Kostel_v_Lyse_sochy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1.wav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a/a2/Braunovy_sochy_Ctnost%C3%AD_a_Ne%C5%99est%C3%AD_na_Kuksu_(38)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8/MarianskySloup.p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8/The_Nightwatch_by_Rembrandt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2/Peter_Paul_Rubens_009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1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5/Petr_Brandl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c/Kaple_Boziho_tela_in_Olomouc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1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b/Holasovice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mp3"/><Relationship Id="rId6" Type="http://schemas.openxmlformats.org/officeDocument/2006/relationships/audio" Target="../media/audio11.wav"/><Relationship Id="rId5" Type="http://schemas.openxmlformats.org/officeDocument/2006/relationships/image" Target="../media/image18.png"/><Relationship Id="rId4" Type="http://schemas.microsoft.com/office/2007/relationships/media" Target="../media/media1.mp3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4/CatherinePalaceNorthSide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1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3/Bustelli_Weihwasserbecken_BNM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2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b/Chram_sv_Mikulase_z_upati_Petrin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8/MarianskySloup.p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1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8/The_Nightwatch_by_Rembrandt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1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2/Braunovy_sochy_Ctnost%C3%AD_a_Ne%C5%99est%C3%AD_na_Kuksu_(38)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11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+mn-lt"/>
              </a:rPr>
              <a:t>Barokní kultura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VY_32_INOVACE_102_Barokní kultura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cs-CZ" sz="1400" i="1" dirty="0">
              <a:solidFill>
                <a:schemeClr val="tx2"/>
              </a:solidFill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2321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11.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.11.2011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Barokní kultura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barokní kultura ,památky, autoři</a:t>
            </a:r>
            <a:r>
              <a:rPr lang="cs-CZ" sz="1600" smtClean="0">
                <a:solidFill>
                  <a:schemeClr val="tx2"/>
                </a:solidFill>
                <a:latin typeface="+mn-lt"/>
              </a:rPr>
              <a:t>, prověření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rozeznat znaky baroka a konkrétních památek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+mn-lt"/>
              </a:rPr>
              <a:t>Barokní kultura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2335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Barokní kultura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České baroko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7174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7604" y="980728"/>
            <a:ext cx="69847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s</a:t>
            </a:r>
            <a:r>
              <a:rPr lang="cs-CZ" sz="3200" u="sng" dirty="0" smtClean="0"/>
              <a:t>pjata s rekatolizací </a:t>
            </a:r>
            <a:r>
              <a:rPr lang="cs-CZ" sz="3200" dirty="0" smtClean="0"/>
              <a:t>– vznikla v 16.st. </a:t>
            </a:r>
            <a:r>
              <a:rPr lang="cs-CZ" sz="3200" dirty="0"/>
              <a:t>v</a:t>
            </a:r>
            <a:r>
              <a:rPr lang="cs-CZ" sz="3200" dirty="0" smtClean="0"/>
              <a:t> Itálii a šíří se v 17.st. </a:t>
            </a:r>
            <a:r>
              <a:rPr lang="cs-CZ" sz="3200" dirty="0"/>
              <a:t>d</a:t>
            </a:r>
            <a:r>
              <a:rPr lang="cs-CZ" sz="3200" dirty="0" smtClean="0"/>
              <a:t>ál do Evropy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7604" y="2924944"/>
            <a:ext cx="734481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t</a:t>
            </a:r>
            <a:r>
              <a:rPr lang="cs-CZ" sz="3200" u="sng" dirty="0" smtClean="0"/>
              <a:t>ypické znaky </a:t>
            </a:r>
            <a:r>
              <a:rPr lang="cs-CZ" sz="3200" dirty="0" smtClean="0"/>
              <a:t>– velkolepost, mohutnost, okázalá nádhera, zvlněné oblé tvary, obdélníková a oválná okna, bohaté zlacení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518607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5018" y="323945"/>
            <a:ext cx="76145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s</a:t>
            </a:r>
            <a:r>
              <a:rPr lang="cs-CZ" sz="3200" b="1" u="sng" dirty="0" smtClean="0"/>
              <a:t>tavby:</a:t>
            </a:r>
            <a:r>
              <a:rPr lang="cs-CZ" sz="3200" dirty="0" smtClean="0"/>
              <a:t> chrám </a:t>
            </a:r>
            <a:r>
              <a:rPr lang="cs-CZ" sz="3200" dirty="0" err="1" smtClean="0"/>
              <a:t>sv.Mikuláše</a:t>
            </a:r>
            <a:endParaRPr lang="cs-CZ" sz="3200" b="1" u="sng" dirty="0"/>
          </a:p>
        </p:txBody>
      </p:sp>
      <p:pic>
        <p:nvPicPr>
          <p:cNvPr id="1026" name="Picture 2" descr="Soubor:Chram sv Mikulase z upati Petrin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4300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08913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Chram sv Mikulase interier kopule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4300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88640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opule </a:t>
            </a:r>
            <a:r>
              <a:rPr lang="cs-CZ" sz="3200" dirty="0" smtClean="0"/>
              <a:t>Chrámu </a:t>
            </a:r>
            <a:r>
              <a:rPr lang="cs-CZ" sz="3200" dirty="0" err="1" smtClean="0"/>
              <a:t>sv.Mikuláše</a:t>
            </a:r>
            <a:r>
              <a:rPr lang="cs-CZ" sz="3200" dirty="0" smtClean="0"/>
              <a:t> </a:t>
            </a:r>
            <a:r>
              <a:rPr lang="cs-CZ" sz="3200" dirty="0" smtClean="0"/>
              <a:t>– vnitřní výzdoba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35586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ikulov, zámek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0466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ámek Buchlovice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532425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4/43/Trebon-square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24744"/>
            <a:ext cx="3838575" cy="511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836712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m</a:t>
            </a:r>
            <a:r>
              <a:rPr lang="cs-CZ" sz="3200" dirty="0" smtClean="0"/>
              <a:t>ěšťanské domy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14252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4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Praha 2005-09-15 Three fiddel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188640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omovní znamení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40783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Serbian embassy Prague 3003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48680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1340768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paláce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36825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s</a:t>
            </a:r>
            <a:r>
              <a:rPr lang="cs-CZ" sz="3200" u="sng" dirty="0" smtClean="0"/>
              <a:t>tavitelé – architekti :</a:t>
            </a:r>
            <a:r>
              <a:rPr lang="cs-CZ" sz="3200" dirty="0" smtClean="0"/>
              <a:t> </a:t>
            </a:r>
          </a:p>
          <a:p>
            <a:endParaRPr lang="cs-CZ" sz="3200" u="sng" dirty="0"/>
          </a:p>
          <a:p>
            <a:r>
              <a:rPr lang="cs-CZ" sz="3200" dirty="0" smtClean="0"/>
              <a:t>Kryštof  a  Kilián  </a:t>
            </a:r>
            <a:r>
              <a:rPr lang="cs-CZ" sz="3200" dirty="0" err="1" smtClean="0"/>
              <a:t>Diezenhoferové</a:t>
            </a:r>
            <a:r>
              <a:rPr lang="cs-CZ" sz="3200" dirty="0" smtClean="0"/>
              <a:t>,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Giovanni </a:t>
            </a:r>
            <a:r>
              <a:rPr lang="cs-CZ" sz="3200" dirty="0" err="1" smtClean="0"/>
              <a:t>Santini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039529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3956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s</a:t>
            </a:r>
            <a:r>
              <a:rPr lang="cs-CZ" sz="3200" u="sng" dirty="0" smtClean="0"/>
              <a:t>ochařství: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achycují duševní stavy, postavy v pohybu s rozevlátým šatem, sousoší, mariánské sloupy</a:t>
            </a:r>
            <a:endParaRPr lang="cs-CZ" sz="3200" dirty="0"/>
          </a:p>
        </p:txBody>
      </p:sp>
      <p:pic>
        <p:nvPicPr>
          <p:cNvPr id="4098" name="Picture 2" descr="Soubor:Kostel v Lyse soch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630" y="1597421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5720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784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alegorie</a:t>
            </a:r>
            <a:endParaRPr lang="cs-CZ" sz="3200" dirty="0"/>
          </a:p>
        </p:txBody>
      </p:sp>
      <p:pic>
        <p:nvPicPr>
          <p:cNvPr id="5122" name="Picture 2" descr="http://upload.wikimedia.org/wikipedia/commons/e/ee/Braunovy_sochy_Ctnost%C3%AD_a_Ne%C5%99est%C3%AD_na_Kuksu_%285%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268760"/>
            <a:ext cx="3838575" cy="511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File:Braunovy sochy Ctností a Neřestí na Kuksu (38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10607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33435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6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s</a:t>
            </a:r>
            <a:r>
              <a:rPr lang="cs-CZ" sz="3200" u="sng" dirty="0" smtClean="0"/>
              <a:t>ochaři:</a:t>
            </a:r>
            <a:endParaRPr lang="cs-CZ" sz="32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5596" y="1645085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Matyáš Bernard Braun </a:t>
            </a:r>
            <a:r>
              <a:rPr lang="cs-CZ" sz="3200" dirty="0" smtClean="0"/>
              <a:t>– sochy na Karlově mostě, </a:t>
            </a:r>
            <a:r>
              <a:rPr lang="cs-CZ" sz="3200" dirty="0" err="1" smtClean="0"/>
              <a:t>hospital</a:t>
            </a:r>
            <a:r>
              <a:rPr lang="cs-CZ" sz="3200" dirty="0" smtClean="0"/>
              <a:t> Kuks </a:t>
            </a:r>
            <a:r>
              <a:rPr lang="cs-CZ" sz="3200" dirty="0" smtClean="0"/>
              <a:t>(soubor </a:t>
            </a:r>
            <a:r>
              <a:rPr lang="cs-CZ" sz="3200" dirty="0" smtClean="0"/>
              <a:t>ctností a </a:t>
            </a:r>
            <a:r>
              <a:rPr lang="cs-CZ" sz="3200" dirty="0" smtClean="0"/>
              <a:t>neřestí)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0916" y="3356992"/>
            <a:ext cx="8028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Maxmilián </a:t>
            </a:r>
            <a:r>
              <a:rPr lang="cs-CZ" sz="3200" b="1" u="sng" dirty="0" err="1" smtClean="0"/>
              <a:t>Brokof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2268990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MarianskySloup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48680"/>
            <a:ext cx="35337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556792"/>
            <a:ext cx="30243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M</a:t>
            </a:r>
            <a:r>
              <a:rPr lang="cs-CZ" sz="3200" dirty="0" smtClean="0"/>
              <a:t>ariánský </a:t>
            </a:r>
            <a:r>
              <a:rPr lang="cs-CZ" sz="3200" dirty="0" smtClean="0"/>
              <a:t>sloup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026132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23945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m</a:t>
            </a:r>
            <a:r>
              <a:rPr lang="cs-CZ" sz="3200" b="1" u="sng" dirty="0" smtClean="0"/>
              <a:t>alířství:</a:t>
            </a:r>
            <a:endParaRPr lang="cs-CZ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318265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yužívá světla a stínu</a:t>
            </a:r>
            <a:endParaRPr lang="cs-CZ" sz="3200" dirty="0"/>
          </a:p>
        </p:txBody>
      </p:sp>
      <p:pic>
        <p:nvPicPr>
          <p:cNvPr id="8194" name="Picture 2" descr="Soubor:The Nightwatch by Rembrand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932836"/>
            <a:ext cx="6858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1700808"/>
            <a:ext cx="22677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Noční hlídka</a:t>
            </a:r>
          </a:p>
          <a:p>
            <a:endParaRPr lang="cs-CZ" sz="3200" dirty="0"/>
          </a:p>
          <a:p>
            <a:r>
              <a:rPr lang="cs-CZ" sz="3200" dirty="0"/>
              <a:t>a</a:t>
            </a:r>
            <a:r>
              <a:rPr lang="cs-CZ" sz="3200" dirty="0" smtClean="0"/>
              <a:t>utor -</a:t>
            </a:r>
          </a:p>
          <a:p>
            <a:r>
              <a:rPr lang="cs-CZ" sz="3200" dirty="0" smtClean="0"/>
              <a:t>Rembrandt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72340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Peter Paul Rubens 009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8151" y="692696"/>
            <a:ext cx="44196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908720"/>
            <a:ext cx="35283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Klanění tří králů</a:t>
            </a:r>
          </a:p>
          <a:p>
            <a:endParaRPr lang="cs-CZ" sz="3200" dirty="0"/>
          </a:p>
          <a:p>
            <a:r>
              <a:rPr lang="cs-CZ" sz="3200" dirty="0" smtClean="0"/>
              <a:t>autor -  Petr Pavel </a:t>
            </a:r>
            <a:r>
              <a:rPr lang="cs-CZ" sz="3200" dirty="0" err="1" smtClean="0"/>
              <a:t>Rubens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5699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Petr Brandl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30363"/>
            <a:ext cx="2562225" cy="312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1844824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Autoportrét </a:t>
            </a:r>
          </a:p>
          <a:p>
            <a:endParaRPr lang="cs-CZ" sz="3200" dirty="0"/>
          </a:p>
          <a:p>
            <a:r>
              <a:rPr lang="cs-CZ" sz="3200" dirty="0" smtClean="0"/>
              <a:t>Petr Brandl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841247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Kaple Boziho tela in Olomouc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46672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92080" y="1340768"/>
            <a:ext cx="32403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Kaple  Božího těla v Olomouci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306472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Holasovice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192" y="2262356"/>
            <a:ext cx="761047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692696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aroko vstoupilo v Čechách i do lidové architektury = </a:t>
            </a:r>
            <a:r>
              <a:rPr lang="cs-CZ" sz="3200" b="1" u="sng" dirty="0" smtClean="0"/>
              <a:t>selské baroko</a:t>
            </a:r>
            <a:endParaRPr lang="cs-CZ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5111606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Holašovice – jižní Čechy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761556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d</a:t>
            </a:r>
            <a:r>
              <a:rPr lang="cs-CZ" sz="3200" u="sng" dirty="0" smtClean="0"/>
              <a:t>ivadlo:</a:t>
            </a:r>
            <a:r>
              <a:rPr lang="cs-CZ" sz="3200" dirty="0" smtClean="0"/>
              <a:t> Jean Baptista </a:t>
            </a:r>
            <a:r>
              <a:rPr lang="cs-CZ" sz="3200" u="sng" dirty="0" err="1" smtClean="0"/>
              <a:t>Moliére</a:t>
            </a:r>
            <a:r>
              <a:rPr lang="cs-CZ" sz="3200" dirty="0" smtClean="0"/>
              <a:t> –</a:t>
            </a:r>
          </a:p>
          <a:p>
            <a:endParaRPr lang="cs-CZ" sz="3200" dirty="0"/>
          </a:p>
          <a:p>
            <a:r>
              <a:rPr lang="cs-CZ" sz="3200" dirty="0"/>
              <a:t>k</a:t>
            </a:r>
            <a:r>
              <a:rPr lang="cs-CZ" sz="3200" dirty="0" smtClean="0"/>
              <a:t>omedie – např. Lakomec, Zdravý nemocný</a:t>
            </a:r>
            <a:endParaRPr lang="cs-CZ" sz="32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8331" y="2636912"/>
            <a:ext cx="67687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h</a:t>
            </a:r>
            <a:r>
              <a:rPr lang="cs-CZ" sz="3200" u="sng" dirty="0" smtClean="0"/>
              <a:t>udba</a:t>
            </a:r>
            <a:r>
              <a:rPr lang="cs-CZ" sz="3200" dirty="0" smtClean="0"/>
              <a:t>: hudební nástroje – varhany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skladby – opery</a:t>
            </a:r>
          </a:p>
          <a:p>
            <a:endParaRPr lang="cs-CZ" sz="3200" dirty="0"/>
          </a:p>
          <a:p>
            <a:r>
              <a:rPr lang="cs-CZ" sz="3200" dirty="0" smtClean="0"/>
              <a:t>		</a:t>
            </a:r>
            <a:r>
              <a:rPr lang="cs-CZ" sz="3200" u="sng" dirty="0" smtClean="0"/>
              <a:t>Johann Sebastian Bach</a:t>
            </a:r>
            <a:endParaRPr lang="cs-CZ" sz="3200" u="sng" dirty="0"/>
          </a:p>
        </p:txBody>
      </p:sp>
      <p:pic>
        <p:nvPicPr>
          <p:cNvPr id="4" name="01-Bach-Toccata-a-Fuga-D-moll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4295666" y="51571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6519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6" name="chimes.wav"/>
          </p:stSnd>
        </p:sndAc>
      </p:transition>
    </mc:Choice>
    <mc:Fallback>
      <p:transition>
        <p:cut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091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15281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 Francii se v 18. století z baroka vyvinulo přeumělkované </a:t>
            </a:r>
            <a:r>
              <a:rPr lang="cs-CZ" sz="3200" b="1" u="sng" dirty="0" smtClean="0"/>
              <a:t>rokoko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1458913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CatherinePalaceNorthSid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35034"/>
            <a:ext cx="7620000" cy="561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548680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r</a:t>
            </a:r>
            <a:r>
              <a:rPr lang="cs-CZ" sz="3200" dirty="0" smtClean="0"/>
              <a:t>okokový palác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767937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Bustelli Weihwasserbecken BNM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836712"/>
            <a:ext cx="60579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251937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r</a:t>
            </a:r>
            <a:r>
              <a:rPr lang="cs-CZ" sz="3200" dirty="0" smtClean="0"/>
              <a:t>okokový porcelán - kropenky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709340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Chram sv Mikulase z upati Petrin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63544" y="184284"/>
            <a:ext cx="7187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Pojmenuj památky, stavební prvky, autory děl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980728"/>
            <a:ext cx="856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42412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MarianskySloup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48680"/>
            <a:ext cx="35337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95736" y="1124744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34238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The Nightwatch by Rembrand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932836"/>
            <a:ext cx="6858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1124744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598252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Braunovy sochy Ctností a Neřestí na Kuksu (38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908720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112474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151909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5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cs-CZ" sz="1400" i="1" dirty="0">
              <a:solidFill>
                <a:schemeClr val="tx2"/>
              </a:solidFill>
              <a:latin typeface="Calibri" pitchFamily="34" charset="0"/>
              <a:cs typeface="Arial" charset="0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6999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82013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Soubor:Kaple</a:t>
            </a:r>
            <a:r>
              <a:rPr lang="cs-CZ" dirty="0"/>
              <a:t> </a:t>
            </a:r>
            <a:r>
              <a:rPr lang="cs-CZ" dirty="0" err="1"/>
              <a:t>Boziho</a:t>
            </a:r>
            <a:r>
              <a:rPr lang="cs-CZ" dirty="0"/>
              <a:t> </a:t>
            </a:r>
            <a:r>
              <a:rPr lang="cs-CZ" dirty="0" err="1"/>
              <a:t>tela</a:t>
            </a:r>
            <a:r>
              <a:rPr lang="cs-CZ" dirty="0"/>
              <a:t> in Olomouc.jpg.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&lt;http://cs.wikipedia.org/wiki/</a:t>
            </a:r>
            <a:r>
              <a:rPr lang="cs-CZ" dirty="0" err="1"/>
              <a:t>Soubor:Kaple_Boziho_tela_in_Olomouc.jpg</a:t>
            </a:r>
            <a:r>
              <a:rPr lang="cs-CZ" dirty="0"/>
              <a:t>&gt;.</a:t>
            </a:r>
            <a:endParaRPr lang="cs-CZ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3772" y="1772816"/>
            <a:ext cx="83667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Soubor:Bustelli</a:t>
            </a:r>
            <a:r>
              <a:rPr lang="cs-CZ" dirty="0"/>
              <a:t> </a:t>
            </a:r>
            <a:r>
              <a:rPr lang="cs-CZ" dirty="0" err="1"/>
              <a:t>Weihwasserbecken</a:t>
            </a:r>
            <a:r>
              <a:rPr lang="cs-CZ" dirty="0"/>
              <a:t> BNM.jpg.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&lt;http://cs.wikipedia.org/wiki/</a:t>
            </a:r>
            <a:r>
              <a:rPr lang="cs-CZ" dirty="0" err="1"/>
              <a:t>Soubor:Bustelli_Weihwasserbecken_BNM.jpg</a:t>
            </a:r>
            <a:r>
              <a:rPr lang="cs-CZ" dirty="0"/>
              <a:t>&gt;.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8016" y="3140968"/>
            <a:ext cx="83324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Soubor:Praha</a:t>
            </a:r>
            <a:r>
              <a:rPr lang="cs-CZ" dirty="0"/>
              <a:t> 2005-09-15 </a:t>
            </a:r>
            <a:r>
              <a:rPr lang="cs-CZ" dirty="0" err="1"/>
              <a:t>Three</a:t>
            </a:r>
            <a:r>
              <a:rPr lang="cs-CZ" dirty="0"/>
              <a:t> fiddels.jpg.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&lt;http://cs.wikipedia.org/wiki/Soubor:Praha_2005-09-15_Three_fiddels.jpg&gt;.</a:t>
            </a:r>
            <a:endParaRPr lang="cs-CZ" dirty="0"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4287" y="4509120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Hudební </a:t>
            </a:r>
            <a:r>
              <a:rPr lang="cs-CZ" dirty="0" err="1" smtClean="0"/>
              <a:t>ukázka:J.S.Bach</a:t>
            </a:r>
            <a:r>
              <a:rPr lang="cs-CZ" dirty="0" smtClean="0"/>
              <a:t> „Toccata fuga d-moll“</a:t>
            </a:r>
          </a:p>
          <a:p>
            <a:r>
              <a:rPr lang="cs-CZ" dirty="0"/>
              <a:t>http://www.uloz.to/888526/01-bach-toccata-a-fuga-d-moll-mp3</a:t>
            </a:r>
          </a:p>
        </p:txBody>
      </p:sp>
    </p:spTree>
    <p:extLst>
      <p:ext uri="{BB962C8B-B14F-4D97-AF65-F5344CB8AC3E}">
        <p14:creationId xmlns:p14="http://schemas.microsoft.com/office/powerpoint/2010/main" xmlns="" val="3669217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84249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Soubor:MarianskySloup.png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&lt;http://cs.wikipedia.org/wiki/</a:t>
            </a:r>
            <a:r>
              <a:rPr lang="cs-CZ" dirty="0" err="1"/>
              <a:t>Soubor:MarianskySloup.png</a:t>
            </a:r>
            <a:r>
              <a:rPr lang="cs-CZ" dirty="0"/>
              <a:t>&gt;.</a:t>
            </a:r>
            <a:endParaRPr lang="cs-CZ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397675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Soubor:The</a:t>
            </a:r>
            <a:r>
              <a:rPr lang="cs-CZ" dirty="0"/>
              <a:t> </a:t>
            </a:r>
            <a:r>
              <a:rPr lang="cs-CZ" dirty="0" err="1"/>
              <a:t>Nightwatch</a:t>
            </a:r>
            <a:r>
              <a:rPr lang="cs-CZ" dirty="0"/>
              <a:t> by Rembrandt.jpg.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&lt;http://cs.wikipedia.org/wiki/</a:t>
            </a:r>
            <a:r>
              <a:rPr lang="cs-CZ" dirty="0" err="1"/>
              <a:t>Soubor:The_Nightwatch_by_Rembrandt.jpg</a:t>
            </a:r>
            <a:r>
              <a:rPr lang="cs-CZ" dirty="0"/>
              <a:t>&gt;.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3924" y="2780928"/>
            <a:ext cx="84249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Soubor:Peter</a:t>
            </a:r>
            <a:r>
              <a:rPr lang="cs-CZ" dirty="0"/>
              <a:t> Paul </a:t>
            </a:r>
            <a:r>
              <a:rPr lang="cs-CZ" dirty="0" err="1"/>
              <a:t>Rubens</a:t>
            </a:r>
            <a:r>
              <a:rPr lang="cs-CZ" dirty="0"/>
              <a:t> 009.jpg.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&lt;http://cs.wikipedia.org/wiki/Soubor:Peter_Paul_Rubens_009.jpg&gt;.</a:t>
            </a:r>
            <a:endParaRPr lang="cs-CZ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305" y="3844498"/>
            <a:ext cx="840855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Soubor:Petr</a:t>
            </a:r>
            <a:r>
              <a:rPr lang="cs-CZ" dirty="0"/>
              <a:t> Brandl.jpg.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&lt;http://cs.wikipedia.org/wiki/</a:t>
            </a:r>
            <a:r>
              <a:rPr lang="cs-CZ" dirty="0" err="1"/>
              <a:t>Soubor:Petr_Brandl.jpg</a:t>
            </a:r>
            <a:r>
              <a:rPr lang="cs-CZ" dirty="0"/>
              <a:t>&gt;.</a:t>
            </a:r>
            <a:endParaRPr lang="cs-CZ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0776" y="5013176"/>
            <a:ext cx="82276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Soubor:Holasovice1.jpg.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&lt;http://cs.wikipedia.org/wiki/Soubor:Holasovice1.jpg&gt;.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0568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89891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Soubor:Serbian</a:t>
            </a:r>
            <a:r>
              <a:rPr lang="cs-CZ" dirty="0"/>
              <a:t> </a:t>
            </a:r>
            <a:r>
              <a:rPr lang="cs-CZ" dirty="0" err="1"/>
              <a:t>embassy</a:t>
            </a:r>
            <a:r>
              <a:rPr lang="cs-CZ" dirty="0"/>
              <a:t> Prague 3003.JPG.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&lt;http://cs.wikipedia.org/wiki/Soubor:Serbian_embassy_Prague_3003.JPG&gt;.</a:t>
            </a:r>
            <a:endParaRPr lang="cs-CZ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700808"/>
            <a:ext cx="84249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Soubor:Kostel</a:t>
            </a:r>
            <a:r>
              <a:rPr lang="cs-CZ" dirty="0"/>
              <a:t> v Lyse sochy.jpg.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&lt;http://cs.wikipedia.org/wiki/</a:t>
            </a:r>
            <a:r>
              <a:rPr lang="cs-CZ" dirty="0" err="1"/>
              <a:t>Soubor:Kostel_v_Lyse_sochy.jpg</a:t>
            </a:r>
            <a:r>
              <a:rPr lang="cs-CZ" dirty="0"/>
              <a:t>&gt;.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780928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Commons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&lt;http://upload.wikimedia.org/</a:t>
            </a:r>
            <a:r>
              <a:rPr lang="cs-CZ" dirty="0" err="1"/>
              <a:t>wikipedia</a:t>
            </a:r>
            <a:r>
              <a:rPr lang="cs-CZ" dirty="0"/>
              <a:t>/</a:t>
            </a:r>
            <a:r>
              <a:rPr lang="cs-CZ" dirty="0" err="1"/>
              <a:t>commons</a:t>
            </a:r>
            <a:r>
              <a:rPr lang="cs-CZ" dirty="0"/>
              <a:t>/e/</a:t>
            </a:r>
            <a:r>
              <a:rPr lang="cs-CZ" dirty="0" err="1"/>
              <a:t>ee</a:t>
            </a:r>
            <a:r>
              <a:rPr lang="cs-CZ" dirty="0"/>
              <a:t>/Braunovy_sochy_Ctnost%C3%AD_a_Ne%C5%99est%C3%AD_na_Kuksu_%285%29.jpg&gt;.</a:t>
            </a:r>
            <a:endParaRPr lang="cs-CZ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4149080"/>
            <a:ext cx="84249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File:Braunovy sochy Ctnost%C3%AD a Ne%C5%99est%C3%AD na Kuksu (38).</a:t>
            </a:r>
            <a:r>
              <a:rPr lang="cs-CZ" dirty="0" err="1"/>
              <a:t>jpg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&lt;http://commons.wikimedia.org/wiki/File:Braunovy_sochy_Ctnost%C3%AD_a_Ne%C5%99est%C3%AD_na_Kuksu_(38).</a:t>
            </a:r>
            <a:r>
              <a:rPr lang="cs-CZ" dirty="0" err="1"/>
              <a:t>jpg</a:t>
            </a:r>
            <a:r>
              <a:rPr lang="cs-CZ" dirty="0"/>
              <a:t>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2143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11188" y="6165850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cs-CZ" sz="1400" i="1" dirty="0">
              <a:latin typeface="Calibri" pitchFamily="34" charset="0"/>
              <a:cs typeface="Arial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88640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Soubor:Chram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sv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Mikulase</a:t>
            </a:r>
            <a:r>
              <a:rPr lang="cs-CZ" dirty="0" smtClean="0">
                <a:effectLst/>
              </a:rPr>
              <a:t> z </a:t>
            </a:r>
            <a:r>
              <a:rPr lang="cs-CZ" dirty="0" err="1" smtClean="0">
                <a:effectLst/>
              </a:rPr>
              <a:t>upati</a:t>
            </a:r>
            <a:r>
              <a:rPr lang="cs-CZ" dirty="0" smtClean="0">
                <a:effectLst/>
              </a:rPr>
              <a:t> Petrina.jpg.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2011-10-24]. Dostupné z WWW: &lt;http://cs.wikipedia.org/wiki/</a:t>
            </a:r>
            <a:r>
              <a:rPr lang="cs-CZ" dirty="0" err="1" smtClean="0">
                <a:effectLst/>
              </a:rPr>
              <a:t>Soubor:Chram_sv_Mikulase_z_upati_Petrina.jpg</a:t>
            </a:r>
            <a:r>
              <a:rPr lang="cs-CZ" dirty="0" smtClean="0">
                <a:effectLst/>
              </a:rPr>
              <a:t>&gt;.</a:t>
            </a:r>
            <a:endParaRPr lang="cs-CZ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1628800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Soubor:Chram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sv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Mikulase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interier</a:t>
            </a:r>
            <a:r>
              <a:rPr lang="cs-CZ" dirty="0" smtClean="0">
                <a:effectLst/>
              </a:rPr>
              <a:t> kopule2.jpg.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2011-10-24]. Dostupné z WWW: &lt;http://cs.wikipedia.org/wiki/Soubor:Chram_sv_Mikulase_interier_kopule2.jpg&gt;.</a:t>
            </a:r>
            <a:endParaRPr lang="cs-CZ" dirty="0">
              <a:effectLst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3083673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Soubor:Mikulov</a:t>
            </a:r>
            <a:r>
              <a:rPr lang="cs-CZ" dirty="0"/>
              <a:t>, z%C3%A1mek.JPG.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&lt;http://cs.wikipedia.org/wiki/Soubor:Mikulov,_z%C3%A1mek.JPG&gt;.</a:t>
            </a:r>
            <a:endParaRPr lang="cs-CZ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78047" y="4509120"/>
            <a:ext cx="85757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Commons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2011-10-24]. Dostupné z WWW: &lt;http://upload.wikimedia.org/</a:t>
            </a:r>
            <a:r>
              <a:rPr lang="cs-CZ" dirty="0" err="1"/>
              <a:t>wikipedia</a:t>
            </a:r>
            <a:r>
              <a:rPr lang="cs-CZ" dirty="0"/>
              <a:t>/</a:t>
            </a:r>
            <a:r>
              <a:rPr lang="cs-CZ" dirty="0" err="1"/>
              <a:t>commons</a:t>
            </a:r>
            <a:r>
              <a:rPr lang="cs-CZ" dirty="0"/>
              <a:t>/4/43/Trebon-square1.jpg&gt;.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8688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himes.wav"/>
          </p:stSnd>
        </p:sndAc>
      </p:transition>
    </mc:Choice>
    <mc:Fallback>
      <p:transition>
        <p:cut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134</TotalTime>
  <Words>610</Words>
  <Application>Microsoft Office PowerPoint</Application>
  <PresentationFormat>Předvádění na obrazovce (4:3)</PresentationFormat>
  <Paragraphs>89</Paragraphs>
  <Slides>33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Silk</vt:lpstr>
      <vt:lpstr>Barokní kultura</vt:lpstr>
      <vt:lpstr>Snímek 2</vt:lpstr>
      <vt:lpstr>Barokní kultura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Použité zdroje</vt:lpstr>
      <vt:lpstr>Snímek 30</vt:lpstr>
      <vt:lpstr>Snímek 31</vt:lpstr>
      <vt:lpstr>Snímek 32</vt:lpstr>
      <vt:lpstr>Snímek 33</vt:lpstr>
    </vt:vector>
  </TitlesOfParts>
  <Company>Základní škola Čelákovice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Barokní kultura</dc:title>
  <dc:creator>Nová Sborovna</dc:creator>
  <cp:lastModifiedBy>expert</cp:lastModifiedBy>
  <cp:revision>20</cp:revision>
  <dcterms:created xsi:type="dcterms:W3CDTF">2011-10-24T08:57:23Z</dcterms:created>
  <dcterms:modified xsi:type="dcterms:W3CDTF">2012-03-06T08:22:56Z</dcterms:modified>
</cp:coreProperties>
</file>