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6" r:id="rId2"/>
    <p:sldId id="265" r:id="rId3"/>
    <p:sldId id="256" r:id="rId4"/>
    <p:sldId id="259" r:id="rId5"/>
    <p:sldId id="260" r:id="rId6"/>
    <p:sldId id="261" r:id="rId7"/>
    <p:sldId id="262" r:id="rId8"/>
    <p:sldId id="263" r:id="rId9"/>
    <p:sldId id="264" r:id="rId10"/>
    <p:sldId id="269" r:id="rId11"/>
    <p:sldId id="267" r:id="rId12"/>
    <p:sldId id="25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447800"/>
            <a:ext cx="7086600" cy="1470025"/>
          </a:xfrm>
        </p:spPr>
        <p:txBody>
          <a:bodyPr/>
          <a:lstStyle>
            <a:lvl1pPr algn="r">
              <a:defRPr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352800" y="2946400"/>
            <a:ext cx="4432300" cy="1752600"/>
          </a:xfrm>
        </p:spPr>
        <p:txBody>
          <a:bodyPr anchor="ctr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77000" y="6521824"/>
            <a:ext cx="2133600" cy="259976"/>
          </a:xfrm>
        </p:spPr>
        <p:txBody>
          <a:bodyPr/>
          <a:lstStyle>
            <a:lvl1pPr algn="r">
              <a:defRPr/>
            </a:lvl1pPr>
          </a:lstStyle>
          <a:p>
            <a:fld id="{E05A62E4-055D-46B4-B506-B5CA56D7C846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521824"/>
            <a:ext cx="2895600" cy="259976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34400" y="6293224"/>
            <a:ext cx="609600" cy="259976"/>
          </a:xfrm>
        </p:spPr>
        <p:txBody>
          <a:bodyPr/>
          <a:lstStyle>
            <a:lvl1pPr algn="ctr">
              <a:defRPr/>
            </a:lvl1pPr>
          </a:lstStyle>
          <a:p>
            <a:fld id="{94408B15-E95C-4D83-A153-BC2ABA95B7A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685798" y="0"/>
            <a:ext cx="8001004" cy="7950200"/>
            <a:chOff x="685798" y="0"/>
            <a:chExt cx="8001004" cy="7950200"/>
          </a:xfrm>
        </p:grpSpPr>
        <p:sp>
          <p:nvSpPr>
            <p:cNvPr id="8" name="Pie 7"/>
            <p:cNvSpPr/>
            <p:nvPr/>
          </p:nvSpPr>
          <p:spPr>
            <a:xfrm flipH="1" flipV="1">
              <a:off x="1257300" y="5778500"/>
              <a:ext cx="2171700" cy="2171700"/>
            </a:xfrm>
            <a:prstGeom prst="pie">
              <a:avLst>
                <a:gd name="adj1" fmla="val 0"/>
                <a:gd name="adj2" fmla="val 10800000"/>
              </a:avLst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grpSp>
          <p:nvGrpSpPr>
            <p:cNvPr id="9" name="Group 52"/>
            <p:cNvGrpSpPr/>
            <p:nvPr/>
          </p:nvGrpSpPr>
          <p:grpSpPr>
            <a:xfrm>
              <a:off x="685798" y="0"/>
              <a:ext cx="8001004" cy="6855714"/>
              <a:chOff x="685798" y="0"/>
              <a:chExt cx="8001004" cy="6855714"/>
            </a:xfrm>
          </p:grpSpPr>
          <p:sp>
            <p:nvSpPr>
              <p:cNvPr id="10" name="Freeform 9"/>
              <p:cNvSpPr/>
              <p:nvPr/>
            </p:nvSpPr>
            <p:spPr>
              <a:xfrm>
                <a:off x="685798" y="5880101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1" name="Oval 10"/>
              <p:cNvSpPr/>
              <p:nvPr/>
            </p:nvSpPr>
            <p:spPr>
              <a:xfrm>
                <a:off x="2590800" y="5181600"/>
                <a:ext cx="914400" cy="914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2" name="Oval 11"/>
              <p:cNvSpPr/>
              <p:nvPr/>
            </p:nvSpPr>
            <p:spPr>
              <a:xfrm>
                <a:off x="838200" y="57912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3" name="Oval 12"/>
              <p:cNvSpPr/>
              <p:nvPr/>
            </p:nvSpPr>
            <p:spPr>
              <a:xfrm>
                <a:off x="2362200" y="59436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4" name="Oval 13"/>
              <p:cNvSpPr/>
              <p:nvPr/>
            </p:nvSpPr>
            <p:spPr>
              <a:xfrm>
                <a:off x="1676400" y="56261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5" name="Oval 14"/>
              <p:cNvSpPr/>
              <p:nvPr/>
            </p:nvSpPr>
            <p:spPr>
              <a:xfrm>
                <a:off x="1981200" y="5334000"/>
                <a:ext cx="355600" cy="3556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6" name="Oval 15"/>
              <p:cNvSpPr/>
              <p:nvPr/>
            </p:nvSpPr>
            <p:spPr>
              <a:xfrm>
                <a:off x="1943100" y="55626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7" name="Oval 16"/>
              <p:cNvSpPr/>
              <p:nvPr/>
            </p:nvSpPr>
            <p:spPr>
              <a:xfrm>
                <a:off x="2362200" y="50292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8" name="Oval 17"/>
              <p:cNvSpPr/>
              <p:nvPr/>
            </p:nvSpPr>
            <p:spPr>
              <a:xfrm>
                <a:off x="3009900" y="4419600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9" name="Oval 18"/>
              <p:cNvSpPr/>
              <p:nvPr/>
            </p:nvSpPr>
            <p:spPr>
              <a:xfrm>
                <a:off x="2971800" y="46482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0" name="Oval 19"/>
              <p:cNvSpPr/>
              <p:nvPr/>
            </p:nvSpPr>
            <p:spPr>
              <a:xfrm>
                <a:off x="3314700" y="4724400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1" name="Oval 20"/>
              <p:cNvSpPr/>
              <p:nvPr/>
            </p:nvSpPr>
            <p:spPr>
              <a:xfrm>
                <a:off x="3619500" y="50292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2" name="Oval 21"/>
              <p:cNvSpPr/>
              <p:nvPr/>
            </p:nvSpPr>
            <p:spPr>
              <a:xfrm>
                <a:off x="13843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3" name="Oval 22"/>
              <p:cNvSpPr/>
              <p:nvPr/>
            </p:nvSpPr>
            <p:spPr>
              <a:xfrm>
                <a:off x="3505200" y="52578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4" name="Oval 23"/>
              <p:cNvSpPr/>
              <p:nvPr/>
            </p:nvSpPr>
            <p:spPr>
              <a:xfrm>
                <a:off x="1295400" y="56642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5" name="Oval 24"/>
              <p:cNvSpPr/>
              <p:nvPr/>
            </p:nvSpPr>
            <p:spPr>
              <a:xfrm>
                <a:off x="1447800" y="5511800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6" name="Oval 25"/>
              <p:cNvSpPr/>
              <p:nvPr/>
            </p:nvSpPr>
            <p:spPr>
              <a:xfrm>
                <a:off x="16002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7" name="Oval 26"/>
              <p:cNvSpPr/>
              <p:nvPr/>
            </p:nvSpPr>
            <p:spPr>
              <a:xfrm>
                <a:off x="3352800" y="5943600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8" name="Freeform 27"/>
              <p:cNvSpPr/>
              <p:nvPr/>
            </p:nvSpPr>
            <p:spPr>
              <a:xfrm flipV="1">
                <a:off x="5486400" y="0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9" name="Oval 28"/>
              <p:cNvSpPr/>
              <p:nvPr/>
            </p:nvSpPr>
            <p:spPr>
              <a:xfrm flipV="1">
                <a:off x="7391402" y="759714"/>
                <a:ext cx="914400" cy="9144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0" name="Oval 29"/>
              <p:cNvSpPr/>
              <p:nvPr/>
            </p:nvSpPr>
            <p:spPr>
              <a:xfrm flipV="1">
                <a:off x="5638802" y="6073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1" name="Oval 30"/>
              <p:cNvSpPr/>
              <p:nvPr/>
            </p:nvSpPr>
            <p:spPr>
              <a:xfrm flipV="1">
                <a:off x="7162802" y="1501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2" name="Oval 31"/>
              <p:cNvSpPr/>
              <p:nvPr/>
            </p:nvSpPr>
            <p:spPr>
              <a:xfrm flipV="1">
                <a:off x="6477002" y="7724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3" name="Oval 32"/>
              <p:cNvSpPr/>
              <p:nvPr/>
            </p:nvSpPr>
            <p:spPr>
              <a:xfrm flipV="1">
                <a:off x="6781802" y="11661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4" name="Oval 33"/>
              <p:cNvSpPr/>
              <p:nvPr/>
            </p:nvSpPr>
            <p:spPr>
              <a:xfrm flipV="1">
                <a:off x="6743702" y="8613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5" name="Oval 34"/>
              <p:cNvSpPr/>
              <p:nvPr/>
            </p:nvSpPr>
            <p:spPr>
              <a:xfrm flipV="1">
                <a:off x="7162802" y="10645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6" name="Oval 35"/>
              <p:cNvSpPr/>
              <p:nvPr/>
            </p:nvSpPr>
            <p:spPr>
              <a:xfrm flipV="1">
                <a:off x="7810502" y="20805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7" name="Oval 36"/>
              <p:cNvSpPr/>
              <p:nvPr/>
            </p:nvSpPr>
            <p:spPr>
              <a:xfrm flipV="1">
                <a:off x="7772402" y="17757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8" name="Oval 37"/>
              <p:cNvSpPr/>
              <p:nvPr/>
            </p:nvSpPr>
            <p:spPr>
              <a:xfrm flipV="1">
                <a:off x="8115302" y="1928114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9" name="Oval 38"/>
              <p:cNvSpPr/>
              <p:nvPr/>
            </p:nvSpPr>
            <p:spPr>
              <a:xfrm flipV="1">
                <a:off x="8420102" y="16233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0" name="Oval 39"/>
              <p:cNvSpPr/>
              <p:nvPr/>
            </p:nvSpPr>
            <p:spPr>
              <a:xfrm flipV="1">
                <a:off x="61849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1" name="Oval 40"/>
              <p:cNvSpPr/>
              <p:nvPr/>
            </p:nvSpPr>
            <p:spPr>
              <a:xfrm flipV="1">
                <a:off x="8305802" y="13947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2" name="Oval 41"/>
              <p:cNvSpPr/>
              <p:nvPr/>
            </p:nvSpPr>
            <p:spPr>
              <a:xfrm flipV="1">
                <a:off x="6096002" y="10645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3" name="Oval 42"/>
              <p:cNvSpPr/>
              <p:nvPr/>
            </p:nvSpPr>
            <p:spPr>
              <a:xfrm flipV="1">
                <a:off x="6248402" y="12169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4" name="Oval 43"/>
              <p:cNvSpPr/>
              <p:nvPr/>
            </p:nvSpPr>
            <p:spPr>
              <a:xfrm flipV="1">
                <a:off x="64008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5" name="Oval 44"/>
              <p:cNvSpPr/>
              <p:nvPr/>
            </p:nvSpPr>
            <p:spPr>
              <a:xfrm flipV="1">
                <a:off x="8153402" y="378714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</p:grpSp>
      </p:grpSp>
      <p:sp>
        <p:nvSpPr>
          <p:cNvPr id="46" name="Oval 45"/>
          <p:cNvSpPr/>
          <p:nvPr/>
        </p:nvSpPr>
        <p:spPr>
          <a:xfrm>
            <a:off x="86360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8788400" y="6589059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89408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5A62E4-055D-46B4-B506-B5CA56D7C846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408B15-E95C-4D83-A153-BC2ABA95B7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5A62E4-055D-46B4-B506-B5CA56D7C846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408B15-E95C-4D83-A153-BC2ABA95B7A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4592782" y="2133600"/>
            <a:ext cx="3865418" cy="4172197"/>
            <a:chOff x="0" y="0"/>
            <a:chExt cx="1600200" cy="17272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grpSp>
        <p:nvGrpSpPr>
          <p:cNvPr id="33" name="Group 32"/>
          <p:cNvGrpSpPr/>
          <p:nvPr/>
        </p:nvGrpSpPr>
        <p:grpSpPr>
          <a:xfrm>
            <a:off x="609600" y="990600"/>
            <a:ext cx="1179761" cy="1356814"/>
            <a:chOff x="266700" y="914400"/>
            <a:chExt cx="1179761" cy="1356814"/>
          </a:xfrm>
        </p:grpSpPr>
        <p:sp>
          <p:nvSpPr>
            <p:cNvPr id="23" name="Oval 22"/>
            <p:cNvSpPr/>
            <p:nvPr/>
          </p:nvSpPr>
          <p:spPr>
            <a:xfrm>
              <a:off x="555812" y="1380565"/>
              <a:ext cx="890649" cy="8906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6" name="Oval 25"/>
            <p:cNvSpPr/>
            <p:nvPr/>
          </p:nvSpPr>
          <p:spPr>
            <a:xfrm flipV="1">
              <a:off x="304800" y="121920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7" name="Oval 26"/>
            <p:cNvSpPr/>
            <p:nvPr/>
          </p:nvSpPr>
          <p:spPr>
            <a:xfrm flipV="1">
              <a:off x="266700" y="914400"/>
              <a:ext cx="431800" cy="4318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8" name="Oval 27"/>
            <p:cNvSpPr/>
            <p:nvPr/>
          </p:nvSpPr>
          <p:spPr>
            <a:xfrm flipV="1">
              <a:off x="609600" y="1066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4400" y="2590800"/>
            <a:ext cx="1905000" cy="1905000"/>
          </a:xfrm>
          <a:prstGeom prst="ellipse">
            <a:avLst/>
          </a:prstGeom>
          <a:solidFill>
            <a:schemeClr val="tx2"/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0" y="1143000"/>
            <a:ext cx="7086600" cy="1472184"/>
          </a:xfrm>
        </p:spPr>
        <p:txBody>
          <a:bodyPr anchor="ctr" anchorCtr="0">
            <a:normAutofit/>
          </a:bodyPr>
          <a:lstStyle>
            <a:lvl1pPr algn="l">
              <a:defRPr sz="3600" b="0" cap="none" baseline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00953" y="17526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00600" y="23622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buFont typeface="Wingdings" pitchFamily="2" charset="2"/>
              <a:buChar char="l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5A62E4-055D-46B4-B506-B5CA56D7C846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408B15-E95C-4D83-A153-BC2ABA95B7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6200000">
            <a:off x="-870003" y="31472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6800" y="1755648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 rot="16200000">
            <a:off x="3259278" y="37568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81600" y="2359152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5A62E4-055D-46B4-B506-B5CA56D7C846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408B15-E95C-4D83-A153-BC2ABA95B7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5A62E4-055D-46B4-B506-B5CA56D7C846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408B15-E95C-4D83-A153-BC2ABA95B7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5A62E4-055D-46B4-B506-B5CA56D7C846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408B15-E95C-4D83-A153-BC2ABA95B7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4048"/>
            <a:ext cx="2130552" cy="3044952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vert="horz" lIns="91440" tIns="45720" rIns="91440" bIns="45720" rtlCol="0" anchor="b">
            <a:no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5A62E4-055D-46B4-B506-B5CA56D7C846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408B15-E95C-4D83-A153-BC2ABA95B7A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3" name="Group 22"/>
          <p:cNvGrpSpPr/>
          <p:nvPr/>
        </p:nvGrpSpPr>
        <p:grpSpPr>
          <a:xfrm>
            <a:off x="4695702" y="2133600"/>
            <a:ext cx="4448298" cy="4018808"/>
            <a:chOff x="4695702" y="2133600"/>
            <a:chExt cx="4448298" cy="4018808"/>
          </a:xfrm>
        </p:grpSpPr>
        <p:sp>
          <p:nvSpPr>
            <p:cNvPr id="10" name="Oval 9"/>
            <p:cNvSpPr/>
            <p:nvPr/>
          </p:nvSpPr>
          <p:spPr>
            <a:xfrm>
              <a:off x="4695702" y="5048003"/>
              <a:ext cx="1104405" cy="110440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1" name="Oval 10"/>
            <p:cNvSpPr/>
            <p:nvPr/>
          </p:nvSpPr>
          <p:spPr>
            <a:xfrm>
              <a:off x="7065818" y="4572000"/>
              <a:ext cx="858982" cy="858982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5339938" y="489461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3" name="Oval 12"/>
            <p:cNvSpPr/>
            <p:nvPr/>
          </p:nvSpPr>
          <p:spPr>
            <a:xfrm>
              <a:off x="6693725" y="3048000"/>
              <a:ext cx="1840675" cy="184067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7916883" y="2133600"/>
              <a:ext cx="858982" cy="858982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5" name="Oval 14"/>
            <p:cNvSpPr/>
            <p:nvPr/>
          </p:nvSpPr>
          <p:spPr>
            <a:xfrm>
              <a:off x="7824849" y="268580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8653153" y="2869870"/>
              <a:ext cx="490847" cy="490847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8" name="Oval 17"/>
            <p:cNvSpPr/>
            <p:nvPr/>
          </p:nvSpPr>
          <p:spPr>
            <a:xfrm>
              <a:off x="6552210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6781800" y="5562600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1" name="Oval 20"/>
            <p:cNvSpPr/>
            <p:nvPr/>
          </p:nvSpPr>
          <p:spPr>
            <a:xfrm>
              <a:off x="6705600" y="5181600"/>
              <a:ext cx="306779" cy="30677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" name="Oval 21"/>
            <p:cNvSpPr/>
            <p:nvPr/>
          </p:nvSpPr>
          <p:spPr>
            <a:xfrm>
              <a:off x="7073735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95600" y="927847"/>
            <a:ext cx="4114800" cy="4114800"/>
          </a:xfr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45720" tIns="9144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228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51117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80645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08902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25" name="Oval 24"/>
          <p:cNvSpPr/>
          <p:nvPr/>
        </p:nvSpPr>
        <p:spPr>
          <a:xfrm>
            <a:off x="3886200" y="5638800"/>
            <a:ext cx="304800" cy="304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199" y="4645152"/>
            <a:ext cx="2514600" cy="1600200"/>
          </a:xfrm>
          <a:solidFill>
            <a:schemeClr val="tx2">
              <a:alpha val="20000"/>
            </a:schemeClr>
          </a:solidFill>
          <a:ln>
            <a:noFill/>
          </a:ln>
        </p:spPr>
        <p:txBody>
          <a:bodyPr vert="horz" lIns="0" tIns="45720" rIns="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spcBef>
                <a:spcPts val="1800"/>
              </a:spcBef>
              <a:buFont typeface="Wingdings" pitchFamily="2" charset="2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26" name="Oval 25"/>
          <p:cNvSpPr/>
          <p:nvPr/>
        </p:nvSpPr>
        <p:spPr>
          <a:xfrm>
            <a:off x="3319153" y="5147953"/>
            <a:ext cx="186047" cy="186047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4" name="Oval 23"/>
          <p:cNvSpPr/>
          <p:nvPr/>
        </p:nvSpPr>
        <p:spPr>
          <a:xfrm>
            <a:off x="3225024" y="5103129"/>
            <a:ext cx="186047" cy="186047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5A62E4-055D-46B4-B506-B5CA56D7C846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408B15-E95C-4D83-A153-BC2ABA95B7A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514600" y="685800"/>
            <a:ext cx="4572000" cy="45720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 Pictures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5A62E4-055D-46B4-B506-B5CA56D7C846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408B15-E95C-4D83-A153-BC2ABA95B7A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4" name="Picture Placeholder 2"/>
          <p:cNvSpPr>
            <a:spLocks noGrp="1"/>
          </p:cNvSpPr>
          <p:nvPr>
            <p:ph type="pic" idx="1"/>
          </p:nvPr>
        </p:nvSpPr>
        <p:spPr>
          <a:xfrm>
            <a:off x="5638800" y="838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5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 Pictures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5A62E4-055D-46B4-B506-B5CA56D7C846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408B15-E95C-4D83-A153-BC2ABA95B7A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3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2" name="Picture Placeholder 2"/>
          <p:cNvSpPr>
            <a:spLocks noGrp="1"/>
          </p:cNvSpPr>
          <p:nvPr>
            <p:ph type="pic" idx="1"/>
          </p:nvPr>
        </p:nvSpPr>
        <p:spPr>
          <a:xfrm>
            <a:off x="5715000" y="76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3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4" name="Picture Placeholder 2"/>
          <p:cNvSpPr>
            <a:spLocks noGrp="1"/>
          </p:cNvSpPr>
          <p:nvPr>
            <p:ph type="pic" idx="14"/>
          </p:nvPr>
        </p:nvSpPr>
        <p:spPr>
          <a:xfrm>
            <a:off x="2667000" y="3810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5A62E4-055D-46B4-B506-B5CA56D7C846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408B15-E95C-4D83-A153-BC2ABA95B7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5A62E4-055D-46B4-B506-B5CA56D7C846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408B15-E95C-4D83-A153-BC2ABA95B7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800" y="1901952"/>
            <a:ext cx="6629400" cy="4224528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5A62E4-055D-46B4-B506-B5CA56D7C846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521824"/>
            <a:ext cx="2895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408B15-E95C-4D83-A153-BC2ABA95B7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9" name="Oval 58"/>
          <p:cNvSpPr/>
          <p:nvPr/>
        </p:nvSpPr>
        <p:spPr>
          <a:xfrm>
            <a:off x="685800" y="152400"/>
            <a:ext cx="914400" cy="9144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2" name="Oval 61"/>
          <p:cNvSpPr/>
          <p:nvPr/>
        </p:nvSpPr>
        <p:spPr>
          <a:xfrm>
            <a:off x="381000" y="1206500"/>
            <a:ext cx="457200" cy="457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3" name="Oval 62"/>
          <p:cNvSpPr/>
          <p:nvPr/>
        </p:nvSpPr>
        <p:spPr>
          <a:xfrm>
            <a:off x="685800" y="914400"/>
            <a:ext cx="355600" cy="3556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4" name="Oval 63"/>
          <p:cNvSpPr/>
          <p:nvPr/>
        </p:nvSpPr>
        <p:spPr>
          <a:xfrm>
            <a:off x="647700" y="11430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5" name="Oval 64"/>
          <p:cNvSpPr/>
          <p:nvPr/>
        </p:nvSpPr>
        <p:spPr>
          <a:xfrm>
            <a:off x="457200" y="0"/>
            <a:ext cx="762000" cy="762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6" name="Oval 65"/>
          <p:cNvSpPr/>
          <p:nvPr/>
        </p:nvSpPr>
        <p:spPr>
          <a:xfrm>
            <a:off x="1714500" y="0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7" name="Oval 66"/>
          <p:cNvSpPr/>
          <p:nvPr/>
        </p:nvSpPr>
        <p:spPr>
          <a:xfrm>
            <a:off x="1676400" y="2286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8" name="Oval 67"/>
          <p:cNvSpPr/>
          <p:nvPr/>
        </p:nvSpPr>
        <p:spPr>
          <a:xfrm>
            <a:off x="2019300" y="304800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9" name="Oval 68"/>
          <p:cNvSpPr/>
          <p:nvPr/>
        </p:nvSpPr>
        <p:spPr>
          <a:xfrm>
            <a:off x="1028700" y="15240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0" name="Oval 69"/>
          <p:cNvSpPr/>
          <p:nvPr/>
        </p:nvSpPr>
        <p:spPr>
          <a:xfrm>
            <a:off x="889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1" name="Oval 70"/>
          <p:cNvSpPr/>
          <p:nvPr/>
        </p:nvSpPr>
        <p:spPr>
          <a:xfrm>
            <a:off x="914400" y="17526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2" name="Oval 71"/>
          <p:cNvSpPr/>
          <p:nvPr/>
        </p:nvSpPr>
        <p:spPr>
          <a:xfrm>
            <a:off x="0" y="12446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3" name="Oval 72"/>
          <p:cNvSpPr/>
          <p:nvPr/>
        </p:nvSpPr>
        <p:spPr>
          <a:xfrm>
            <a:off x="152400" y="1092200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74" name="Oval 73"/>
          <p:cNvSpPr/>
          <p:nvPr/>
        </p:nvSpPr>
        <p:spPr>
          <a:xfrm>
            <a:off x="3048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7" name="Oval 76"/>
          <p:cNvSpPr/>
          <p:nvPr/>
        </p:nvSpPr>
        <p:spPr>
          <a:xfrm rot="6197586" flipV="1">
            <a:off x="7932464" y="5568366"/>
            <a:ext cx="914400" cy="9144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0" name="Oval 79"/>
          <p:cNvSpPr/>
          <p:nvPr/>
        </p:nvSpPr>
        <p:spPr>
          <a:xfrm rot="6197586" flipV="1">
            <a:off x="8633992" y="4734233"/>
            <a:ext cx="457200" cy="457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1" name="Oval 80"/>
          <p:cNvSpPr/>
          <p:nvPr/>
        </p:nvSpPr>
        <p:spPr>
          <a:xfrm rot="6197586" flipV="1">
            <a:off x="8292676" y="4953384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2" name="Oval 81"/>
          <p:cNvSpPr/>
          <p:nvPr/>
        </p:nvSpPr>
        <p:spPr>
          <a:xfrm rot="6197586" flipV="1">
            <a:off x="8514131" y="4976607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3" name="Oval 82"/>
          <p:cNvSpPr/>
          <p:nvPr/>
        </p:nvSpPr>
        <p:spPr>
          <a:xfrm rot="6197586" flipV="1">
            <a:off x="7856272" y="5295370"/>
            <a:ext cx="762000" cy="762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4" name="Oval 83"/>
          <p:cNvSpPr/>
          <p:nvPr/>
        </p:nvSpPr>
        <p:spPr>
          <a:xfrm rot="6197586" flipV="1">
            <a:off x="199818" y="5914818"/>
            <a:ext cx="216774" cy="216774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5" name="Oval 84"/>
          <p:cNvSpPr/>
          <p:nvPr/>
        </p:nvSpPr>
        <p:spPr>
          <a:xfrm rot="6197586" flipV="1">
            <a:off x="7387699" y="5767494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6" name="Oval 85"/>
          <p:cNvSpPr/>
          <p:nvPr/>
        </p:nvSpPr>
        <p:spPr>
          <a:xfrm rot="6197586" flipV="1">
            <a:off x="7412357" y="6095509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7" name="Oval 86"/>
          <p:cNvSpPr/>
          <p:nvPr/>
        </p:nvSpPr>
        <p:spPr>
          <a:xfrm rot="6197586" flipV="1">
            <a:off x="7638907" y="6462226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8" name="Oval 87"/>
          <p:cNvSpPr/>
          <p:nvPr/>
        </p:nvSpPr>
        <p:spPr>
          <a:xfrm rot="6197586" flipV="1">
            <a:off x="8607584" y="43843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9" name="Oval 88"/>
          <p:cNvSpPr/>
          <p:nvPr/>
        </p:nvSpPr>
        <p:spPr>
          <a:xfrm rot="6197586" flipV="1">
            <a:off x="7887663" y="6403551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0" name="Oval 89"/>
          <p:cNvSpPr/>
          <p:nvPr/>
        </p:nvSpPr>
        <p:spPr>
          <a:xfrm rot="6197586" flipV="1">
            <a:off x="8801061" y="4338664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1" name="Oval 90"/>
          <p:cNvSpPr/>
          <p:nvPr/>
        </p:nvSpPr>
        <p:spPr>
          <a:xfrm rot="6197586" flipV="1">
            <a:off x="8617702" y="445193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2" name="Oval 91"/>
          <p:cNvSpPr/>
          <p:nvPr/>
        </p:nvSpPr>
        <p:spPr>
          <a:xfrm rot="6197586" flipV="1">
            <a:off x="8557941" y="4594415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5" name="Oval 94"/>
          <p:cNvSpPr/>
          <p:nvPr/>
        </p:nvSpPr>
        <p:spPr>
          <a:xfrm rot="6197586" flipV="1">
            <a:off x="243115" y="6241508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6" name="Oval 95"/>
          <p:cNvSpPr/>
          <p:nvPr/>
        </p:nvSpPr>
        <p:spPr>
          <a:xfrm rot="6197586" flipV="1">
            <a:off x="436592" y="6195872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7" name="Oval 96"/>
          <p:cNvSpPr/>
          <p:nvPr/>
        </p:nvSpPr>
        <p:spPr>
          <a:xfrm rot="6197586" flipV="1">
            <a:off x="253233" y="6309147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8" name="Oval 97"/>
          <p:cNvSpPr/>
          <p:nvPr/>
        </p:nvSpPr>
        <p:spPr>
          <a:xfrm rot="6197586" flipV="1">
            <a:off x="193472" y="6451623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</p:sldLayoutIdLst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4000" kern="1200" spc="200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18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1pPr>
      <a:lvl2pPr marL="514350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2pPr>
      <a:lvl3pPr marL="806450" indent="-228600" algn="l" defTabSz="914400" rtl="0" eaLnBrk="1" latinLnBrk="0" hangingPunct="1">
        <a:spcBef>
          <a:spcPts val="10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3pPr>
      <a:lvl4pPr marL="1089025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ts val="1000"/>
        </a:spcBef>
        <a:buFont typeface="Wingdings" pitchFamily="2" charset="2"/>
        <a:buChar char="l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upload.wikimedia.org/wikipedia/commons/d/d0/Hans_Bocksberger_der_Aeltere_001.jpg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upload.wikimedia.org/wikipedia/commons/a/a9/Maximilian_II_HRR_MATEO.jpg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upload.wikimedia.org/wikipedia/commons/0/0f/Hans_von_Aachen_003.jpg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upload.wikimedia.org/wikipedia/commons/6/65/Lucas_van_Valckenborch_003.jpg" TargetMode="Externa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4"/>
          <p:cNvSpPr>
            <a:spLocks noGrp="1" noChangeArrowheads="1"/>
          </p:cNvSpPr>
          <p:nvPr>
            <p:ph type="ctrTitle"/>
          </p:nvPr>
        </p:nvSpPr>
        <p:spPr>
          <a:xfrm>
            <a:off x="0" y="1196752"/>
            <a:ext cx="9144000" cy="864096"/>
          </a:xfrm>
        </p:spPr>
        <p:txBody>
          <a:bodyPr>
            <a:normAutofit fontScale="90000"/>
          </a:bodyPr>
          <a:lstStyle/>
          <a:p>
            <a:pPr algn="ctr"/>
            <a:r>
              <a:rPr lang="cs-CZ" sz="2800" dirty="0"/>
              <a:t>Český stát v habsburské monarchii – Nástup Habsburků na český trůn</a:t>
            </a:r>
            <a:endParaRPr lang="cs-CZ" sz="2800" b="1" dirty="0">
              <a:latin typeface="+mn-lt"/>
            </a:endParaRPr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1447800" y="2209800"/>
            <a:ext cx="6477000" cy="1579240"/>
          </a:xfrm>
        </p:spPr>
        <p:txBody>
          <a:bodyPr>
            <a:normAutofit fontScale="40000" lnSpcReduction="20000"/>
          </a:bodyPr>
          <a:lstStyle/>
          <a:p>
            <a:endParaRPr lang="cs-CZ" sz="1500" dirty="0" smtClean="0"/>
          </a:p>
          <a:p>
            <a:endParaRPr lang="cs-CZ" sz="1500" dirty="0"/>
          </a:p>
          <a:p>
            <a:endParaRPr lang="cs-CZ" sz="1500" dirty="0" smtClean="0"/>
          </a:p>
          <a:p>
            <a:r>
              <a:rPr lang="cs-CZ" sz="1500" dirty="0" smtClean="0"/>
              <a:t>Základní škola Čelákovice</a:t>
            </a:r>
            <a:endParaRPr lang="cs-CZ" sz="1500" dirty="0"/>
          </a:p>
        </p:txBody>
      </p:sp>
      <p:sp>
        <p:nvSpPr>
          <p:cNvPr id="6" name="TextovéPole 5"/>
          <p:cNvSpPr txBox="1"/>
          <p:nvPr/>
        </p:nvSpPr>
        <p:spPr>
          <a:xfrm flipH="1">
            <a:off x="611188" y="373306"/>
            <a:ext cx="8208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b="1" dirty="0" smtClean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VY_32_INOVACE_103_Nástup Habsburků</a:t>
            </a:r>
            <a:endParaRPr lang="cs-CZ" dirty="0">
              <a:solidFill>
                <a:schemeClr val="tx2"/>
              </a:solidFill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56556" y="4149080"/>
            <a:ext cx="5718175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Zástupný symbol pro zápatí 3"/>
          <p:cNvSpPr txBox="1">
            <a:spLocks noGrp="1"/>
          </p:cNvSpPr>
          <p:nvPr/>
        </p:nvSpPr>
        <p:spPr>
          <a:xfrm>
            <a:off x="630552" y="5805264"/>
            <a:ext cx="7777236" cy="725711"/>
          </a:xfrm>
          <a:prstGeom prst="rect">
            <a:avLst/>
          </a:prstGeom>
          <a:solidFill>
            <a:schemeClr val="bg1"/>
          </a:solidFill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endParaRPr lang="cs-CZ" sz="1400" i="1" dirty="0">
              <a:solidFill>
                <a:schemeClr val="tx2"/>
              </a:solidFill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101500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0" grpId="0" autoUpdateAnimBg="0"/>
      <p:bldP spid="4101" grpId="0" animBg="1" autoUpdateAnimBg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86563" y="2060848"/>
            <a:ext cx="8496945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>
                <a:solidFill>
                  <a:schemeClr val="tx2"/>
                </a:solidFill>
                <a:latin typeface="+mn-lt"/>
              </a:rPr>
              <a:t>Autor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: </a:t>
            </a:r>
            <a:r>
              <a:rPr lang="cs-CZ" sz="1600" dirty="0" err="1" smtClean="0">
                <a:solidFill>
                  <a:schemeClr val="tx2"/>
                </a:solidFill>
                <a:latin typeface="+mn-lt"/>
              </a:rPr>
              <a:t>Mgr.Eva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  Hronová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Vytvořeno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: </a:t>
            </a:r>
            <a:r>
              <a:rPr lang="cs-CZ" sz="1600" dirty="0" smtClean="0">
                <a:solidFill>
                  <a:schemeClr val="tx2"/>
                </a:solidFill>
              </a:rPr>
              <a:t>6.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10.2011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Stupeň </a:t>
            </a:r>
            <a:r>
              <a:rPr lang="cs-CZ" sz="1600" b="1" dirty="0">
                <a:solidFill>
                  <a:schemeClr val="tx2"/>
                </a:solidFill>
                <a:latin typeface="+mn-lt"/>
              </a:rPr>
              <a:t>a typ vzdělávání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II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.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Stupeň – základní – 8.r.</a:t>
            </a:r>
            <a:endParaRPr lang="cs-CZ" sz="1600" dirty="0">
              <a:solidFill>
                <a:schemeClr val="tx2"/>
              </a:solidFill>
              <a:latin typeface="+mn-lt"/>
            </a:endParaRPr>
          </a:p>
          <a:p>
            <a:endParaRPr lang="cs-CZ" sz="1600" dirty="0">
              <a:solidFill>
                <a:schemeClr val="tx2"/>
              </a:solidFill>
              <a:latin typeface="+mn-lt"/>
            </a:endParaRP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Vzdělávací oblast: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Inovace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Vzdělávací obor: 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Dějepis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Téma: Nástup Habsburků na český trůn</a:t>
            </a:r>
            <a:endParaRPr lang="cs-CZ" sz="1600" dirty="0" smtClean="0">
              <a:solidFill>
                <a:schemeClr val="tx2"/>
              </a:solidFill>
              <a:latin typeface="+mn-lt"/>
            </a:endParaRP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Anotace: náboženské rozpory</a:t>
            </a:r>
            <a:endParaRPr lang="cs-CZ" sz="1600" dirty="0" smtClean="0">
              <a:solidFill>
                <a:schemeClr val="tx2"/>
              </a:solidFill>
              <a:latin typeface="+mn-lt"/>
            </a:endParaRP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Druh učebního materiálu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: prezentace</a:t>
            </a:r>
            <a:endParaRPr lang="cs-CZ" sz="1600" dirty="0">
              <a:solidFill>
                <a:schemeClr val="tx2"/>
              </a:solidFill>
              <a:latin typeface="+mn-lt"/>
            </a:endParaRP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Očekávaný výstup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:  pochopení situace v českých zemích za vlády Habsburků</a:t>
            </a:r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 bwMode="auto">
          <a:xfrm>
            <a:off x="-35476" y="766192"/>
            <a:ext cx="9144000" cy="10066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9pPr>
          </a:lstStyle>
          <a:p>
            <a:r>
              <a:rPr lang="cs-CZ" sz="2800" dirty="0"/>
              <a:t>Český stát v habsburské monarchii – Nástup Habsburků na český trůn</a:t>
            </a:r>
            <a:endParaRPr lang="cs-CZ" sz="2800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253009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980728"/>
            <a:ext cx="6192688" cy="1470025"/>
          </a:xfrm>
        </p:spPr>
        <p:txBody>
          <a:bodyPr/>
          <a:lstStyle/>
          <a:p>
            <a:r>
              <a:rPr lang="cs-CZ" dirty="0" smtClean="0"/>
              <a:t>Český stát v habsburské monarchii  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Nástup Habsburků na český trůn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862191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347864" y="1339374"/>
            <a:ext cx="590465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1526</a:t>
            </a:r>
            <a:r>
              <a:rPr lang="cs-CZ" sz="3200" dirty="0" smtClean="0"/>
              <a:t> – nástup – </a:t>
            </a:r>
            <a:r>
              <a:rPr lang="cs-CZ" sz="3200" b="1" u="sng" dirty="0" smtClean="0"/>
              <a:t>Ferdinand I. </a:t>
            </a:r>
            <a:r>
              <a:rPr lang="cs-CZ" sz="3200" dirty="0" smtClean="0"/>
              <a:t>z rakouské větve Habsburků</a:t>
            </a:r>
            <a:endParaRPr lang="cs-CZ" sz="3200" dirty="0"/>
          </a:p>
        </p:txBody>
      </p:sp>
      <p:pic>
        <p:nvPicPr>
          <p:cNvPr id="1026" name="Picture 2" descr="Soubor:Hans Bocksberger der Aeltere 00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404664"/>
            <a:ext cx="2886075" cy="5695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376713" y="2564904"/>
            <a:ext cx="5472608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SNAHA O:</a:t>
            </a:r>
          </a:p>
          <a:p>
            <a:endParaRPr lang="cs-CZ" sz="3200" b="1" dirty="0" smtClean="0"/>
          </a:p>
          <a:p>
            <a:r>
              <a:rPr lang="cs-CZ" sz="3200" b="1" dirty="0" smtClean="0"/>
              <a:t>1)</a:t>
            </a:r>
            <a:r>
              <a:rPr lang="cs-CZ" sz="3200" b="1" u="sng" dirty="0" smtClean="0"/>
              <a:t>rekatolizac</a:t>
            </a:r>
            <a:r>
              <a:rPr lang="cs-CZ" sz="3200" dirty="0" smtClean="0"/>
              <a:t>i, pronásleduje </a:t>
            </a:r>
            <a:r>
              <a:rPr lang="cs-CZ" sz="3200" dirty="0" smtClean="0"/>
              <a:t>Jednotu bratrskou</a:t>
            </a:r>
          </a:p>
          <a:p>
            <a:endParaRPr lang="cs-CZ" sz="3200" dirty="0" smtClean="0"/>
          </a:p>
          <a:p>
            <a:r>
              <a:rPr lang="cs-CZ" sz="3200" dirty="0" smtClean="0"/>
              <a:t>2)</a:t>
            </a:r>
            <a:r>
              <a:rPr lang="cs-CZ" sz="3200" b="1" u="sng" dirty="0" smtClean="0"/>
              <a:t>absolutistickou moc</a:t>
            </a:r>
            <a:endParaRPr lang="cs-CZ" sz="3200" b="1" u="sng" dirty="0"/>
          </a:p>
        </p:txBody>
      </p:sp>
    </p:spTree>
    <p:extLst>
      <p:ext uri="{BB962C8B-B14F-4D97-AF65-F5344CB8AC3E}">
        <p14:creationId xmlns:p14="http://schemas.microsoft.com/office/powerpoint/2010/main" xmlns="" val="21695002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4925" y="476672"/>
            <a:ext cx="8751571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1547</a:t>
            </a:r>
            <a:r>
              <a:rPr lang="cs-CZ" sz="3200" dirty="0" smtClean="0"/>
              <a:t> – </a:t>
            </a:r>
            <a:r>
              <a:rPr lang="cs-CZ" sz="3200" u="sng" dirty="0" smtClean="0"/>
              <a:t>čeští stavové </a:t>
            </a:r>
            <a:r>
              <a:rPr lang="cs-CZ" sz="3200" dirty="0" smtClean="0"/>
              <a:t>(šlechta </a:t>
            </a:r>
            <a:r>
              <a:rPr lang="cs-CZ" sz="3200" dirty="0" smtClean="0"/>
              <a:t>+ měšťané) 	nespokojeni s Ferdinandem I., a proto 	vzniká </a:t>
            </a:r>
            <a:r>
              <a:rPr lang="cs-CZ" sz="3200" u="sng" dirty="0" smtClean="0"/>
              <a:t>odboj</a:t>
            </a:r>
            <a:r>
              <a:rPr lang="cs-CZ" sz="3200" dirty="0" smtClean="0"/>
              <a:t> (neposkytli mu vojenskou 	pomoc)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84925" y="2829996"/>
            <a:ext cx="7887475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u="sng" dirty="0"/>
              <a:t>t</a:t>
            </a:r>
            <a:r>
              <a:rPr lang="cs-CZ" sz="3200" u="sng" dirty="0" smtClean="0"/>
              <a:t>rest:</a:t>
            </a:r>
          </a:p>
          <a:p>
            <a:r>
              <a:rPr lang="cs-CZ" sz="3200" u="sng" dirty="0" smtClean="0"/>
              <a:t>Ferdinand I. </a:t>
            </a:r>
            <a:r>
              <a:rPr lang="cs-CZ" sz="3200" dirty="0" smtClean="0"/>
              <a:t>– omezil samosprávu měst, 	zabral jim část majetku, zavedl 	nové daně – vede to 	</a:t>
            </a:r>
          </a:p>
          <a:p>
            <a:r>
              <a:rPr lang="cs-CZ" sz="3200" dirty="0"/>
              <a:t>	</a:t>
            </a:r>
            <a:r>
              <a:rPr lang="cs-CZ" sz="3200" dirty="0" smtClean="0"/>
              <a:t>k hospodářskému útlumu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3047172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Maximilian II HRR MATEO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548680"/>
            <a:ext cx="3867150" cy="570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1520" y="1196752"/>
            <a:ext cx="468052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1564</a:t>
            </a:r>
            <a:r>
              <a:rPr lang="cs-CZ" sz="3200" dirty="0" smtClean="0"/>
              <a:t> – </a:t>
            </a:r>
            <a:r>
              <a:rPr lang="cs-CZ" sz="3200" b="1" u="sng" dirty="0" smtClean="0"/>
              <a:t>Maxmilián II. </a:t>
            </a:r>
            <a:r>
              <a:rPr lang="cs-CZ" sz="3200" dirty="0" smtClean="0"/>
              <a:t>–slíbil </a:t>
            </a:r>
            <a:r>
              <a:rPr lang="cs-CZ" sz="3200" b="1" dirty="0" smtClean="0"/>
              <a:t>náboženský smír </a:t>
            </a:r>
            <a:r>
              <a:rPr lang="cs-CZ" sz="3200" dirty="0" smtClean="0"/>
              <a:t>mezi katolíky, evangelíky a českými bratry –</a:t>
            </a:r>
            <a:r>
              <a:rPr lang="cs-CZ" sz="3200" b="1" u="sng" dirty="0" smtClean="0"/>
              <a:t> Česká konfese</a:t>
            </a:r>
            <a:r>
              <a:rPr lang="cs-CZ" sz="3200" dirty="0" smtClean="0"/>
              <a:t> - </a:t>
            </a:r>
            <a:r>
              <a:rPr lang="cs-CZ" sz="3200" i="1" dirty="0" smtClean="0"/>
              <a:t>neschváleno</a:t>
            </a:r>
            <a:endParaRPr lang="cs-CZ" sz="3200" i="1" dirty="0"/>
          </a:p>
        </p:txBody>
      </p:sp>
    </p:spTree>
    <p:extLst>
      <p:ext uri="{BB962C8B-B14F-4D97-AF65-F5344CB8AC3E}">
        <p14:creationId xmlns:p14="http://schemas.microsoft.com/office/powerpoint/2010/main" xmlns="" val="29246945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ubor:Hans von Aachen 003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836712"/>
            <a:ext cx="3752850" cy="476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1520" y="1844824"/>
            <a:ext cx="547260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1576</a:t>
            </a:r>
            <a:r>
              <a:rPr lang="cs-CZ" sz="3200" dirty="0" smtClean="0"/>
              <a:t> – </a:t>
            </a:r>
            <a:r>
              <a:rPr lang="cs-CZ" sz="3200" b="1" u="sng" dirty="0" smtClean="0"/>
              <a:t>Rudolf II. </a:t>
            </a:r>
          </a:p>
          <a:p>
            <a:r>
              <a:rPr lang="cs-CZ" sz="3200" dirty="0" smtClean="0"/>
              <a:t>– hlavní město monarchie 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je </a:t>
            </a:r>
            <a:r>
              <a:rPr lang="cs-CZ" sz="3200" b="1" u="sng" dirty="0" smtClean="0"/>
              <a:t>Praha</a:t>
            </a:r>
            <a:r>
              <a:rPr lang="cs-CZ" sz="3200" dirty="0" smtClean="0"/>
              <a:t>, </a:t>
            </a:r>
          </a:p>
          <a:p>
            <a:r>
              <a:rPr lang="cs-CZ" sz="3200" dirty="0" smtClean="0"/>
              <a:t>- podporuje umění a vědy </a:t>
            </a:r>
          </a:p>
          <a:p>
            <a:r>
              <a:rPr lang="cs-CZ" sz="3200" dirty="0" smtClean="0"/>
              <a:t>  </a:t>
            </a:r>
            <a:r>
              <a:rPr lang="cs-CZ" sz="3200" dirty="0" smtClean="0"/>
              <a:t>(</a:t>
            </a:r>
            <a:r>
              <a:rPr lang="cs-CZ" sz="3200" b="1" u="sng" dirty="0" smtClean="0"/>
              <a:t>alchymie</a:t>
            </a:r>
            <a:r>
              <a:rPr lang="cs-CZ" sz="3200" dirty="0" smtClean="0"/>
              <a:t>)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8164416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988840"/>
            <a:ext cx="820891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1609</a:t>
            </a:r>
            <a:r>
              <a:rPr lang="cs-CZ" sz="3200" dirty="0" smtClean="0"/>
              <a:t> – vydal </a:t>
            </a:r>
            <a:r>
              <a:rPr lang="cs-CZ" sz="3200" b="1" u="sng" dirty="0" smtClean="0"/>
              <a:t>Majestát</a:t>
            </a:r>
            <a:r>
              <a:rPr lang="cs-CZ" sz="3200" dirty="0" smtClean="0"/>
              <a:t> – náboženská 	svoboda pro nekatolíky 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31502595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Soubor:Lucas van Valckenborch 003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680120"/>
            <a:ext cx="4010025" cy="570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3528" y="1553199"/>
            <a:ext cx="453650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1612</a:t>
            </a:r>
            <a:r>
              <a:rPr lang="cs-CZ" sz="3200" dirty="0" smtClean="0"/>
              <a:t> –</a:t>
            </a:r>
            <a:r>
              <a:rPr lang="cs-CZ" sz="3200" b="1" u="sng" dirty="0" smtClean="0"/>
              <a:t> Matyáš </a:t>
            </a:r>
            <a:r>
              <a:rPr lang="cs-CZ" sz="3200" dirty="0" smtClean="0"/>
              <a:t>– 	hlavní město opět 	Vídeň,</a:t>
            </a:r>
          </a:p>
          <a:p>
            <a:endParaRPr lang="cs-CZ" sz="3200" dirty="0" smtClean="0"/>
          </a:p>
          <a:p>
            <a:r>
              <a:rPr lang="cs-CZ" sz="3200" dirty="0" smtClean="0"/>
              <a:t>v </a:t>
            </a:r>
            <a:r>
              <a:rPr lang="cs-CZ" sz="3200" u="sng" dirty="0" smtClean="0"/>
              <a:t>Praze</a:t>
            </a:r>
            <a:r>
              <a:rPr lang="cs-CZ" sz="3200" dirty="0" smtClean="0"/>
              <a:t> ustanovil královské </a:t>
            </a:r>
            <a:r>
              <a:rPr lang="cs-CZ" sz="3200" u="sng" dirty="0" smtClean="0"/>
              <a:t>místodržící</a:t>
            </a:r>
          </a:p>
          <a:p>
            <a:r>
              <a:rPr lang="cs-CZ" sz="3200" u="sng" dirty="0" smtClean="0"/>
              <a:t>(katolíci)</a:t>
            </a:r>
            <a:endParaRPr lang="cs-CZ" sz="3200" u="sng" dirty="0"/>
          </a:p>
        </p:txBody>
      </p:sp>
    </p:spTree>
    <p:extLst>
      <p:ext uri="{BB962C8B-B14F-4D97-AF65-F5344CB8AC3E}">
        <p14:creationId xmlns:p14="http://schemas.microsoft.com/office/powerpoint/2010/main" xmlns="" val="552850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697906"/>
            <a:ext cx="790124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1. Ferdinand I. – 1547 - ………………………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87624" y="620688"/>
            <a:ext cx="74888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Doplň jméno, letopočet nebo událost: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2628201"/>
            <a:ext cx="790124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2. ………………. – 1564 – Česká konfese 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3636313"/>
            <a:ext cx="73971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3.  …………….. – 1609 - ……………………..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4725144"/>
            <a:ext cx="89289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4. …………… – 1612 – Vídeň opět hlavním městem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238367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4" name="Rectangle 6"/>
          <p:cNvSpPr>
            <a:spLocks noGrp="1" noChangeArrowheads="1"/>
          </p:cNvSpPr>
          <p:nvPr>
            <p:ph type="title"/>
          </p:nvPr>
        </p:nvSpPr>
        <p:spPr>
          <a:xfrm>
            <a:off x="395536" y="620688"/>
            <a:ext cx="9252520" cy="914400"/>
          </a:xfrm>
        </p:spPr>
        <p:txBody>
          <a:bodyPr/>
          <a:lstStyle/>
          <a:p>
            <a:r>
              <a:rPr lang="cs-CZ" dirty="0">
                <a:latin typeface="+mn-lt"/>
              </a:rPr>
              <a:t>Použité zdroje</a:t>
            </a:r>
          </a:p>
        </p:txBody>
      </p:sp>
      <p:sp>
        <p:nvSpPr>
          <p:cNvPr id="6" name="Zástupný symbol pro zápatí 3"/>
          <p:cNvSpPr txBox="1">
            <a:spLocks noGrp="1"/>
          </p:cNvSpPr>
          <p:nvPr/>
        </p:nvSpPr>
        <p:spPr>
          <a:xfrm>
            <a:off x="630552" y="5805264"/>
            <a:ext cx="7777236" cy="725711"/>
          </a:xfrm>
          <a:prstGeom prst="rect">
            <a:avLst/>
          </a:prstGeom>
          <a:solidFill>
            <a:schemeClr val="bg1"/>
          </a:solidFill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1400" i="1" dirty="0">
                <a:solidFill>
                  <a:schemeClr val="tx2"/>
                </a:solidFill>
                <a:latin typeface="Calibri" pitchFamily="34" charset="0"/>
                <a:cs typeface="Arial" charset="0"/>
              </a:rPr>
              <a:t>Dostupné z Metodického portálu www.rvp.cz, ISSN: 1802-4785, financovaného z ESF a státního rozpočtu ČR. Provozováno Výzkumným ústavem pedagogickým v Praze.</a:t>
            </a:r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56555" y="4293096"/>
            <a:ext cx="5718175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53685" y="3362508"/>
            <a:ext cx="775410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smtClean="0">
                <a:solidFill>
                  <a:schemeClr val="tx2"/>
                </a:solidFill>
                <a:latin typeface="+mn-lt"/>
                <a:cs typeface="Calibri" pitchFamily="34" charset="0"/>
              </a:rPr>
              <a:t>Veškeré texty </a:t>
            </a:r>
            <a:r>
              <a:rPr lang="cs-CZ" sz="2000" b="1" dirty="0" smtClean="0">
                <a:solidFill>
                  <a:schemeClr val="tx2"/>
                </a:solidFill>
                <a:latin typeface="+mn-lt"/>
                <a:cs typeface="Calibri" pitchFamily="34" charset="0"/>
              </a:rPr>
              <a:t>jsou dílem autora prezentace.</a:t>
            </a:r>
            <a:endParaRPr lang="cs-CZ" sz="2000" dirty="0">
              <a:solidFill>
                <a:schemeClr val="tx2"/>
              </a:solidFill>
              <a:latin typeface="+mn-lt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669991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 txBox="1">
            <a:spLocks noGrp="1"/>
          </p:cNvSpPr>
          <p:nvPr/>
        </p:nvSpPr>
        <p:spPr>
          <a:xfrm>
            <a:off x="611188" y="6165850"/>
            <a:ext cx="7572375" cy="365125"/>
          </a:xfrm>
          <a:prstGeom prst="rect">
            <a:avLst/>
          </a:prstGeom>
          <a:noFill/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1400" i="1" dirty="0">
                <a:latin typeface="Calibri" pitchFamily="34" charset="0"/>
                <a:cs typeface="Arial" charset="0"/>
              </a:rPr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3" name="Obdélník 2"/>
          <p:cNvSpPr/>
          <p:nvPr/>
        </p:nvSpPr>
        <p:spPr>
          <a:xfrm>
            <a:off x="271795" y="188640"/>
            <a:ext cx="864096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err="1" smtClean="0">
                <a:effectLst/>
              </a:rPr>
              <a:t>Soubor:Hans</a:t>
            </a:r>
            <a:r>
              <a:rPr lang="cs-CZ" dirty="0" smtClean="0">
                <a:effectLst/>
              </a:rPr>
              <a:t> </a:t>
            </a:r>
            <a:r>
              <a:rPr lang="cs-CZ" dirty="0" err="1" smtClean="0">
                <a:effectLst/>
              </a:rPr>
              <a:t>Bocksberger</a:t>
            </a:r>
            <a:r>
              <a:rPr lang="cs-CZ" dirty="0" smtClean="0">
                <a:effectLst/>
              </a:rPr>
              <a:t> der </a:t>
            </a:r>
            <a:r>
              <a:rPr lang="cs-CZ" dirty="0" err="1" smtClean="0">
                <a:effectLst/>
              </a:rPr>
              <a:t>Aeltere</a:t>
            </a:r>
            <a:r>
              <a:rPr lang="cs-CZ" dirty="0" smtClean="0">
                <a:effectLst/>
              </a:rPr>
              <a:t> 001.jpg. In </a:t>
            </a:r>
            <a:r>
              <a:rPr lang="cs-CZ" i="1" dirty="0" err="1" smtClean="0">
                <a:effectLst/>
              </a:rPr>
              <a:t>Wikipedia</a:t>
            </a:r>
            <a:r>
              <a:rPr lang="cs-CZ" i="1" dirty="0" smtClean="0">
                <a:effectLst/>
              </a:rPr>
              <a:t> : </a:t>
            </a:r>
            <a:r>
              <a:rPr lang="cs-CZ" i="1" dirty="0" err="1" smtClean="0">
                <a:effectLst/>
              </a:rPr>
              <a:t>the</a:t>
            </a:r>
            <a:r>
              <a:rPr lang="cs-CZ" i="1" dirty="0" smtClean="0">
                <a:effectLst/>
              </a:rPr>
              <a:t> free </a:t>
            </a:r>
            <a:r>
              <a:rPr lang="cs-CZ" i="1" dirty="0" err="1" smtClean="0">
                <a:effectLst/>
              </a:rPr>
              <a:t>encyclopedia</a:t>
            </a:r>
            <a:r>
              <a:rPr lang="cs-CZ" dirty="0" smtClean="0">
                <a:effectLst/>
              </a:rPr>
              <a:t> [online]. St. </a:t>
            </a:r>
            <a:r>
              <a:rPr lang="cs-CZ" dirty="0" err="1" smtClean="0">
                <a:effectLst/>
              </a:rPr>
              <a:t>Petersburg</a:t>
            </a:r>
            <a:r>
              <a:rPr lang="cs-CZ" dirty="0" smtClean="0">
                <a:effectLst/>
              </a:rPr>
              <a:t> (Florida) : </a:t>
            </a:r>
            <a:r>
              <a:rPr lang="cs-CZ" dirty="0" err="1" smtClean="0">
                <a:effectLst/>
              </a:rPr>
              <a:t>Wikipedia</a:t>
            </a:r>
            <a:r>
              <a:rPr lang="cs-CZ" dirty="0" smtClean="0">
                <a:effectLst/>
              </a:rPr>
              <a:t> </a:t>
            </a:r>
            <a:r>
              <a:rPr lang="cs-CZ" dirty="0" err="1" smtClean="0">
                <a:effectLst/>
              </a:rPr>
              <a:t>Foundation</a:t>
            </a:r>
            <a:r>
              <a:rPr lang="cs-CZ" dirty="0" smtClean="0">
                <a:effectLst/>
              </a:rPr>
              <a:t>, [cit. 2011-09-27]. Dostupné z WWW: &lt;http://cs.wikipedia.org/wiki/Soubor:Hans_Bocksberger_der_Aeltere_001.jpg&gt;.</a:t>
            </a:r>
            <a:endParaRPr lang="cs-CZ" dirty="0">
              <a:effectLst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95536" y="1663652"/>
            <a:ext cx="835292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err="1" smtClean="0">
                <a:effectLst/>
              </a:rPr>
              <a:t>Soubor:Maximilian</a:t>
            </a:r>
            <a:r>
              <a:rPr lang="cs-CZ" dirty="0" smtClean="0">
                <a:effectLst/>
              </a:rPr>
              <a:t> II HRR MATEO.jpg. In </a:t>
            </a:r>
            <a:r>
              <a:rPr lang="cs-CZ" i="1" dirty="0" err="1" smtClean="0">
                <a:effectLst/>
              </a:rPr>
              <a:t>Wikipedia</a:t>
            </a:r>
            <a:r>
              <a:rPr lang="cs-CZ" i="1" dirty="0" smtClean="0">
                <a:effectLst/>
              </a:rPr>
              <a:t> : </a:t>
            </a:r>
            <a:r>
              <a:rPr lang="cs-CZ" i="1" dirty="0" err="1" smtClean="0">
                <a:effectLst/>
              </a:rPr>
              <a:t>the</a:t>
            </a:r>
            <a:r>
              <a:rPr lang="cs-CZ" i="1" dirty="0" smtClean="0">
                <a:effectLst/>
              </a:rPr>
              <a:t> free </a:t>
            </a:r>
            <a:r>
              <a:rPr lang="cs-CZ" i="1" dirty="0" err="1" smtClean="0">
                <a:effectLst/>
              </a:rPr>
              <a:t>encyclopedia</a:t>
            </a:r>
            <a:r>
              <a:rPr lang="cs-CZ" dirty="0" smtClean="0">
                <a:effectLst/>
              </a:rPr>
              <a:t> [online]. St. </a:t>
            </a:r>
            <a:r>
              <a:rPr lang="cs-CZ" dirty="0" err="1" smtClean="0">
                <a:effectLst/>
              </a:rPr>
              <a:t>Petersburg</a:t>
            </a:r>
            <a:r>
              <a:rPr lang="cs-CZ" dirty="0" smtClean="0">
                <a:effectLst/>
              </a:rPr>
              <a:t> (Florida) : </a:t>
            </a:r>
            <a:r>
              <a:rPr lang="cs-CZ" dirty="0" err="1" smtClean="0">
                <a:effectLst/>
              </a:rPr>
              <a:t>Wikipedia</a:t>
            </a:r>
            <a:r>
              <a:rPr lang="cs-CZ" dirty="0" smtClean="0">
                <a:effectLst/>
              </a:rPr>
              <a:t> </a:t>
            </a:r>
            <a:r>
              <a:rPr lang="cs-CZ" dirty="0" err="1" smtClean="0">
                <a:effectLst/>
              </a:rPr>
              <a:t>Foundation</a:t>
            </a:r>
            <a:r>
              <a:rPr lang="cs-CZ" dirty="0" smtClean="0">
                <a:effectLst/>
              </a:rPr>
              <a:t>, [cit. 2011-09-27]. Dostupné z WWW: &lt;http://cs.wikipedia.org/wiki/</a:t>
            </a:r>
            <a:r>
              <a:rPr lang="cs-CZ" dirty="0" err="1" smtClean="0">
                <a:effectLst/>
              </a:rPr>
              <a:t>Soubor:Maximilian_II_HRR_MATEO.jpg</a:t>
            </a:r>
            <a:r>
              <a:rPr lang="cs-CZ" dirty="0" smtClean="0">
                <a:effectLst/>
              </a:rPr>
              <a:t>&gt;.</a:t>
            </a:r>
            <a:endParaRPr lang="cs-CZ" dirty="0">
              <a:effectLst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98787" y="3140968"/>
            <a:ext cx="851396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err="1" smtClean="0">
                <a:effectLst/>
              </a:rPr>
              <a:t>Soubor:Hans</a:t>
            </a:r>
            <a:r>
              <a:rPr lang="cs-CZ" dirty="0" smtClean="0">
                <a:effectLst/>
              </a:rPr>
              <a:t> von </a:t>
            </a:r>
            <a:r>
              <a:rPr lang="cs-CZ" dirty="0" err="1" smtClean="0">
                <a:effectLst/>
              </a:rPr>
              <a:t>Aachen</a:t>
            </a:r>
            <a:r>
              <a:rPr lang="cs-CZ" dirty="0" smtClean="0">
                <a:effectLst/>
              </a:rPr>
              <a:t> 003.jpg. In </a:t>
            </a:r>
            <a:r>
              <a:rPr lang="cs-CZ" i="1" dirty="0" err="1" smtClean="0">
                <a:effectLst/>
              </a:rPr>
              <a:t>Wikipedia</a:t>
            </a:r>
            <a:r>
              <a:rPr lang="cs-CZ" i="1" dirty="0" smtClean="0">
                <a:effectLst/>
              </a:rPr>
              <a:t> : </a:t>
            </a:r>
            <a:r>
              <a:rPr lang="cs-CZ" i="1" dirty="0" err="1" smtClean="0">
                <a:effectLst/>
              </a:rPr>
              <a:t>the</a:t>
            </a:r>
            <a:r>
              <a:rPr lang="cs-CZ" i="1" dirty="0" smtClean="0">
                <a:effectLst/>
              </a:rPr>
              <a:t> free </a:t>
            </a:r>
            <a:r>
              <a:rPr lang="cs-CZ" i="1" dirty="0" err="1" smtClean="0">
                <a:effectLst/>
              </a:rPr>
              <a:t>encyclopedia</a:t>
            </a:r>
            <a:r>
              <a:rPr lang="cs-CZ" dirty="0" smtClean="0">
                <a:effectLst/>
              </a:rPr>
              <a:t> [online]. St. </a:t>
            </a:r>
            <a:r>
              <a:rPr lang="cs-CZ" dirty="0" err="1" smtClean="0">
                <a:effectLst/>
              </a:rPr>
              <a:t>Petersburg</a:t>
            </a:r>
            <a:r>
              <a:rPr lang="cs-CZ" dirty="0" smtClean="0">
                <a:effectLst/>
              </a:rPr>
              <a:t> (Florida) : </a:t>
            </a:r>
            <a:r>
              <a:rPr lang="cs-CZ" dirty="0" err="1" smtClean="0">
                <a:effectLst/>
              </a:rPr>
              <a:t>Wikipedia</a:t>
            </a:r>
            <a:r>
              <a:rPr lang="cs-CZ" dirty="0" smtClean="0">
                <a:effectLst/>
              </a:rPr>
              <a:t> </a:t>
            </a:r>
            <a:r>
              <a:rPr lang="cs-CZ" dirty="0" err="1" smtClean="0">
                <a:effectLst/>
              </a:rPr>
              <a:t>Foundation</a:t>
            </a:r>
            <a:r>
              <a:rPr lang="cs-CZ" dirty="0" smtClean="0">
                <a:effectLst/>
              </a:rPr>
              <a:t>, [cit. 2011-09-27]. Dostupné z WWW: &lt;http://cs.wikipedia.org/wiki/Soubor:Hans_von_Aachen_003.jpg&gt;.</a:t>
            </a:r>
            <a:endParaRPr lang="cs-CZ" dirty="0">
              <a:effectLst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98786" y="4536086"/>
            <a:ext cx="8349677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err="1" smtClean="0">
                <a:effectLst/>
              </a:rPr>
              <a:t>Soubor:Lucas</a:t>
            </a:r>
            <a:r>
              <a:rPr lang="cs-CZ" dirty="0" smtClean="0">
                <a:effectLst/>
              </a:rPr>
              <a:t> van </a:t>
            </a:r>
            <a:r>
              <a:rPr lang="cs-CZ" dirty="0" err="1" smtClean="0">
                <a:effectLst/>
              </a:rPr>
              <a:t>Valckenborch</a:t>
            </a:r>
            <a:r>
              <a:rPr lang="cs-CZ" dirty="0" smtClean="0">
                <a:effectLst/>
              </a:rPr>
              <a:t> 003.jpg. In </a:t>
            </a:r>
            <a:r>
              <a:rPr lang="cs-CZ" i="1" dirty="0" err="1" smtClean="0">
                <a:effectLst/>
              </a:rPr>
              <a:t>Wikipedia</a:t>
            </a:r>
            <a:r>
              <a:rPr lang="cs-CZ" i="1" dirty="0" smtClean="0">
                <a:effectLst/>
              </a:rPr>
              <a:t> : </a:t>
            </a:r>
            <a:r>
              <a:rPr lang="cs-CZ" i="1" dirty="0" err="1" smtClean="0">
                <a:effectLst/>
              </a:rPr>
              <a:t>the</a:t>
            </a:r>
            <a:r>
              <a:rPr lang="cs-CZ" i="1" dirty="0" smtClean="0">
                <a:effectLst/>
              </a:rPr>
              <a:t> free </a:t>
            </a:r>
            <a:r>
              <a:rPr lang="cs-CZ" i="1" dirty="0" err="1" smtClean="0">
                <a:effectLst/>
              </a:rPr>
              <a:t>encyclopedia</a:t>
            </a:r>
            <a:r>
              <a:rPr lang="cs-CZ" dirty="0" smtClean="0">
                <a:effectLst/>
              </a:rPr>
              <a:t> [online]. St. </a:t>
            </a:r>
            <a:r>
              <a:rPr lang="cs-CZ" dirty="0" err="1" smtClean="0">
                <a:effectLst/>
              </a:rPr>
              <a:t>Petersburg</a:t>
            </a:r>
            <a:r>
              <a:rPr lang="cs-CZ" dirty="0" smtClean="0">
                <a:effectLst/>
              </a:rPr>
              <a:t> (Florida) : </a:t>
            </a:r>
            <a:r>
              <a:rPr lang="cs-CZ" dirty="0" err="1" smtClean="0">
                <a:effectLst/>
              </a:rPr>
              <a:t>Wikipedia</a:t>
            </a:r>
            <a:r>
              <a:rPr lang="cs-CZ" dirty="0" smtClean="0">
                <a:effectLst/>
              </a:rPr>
              <a:t> </a:t>
            </a:r>
            <a:r>
              <a:rPr lang="cs-CZ" dirty="0" err="1" smtClean="0">
                <a:effectLst/>
              </a:rPr>
              <a:t>Foundation</a:t>
            </a:r>
            <a:r>
              <a:rPr lang="cs-CZ" dirty="0" smtClean="0">
                <a:effectLst/>
              </a:rPr>
              <a:t>, [cit. 2011-09-27]. Dostupné z WWW: &lt;http://cs.wikipedia.org/wiki/Soubor:Lucas_van_Valckenborch_003.jpg&gt;.</a:t>
            </a:r>
            <a:endParaRPr lang="cs-CZ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520035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">
  <a:themeElements>
    <a:clrScheme name="Bubbles">
      <a:dk1>
        <a:srgbClr val="0C002C"/>
      </a:dk1>
      <a:lt1>
        <a:srgbClr val="FFFFFF"/>
      </a:lt1>
      <a:dk2>
        <a:srgbClr val="236626"/>
      </a:dk2>
      <a:lt2>
        <a:srgbClr val="D7C8FE"/>
      </a:lt2>
      <a:accent1>
        <a:srgbClr val="4203E7"/>
      </a:accent1>
      <a:accent2>
        <a:srgbClr val="842F73"/>
      </a:accent2>
      <a:accent3>
        <a:srgbClr val="7532A8"/>
      </a:accent3>
      <a:accent4>
        <a:srgbClr val="F7A107"/>
      </a:accent4>
      <a:accent5>
        <a:srgbClr val="C86DCF"/>
      </a:accent5>
      <a:accent6>
        <a:srgbClr val="E6B500"/>
      </a:accent6>
      <a:hlink>
        <a:srgbClr val="FFDE66"/>
      </a:hlink>
      <a:folHlink>
        <a:srgbClr val="D490C5"/>
      </a:folHlink>
    </a:clrScheme>
    <a:fontScheme name="Bubbles">
      <a:majorFont>
        <a:latin typeface="Impact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mic Sans M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Bubb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85000"/>
                <a:satMod val="150000"/>
              </a:schemeClr>
            </a:gs>
            <a:gs pos="35000">
              <a:schemeClr val="phClr">
                <a:tint val="70000"/>
                <a:shade val="90000"/>
                <a:alpha val="85000"/>
                <a:satMod val="200000"/>
              </a:schemeClr>
            </a:gs>
            <a:gs pos="100000">
              <a:schemeClr val="phClr">
                <a:tint val="90000"/>
                <a:shade val="100000"/>
                <a:alpha val="85000"/>
                <a:satMod val="250000"/>
              </a:schemeClr>
            </a:gs>
          </a:gsLst>
          <a:lin ang="0" scaled="1"/>
        </a:gradFill>
        <a:gradFill rotWithShape="1">
          <a:gsLst>
            <a:gs pos="0">
              <a:schemeClr val="phClr">
                <a:shade val="40000"/>
                <a:satMod val="115000"/>
              </a:schemeClr>
            </a:gs>
            <a:gs pos="80000">
              <a:schemeClr val="phClr">
                <a:shade val="90000"/>
                <a:satMod val="130000"/>
              </a:schemeClr>
            </a:gs>
            <a:gs pos="100000">
              <a:schemeClr val="phClr">
                <a:shade val="100000"/>
                <a:satMod val="150000"/>
              </a:schemeClr>
            </a:gs>
          </a:gsLst>
          <a:lin ang="7800000" scaled="0"/>
        </a:gradFill>
      </a:fillStyleLst>
      <a:lnStyleLst>
        <a:ln w="254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4450" cap="flat" cmpd="sng" algn="ctr">
          <a:solidFill>
            <a:schemeClr val="phClr">
              <a:alpha val="80000"/>
              <a:satMod val="110000"/>
            </a:schemeClr>
          </a:solidFill>
          <a:prstDash val="solid"/>
        </a:ln>
        <a:ln w="63500" cap="flat" cmpd="sng" algn="ctr">
          <a:solidFill>
            <a:schemeClr val="phClr">
              <a:alpha val="80000"/>
              <a:satMod val="115000"/>
            </a:schemeClr>
          </a:solidFill>
          <a:prstDash val="solid"/>
        </a:ln>
      </a:lnStyleLst>
      <a:effectStyleLst>
        <a:effectStyle>
          <a:effectLst>
            <a:innerShdw blurRad="50800" dist="25400" dir="13500000">
              <a:srgbClr val="FFFFFF">
                <a:alpha val="75000"/>
              </a:srgbClr>
            </a:innerShdw>
          </a:effectLst>
        </a:effectStyle>
        <a:effectStyle>
          <a:effectLst>
            <a:innerShdw blurRad="76200" dist="25400" dir="13500000">
              <a:srgbClr val="FFFFFF">
                <a:alpha val="75000"/>
              </a:srgbClr>
            </a:innerShdw>
            <a:reflection blurRad="63500" stA="35000" endPos="35000" dist="12700" dir="5400000" sy="-100000" rotWithShape="0"/>
          </a:effectLst>
        </a:effectStyle>
        <a:effectStyle>
          <a:effectLst>
            <a:reflection blurRad="63500" stA="35000" endPos="35000" dist="12700" dir="5400000" sy="-100000" rotWithShape="0"/>
          </a:effectLst>
          <a:scene3d>
            <a:camera prst="orthographicFront">
              <a:rot lat="0" lon="0" rev="0"/>
            </a:camera>
            <a:lightRig rig="balanced" dir="bl">
              <a:rot lat="0" lon="0" rev="7800000"/>
            </a:lightRig>
          </a:scene3d>
          <a:sp3d prstMaterial="translucentPowder">
            <a:bevelT h="50800"/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shade val="80000"/>
                <a:satMod val="125000"/>
              </a:schemeClr>
            </a:gs>
            <a:gs pos="100000">
              <a:schemeClr val="phClr">
                <a:tint val="100000"/>
                <a:satMod val="125000"/>
                <a:lumOff val="40000"/>
                <a:lumMod val="100000"/>
              </a:schemeClr>
            </a:gs>
          </a:gsLst>
          <a:lin ang="7800000" scaled="1"/>
        </a:gradFill>
        <a:gradFill rotWithShape="1">
          <a:gsLst>
            <a:gs pos="0">
              <a:schemeClr val="phClr">
                <a:shade val="95000"/>
                <a:lumMod val="95000"/>
              </a:schemeClr>
            </a:gs>
            <a:gs pos="60000">
              <a:schemeClr val="phClr">
                <a:satMod val="125000"/>
                <a:lumOff val="10000"/>
                <a:lumMod val="100000"/>
              </a:schemeClr>
            </a:gs>
            <a:gs pos="100000">
              <a:schemeClr val="phClr">
                <a:shade val="95000"/>
                <a:satMod val="135000"/>
                <a:lumOff val="50000"/>
                <a:lumMod val="100000"/>
              </a:schemeClr>
            </a:gs>
          </a:gsLst>
          <a:lin ang="0" scaled="1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Bubliny</Template>
  <TotalTime>65</TotalTime>
  <Words>366</Words>
  <Application>Microsoft Office PowerPoint</Application>
  <PresentationFormat>Předvádění na obrazovce (4:3)</PresentationFormat>
  <Paragraphs>53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1</vt:lpstr>
      <vt:lpstr>Český stát v habsburské monarchii – Nástup Habsburků na český trůn</vt:lpstr>
      <vt:lpstr>Snímek 2</vt:lpstr>
      <vt:lpstr>Český stát v habsburské monarchii   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Použité zdroje</vt:lpstr>
      <vt:lpstr>Snímek 12</vt:lpstr>
    </vt:vector>
  </TitlesOfParts>
  <Company>Základní škola Čelákovice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Český stát v habsburské monarchii – Nástup Habsburků na český trůn</dc:title>
  <dc:creator>Nová Sborovna</dc:creator>
  <cp:lastModifiedBy>expert</cp:lastModifiedBy>
  <cp:revision>13</cp:revision>
  <dcterms:created xsi:type="dcterms:W3CDTF">2011-09-27T08:59:53Z</dcterms:created>
  <dcterms:modified xsi:type="dcterms:W3CDTF">2012-03-06T08:18:26Z</dcterms:modified>
</cp:coreProperties>
</file>