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02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B26F955-9F53-421A-A790-A4EE3392A07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A9F20D-9E2D-43AE-8C76-C252CE1F440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8/9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Szabo (Bc.)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přírodní podmínky,  </a:t>
            </a:r>
          </a:p>
          <a:p>
            <a:pPr>
              <a:buNone/>
            </a:pPr>
            <a:r>
              <a:rPr lang="cs-CZ" sz="2500" dirty="0" smtClean="0"/>
              <a:t>                                 </a:t>
            </a:r>
            <a:r>
              <a:rPr lang="cs-CZ" sz="200" dirty="0" smtClean="0"/>
              <a:t>        </a:t>
            </a:r>
            <a:r>
              <a:rPr lang="cs-CZ" sz="2500" dirty="0" smtClean="0"/>
              <a:t>pohoří, vodstvo, chráněné oblasti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základních znalostí v oblasti  </a:t>
            </a:r>
          </a:p>
          <a:p>
            <a:pPr>
              <a:buNone/>
            </a:pPr>
            <a:r>
              <a:rPr lang="cs-CZ" sz="2500" dirty="0" smtClean="0"/>
              <a:t>                       přírodních podmínek České republiky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  <a:endParaRPr lang="cs-CZ" sz="3500" b="1" dirty="0" smtClean="0">
              <a:solidFill>
                <a:srgbClr val="740000"/>
              </a:solidFill>
            </a:endParaRP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opakování – přírodní podmínky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vhodná slova do textu!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472518" cy="5143536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700" dirty="0" smtClean="0"/>
              <a:t>Povrch České republiky je převážně ...................</a:t>
            </a:r>
            <a:r>
              <a:rPr lang="cs-CZ" sz="300" dirty="0" smtClean="0"/>
              <a:t> </a:t>
            </a:r>
            <a:r>
              <a:rPr lang="cs-CZ" sz="2700" dirty="0" smtClean="0"/>
              <a:t>Nejvýše </a:t>
            </a:r>
          </a:p>
          <a:p>
            <a:pPr algn="just">
              <a:buNone/>
            </a:pPr>
            <a:r>
              <a:rPr lang="cs-CZ" sz="2700" dirty="0" smtClean="0"/>
              <a:t>položené místo je ………………….. v ………………….., ale jako </a:t>
            </a:r>
          </a:p>
          <a:p>
            <a:pPr algn="just">
              <a:buNone/>
            </a:pPr>
            <a:r>
              <a:rPr lang="cs-CZ" sz="2700" dirty="0" smtClean="0"/>
              <a:t>nejvyšší bod ČR je udáván ………..……………………….........</a:t>
            </a:r>
            <a:r>
              <a:rPr lang="cs-CZ" sz="300" dirty="0" smtClean="0"/>
              <a:t>     </a:t>
            </a:r>
            <a:r>
              <a:rPr lang="cs-CZ" sz="2700" dirty="0" smtClean="0"/>
              <a:t>v</a:t>
            </a:r>
          </a:p>
          <a:p>
            <a:pPr algn="just">
              <a:buNone/>
            </a:pPr>
            <a:r>
              <a:rPr lang="cs-CZ" sz="2700" dirty="0" smtClean="0"/>
              <a:t>…………………………. </a:t>
            </a:r>
            <a:r>
              <a:rPr lang="cs-CZ" sz="300" dirty="0" smtClean="0"/>
              <a:t> </a:t>
            </a:r>
            <a:r>
              <a:rPr lang="cs-CZ" sz="2700" dirty="0" smtClean="0"/>
              <a:t>Naopak nejnižším místem je hladina </a:t>
            </a:r>
          </a:p>
          <a:p>
            <a:pPr algn="just">
              <a:buNone/>
            </a:pPr>
            <a:r>
              <a:rPr lang="cs-CZ" sz="2700" dirty="0" smtClean="0"/>
              <a:t>řeky …………………. </a:t>
            </a:r>
            <a:r>
              <a:rPr lang="cs-CZ" sz="300" dirty="0" smtClean="0"/>
              <a:t>  </a:t>
            </a:r>
            <a:r>
              <a:rPr lang="cs-CZ" sz="2700" dirty="0" smtClean="0"/>
              <a:t>u města …………………….. při hranicích</a:t>
            </a:r>
          </a:p>
          <a:p>
            <a:pPr algn="just">
              <a:buNone/>
            </a:pPr>
            <a:r>
              <a:rPr lang="cs-CZ" sz="2700" dirty="0" smtClean="0"/>
              <a:t>s …………………………. </a:t>
            </a:r>
            <a:r>
              <a:rPr lang="cs-CZ" sz="300" dirty="0" smtClean="0"/>
              <a:t>    </a:t>
            </a:r>
            <a:r>
              <a:rPr lang="cs-CZ" sz="2700" dirty="0" smtClean="0"/>
              <a:t>Nejdelší řekou je ……………….., </a:t>
            </a:r>
            <a:r>
              <a:rPr lang="cs-CZ" sz="300" dirty="0" smtClean="0"/>
              <a:t>  </a:t>
            </a:r>
            <a:r>
              <a:rPr lang="cs-CZ" sz="2700" dirty="0" smtClean="0"/>
              <a:t>která </a:t>
            </a:r>
          </a:p>
          <a:p>
            <a:pPr algn="just">
              <a:buNone/>
            </a:pPr>
            <a:r>
              <a:rPr lang="cs-CZ" sz="2700" dirty="0" smtClean="0"/>
              <a:t>se následně vlévá do ……………………......, které svou cestu</a:t>
            </a:r>
          </a:p>
          <a:p>
            <a:pPr algn="just">
              <a:buNone/>
            </a:pPr>
            <a:r>
              <a:rPr lang="cs-CZ" sz="2700" dirty="0" smtClean="0"/>
              <a:t>končí v ….......................</a:t>
            </a:r>
            <a:r>
              <a:rPr lang="cs-CZ" sz="300" dirty="0" smtClean="0"/>
              <a:t>    </a:t>
            </a:r>
            <a:r>
              <a:rPr lang="cs-CZ" sz="2700" dirty="0" smtClean="0"/>
              <a:t>Na území ČR se nachází celkem </a:t>
            </a:r>
          </a:p>
          <a:p>
            <a:pPr algn="just">
              <a:buNone/>
            </a:pPr>
            <a:r>
              <a:rPr lang="cs-CZ" sz="2700" dirty="0" smtClean="0"/>
              <a:t>…………. evropská …………………, která se spojují v jednom </a:t>
            </a:r>
          </a:p>
          <a:p>
            <a:pPr algn="just">
              <a:buNone/>
            </a:pPr>
            <a:r>
              <a:rPr lang="cs-CZ" sz="2700" dirty="0" smtClean="0"/>
              <a:t>bodě ………………………………, </a:t>
            </a:r>
            <a:r>
              <a:rPr lang="cs-CZ" sz="300" dirty="0" smtClean="0"/>
              <a:t>     </a:t>
            </a:r>
            <a:r>
              <a:rPr lang="cs-CZ" sz="2700" dirty="0" smtClean="0"/>
              <a:t>který leží v ………………...........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059" t="14182" r="78921" b="78726"/>
          <a:stretch>
            <a:fillRect/>
          </a:stretch>
        </p:blipFill>
        <p:spPr bwMode="auto">
          <a:xfrm>
            <a:off x="6000760" y="1500175"/>
            <a:ext cx="1143008" cy="3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452" t="14182" r="61214" b="80144"/>
          <a:stretch>
            <a:fillRect/>
          </a:stretch>
        </p:blipFill>
        <p:spPr bwMode="auto">
          <a:xfrm>
            <a:off x="3643306" y="2071678"/>
            <a:ext cx="928694" cy="218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0472" t="12764" r="37605" b="80144"/>
          <a:stretch>
            <a:fillRect/>
          </a:stretch>
        </p:blipFill>
        <p:spPr bwMode="auto">
          <a:xfrm>
            <a:off x="5715008" y="2000240"/>
            <a:ext cx="1500198" cy="28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3238" t="14183" r="3878" b="78726"/>
          <a:stretch>
            <a:fillRect/>
          </a:stretch>
        </p:blipFill>
        <p:spPr bwMode="auto">
          <a:xfrm>
            <a:off x="5357818" y="2500306"/>
            <a:ext cx="2071702" cy="265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059" t="28365" r="73862" b="63125"/>
          <a:stretch>
            <a:fillRect/>
          </a:stretch>
        </p:blipFill>
        <p:spPr bwMode="auto">
          <a:xfrm>
            <a:off x="1214414" y="2928934"/>
            <a:ext cx="1357322" cy="32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6982" t="28365" r="62900" b="64544"/>
          <a:stretch>
            <a:fillRect/>
          </a:stretch>
        </p:blipFill>
        <p:spPr bwMode="auto">
          <a:xfrm>
            <a:off x="1785918" y="3429000"/>
            <a:ext cx="714380" cy="297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8786" t="28365" r="45194" b="64544"/>
          <a:stretch>
            <a:fillRect/>
          </a:stretch>
        </p:blipFill>
        <p:spPr bwMode="auto">
          <a:xfrm>
            <a:off x="4857752" y="3429000"/>
            <a:ext cx="1143008" cy="3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8179" t="28365" r="20742" b="64544"/>
          <a:stretch>
            <a:fillRect/>
          </a:stretch>
        </p:blipFill>
        <p:spPr bwMode="auto">
          <a:xfrm>
            <a:off x="1142976" y="3929066"/>
            <a:ext cx="1571636" cy="31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80945" t="28365" r="7251" b="64544"/>
          <a:stretch>
            <a:fillRect/>
          </a:stretch>
        </p:blipFill>
        <p:spPr bwMode="auto">
          <a:xfrm>
            <a:off x="6429388" y="3929066"/>
            <a:ext cx="785818" cy="280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7707" t="43966" r="55311" b="48943"/>
          <a:stretch>
            <a:fillRect/>
          </a:stretch>
        </p:blipFill>
        <p:spPr bwMode="auto">
          <a:xfrm>
            <a:off x="1857356" y="4929198"/>
            <a:ext cx="1857388" cy="290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8061" t="43966" r="45194" b="48943"/>
          <a:stretch>
            <a:fillRect/>
          </a:stretch>
        </p:blipFill>
        <p:spPr bwMode="auto">
          <a:xfrm>
            <a:off x="857224" y="5429264"/>
            <a:ext cx="500066" cy="31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6493" t="43966" r="31703" b="48943"/>
          <a:stretch>
            <a:fillRect/>
          </a:stretch>
        </p:blipFill>
        <p:spPr bwMode="auto">
          <a:xfrm>
            <a:off x="3500430" y="5429264"/>
            <a:ext cx="80010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902" t="59567" r="57841" b="33342"/>
          <a:stretch>
            <a:fillRect/>
          </a:stretch>
        </p:blipFill>
        <p:spPr bwMode="auto">
          <a:xfrm>
            <a:off x="1643042" y="5929330"/>
            <a:ext cx="245746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4688" t="59567" r="35919" b="33342"/>
          <a:stretch>
            <a:fillRect/>
          </a:stretch>
        </p:blipFill>
        <p:spPr bwMode="auto">
          <a:xfrm>
            <a:off x="6715140" y="5929330"/>
            <a:ext cx="1285884" cy="27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5715" t="75613" r="36754" b="16695"/>
          <a:stretch>
            <a:fillRect/>
          </a:stretch>
        </p:blipFill>
        <p:spPr bwMode="auto">
          <a:xfrm>
            <a:off x="4214810" y="4429132"/>
            <a:ext cx="1285884" cy="335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686800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1) Jezera ledovcového původu se v České republice </a:t>
            </a:r>
          </a:p>
          <a:p>
            <a:pPr>
              <a:buNone/>
            </a:pPr>
            <a:r>
              <a:rPr lang="cs-CZ" sz="2800" b="1" dirty="0" smtClean="0"/>
              <a:t>    nachází pouze na Šumavě, celkem jich máme: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A) pět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B) čtyři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C) sedm   </a:t>
            </a:r>
            <a:endParaRPr lang="cs-CZ" sz="28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500042"/>
            <a:ext cx="8301038" cy="928694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000" b="1" u="sng" dirty="0" smtClean="0">
                <a:solidFill>
                  <a:srgbClr val="740000"/>
                </a:solidFill>
              </a:rPr>
              <a:t>Vyberte správnou odpověď! </a:t>
            </a:r>
            <a:endParaRPr kumimoji="0" lang="cs-CZ" sz="40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1029" name="Picture 5" descr="H:\Dumy\Untitled.png"/>
          <p:cNvPicPr>
            <a:picLocks noChangeAspect="1" noChangeArrowheads="1"/>
          </p:cNvPicPr>
          <p:nvPr/>
        </p:nvPicPr>
        <p:blipFill>
          <a:blip r:embed="rId2"/>
          <a:srcRect l="6120" t="11458" r="15871" b="81250"/>
          <a:stretch>
            <a:fillRect/>
          </a:stretch>
        </p:blipFill>
        <p:spPr bwMode="auto">
          <a:xfrm>
            <a:off x="785786" y="3643314"/>
            <a:ext cx="6858048" cy="500066"/>
          </a:xfrm>
          <a:prstGeom prst="rect">
            <a:avLst/>
          </a:prstGeom>
          <a:noFill/>
        </p:spPr>
      </p:pic>
      <p:pic>
        <p:nvPicPr>
          <p:cNvPr id="12" name="Obrázek 11" descr="File:Čertovo jezero (3)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714620"/>
            <a:ext cx="4357718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File:Černé jezero (4)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2714620"/>
            <a:ext cx="350046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472518" cy="53959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2) Mezi nejvíce znečištěné oblasti ČR patří: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město Praha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Ostravsko, Mostecko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Jižní Čechy </a:t>
            </a:r>
            <a:endParaRPr lang="cs-CZ" sz="3000" dirty="0"/>
          </a:p>
        </p:txBody>
      </p:sp>
      <p:pic>
        <p:nvPicPr>
          <p:cNvPr id="2051" name="Picture 3" descr="H:\Dumy\Untitled.png"/>
          <p:cNvPicPr>
            <a:picLocks noChangeAspect="1" noChangeArrowheads="1"/>
          </p:cNvPicPr>
          <p:nvPr/>
        </p:nvPicPr>
        <p:blipFill>
          <a:blip r:embed="rId2"/>
          <a:srcRect l="11808" t="36458" r="12621" b="37500"/>
          <a:stretch>
            <a:fillRect/>
          </a:stretch>
        </p:blipFill>
        <p:spPr bwMode="auto">
          <a:xfrm>
            <a:off x="500034" y="2500306"/>
            <a:ext cx="6643734" cy="1785950"/>
          </a:xfrm>
          <a:prstGeom prst="rect">
            <a:avLst/>
          </a:prstGeom>
          <a:noFill/>
        </p:spPr>
      </p:pic>
      <p:pic>
        <p:nvPicPr>
          <p:cNvPr id="5" name="Obrázek 4" descr="File:Strip coal mining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928802"/>
            <a:ext cx="6143668" cy="4554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ile:Surface coal mining (Mecsek Mountains)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1428736"/>
            <a:ext cx="4857784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88889E-6 3.7037E-6 L 3.88889E-6 -0.178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3959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3) Mezi národní parky ČR nepatří: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Šumava, Podyjí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Krkonoše, České Švýcarsko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Křivoklátsko    </a:t>
            </a:r>
          </a:p>
        </p:txBody>
      </p:sp>
      <p:pic>
        <p:nvPicPr>
          <p:cNvPr id="3074" name="Picture 2" descr="H:\Dumy\Untitled.png"/>
          <p:cNvPicPr>
            <a:picLocks noChangeAspect="1" noChangeArrowheads="1"/>
          </p:cNvPicPr>
          <p:nvPr/>
        </p:nvPicPr>
        <p:blipFill>
          <a:blip r:embed="rId2"/>
          <a:srcRect l="8558" t="35417" r="15059" b="52083"/>
          <a:stretch>
            <a:fillRect/>
          </a:stretch>
        </p:blipFill>
        <p:spPr bwMode="auto">
          <a:xfrm>
            <a:off x="500034" y="2786058"/>
            <a:ext cx="6715172" cy="857256"/>
          </a:xfrm>
          <a:prstGeom prst="rect">
            <a:avLst/>
          </a:prstGeom>
          <a:noFill/>
        </p:spPr>
      </p:pic>
      <p:pic>
        <p:nvPicPr>
          <p:cNvPr id="5" name="Obrázek 4" descr="File:Krivoklat castle 0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643050"/>
            <a:ext cx="750099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61111E-6 -1.11111E-6 L -0.00052 -0.295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401080" cy="53959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4) Povrch ČR je tvořen převážně: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nížinami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hornatinami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pahorkatinami </a:t>
            </a:r>
            <a:endParaRPr lang="cs-CZ" sz="3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8384" t="25641" r="30640" b="65384"/>
          <a:stretch>
            <a:fillRect/>
          </a:stretch>
        </p:blipFill>
        <p:spPr bwMode="auto">
          <a:xfrm>
            <a:off x="539552" y="2564904"/>
            <a:ext cx="571504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Obrázek 15"/>
          <p:cNvPicPr/>
          <p:nvPr/>
        </p:nvPicPr>
        <p:blipFill>
          <a:blip r:embed="rId3" cstate="print"/>
          <a:srcRect l="14465" t="8945" r="14651" b="14131"/>
          <a:stretch>
            <a:fillRect/>
          </a:stretch>
        </p:blipFill>
        <p:spPr bwMode="auto">
          <a:xfrm>
            <a:off x="539552" y="1772816"/>
            <a:ext cx="8064896" cy="4858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4" cstate="print"/>
          <a:srcRect l="19054" t="35869" r="58080" b="37208"/>
          <a:stretch>
            <a:fillRect/>
          </a:stretch>
        </p:blipFill>
        <p:spPr bwMode="auto">
          <a:xfrm>
            <a:off x="2143108" y="3929066"/>
            <a:ext cx="2143140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5" cstate="print"/>
          <a:srcRect l="17513" t="29458" r="68004" b="41054"/>
          <a:stretch>
            <a:fillRect/>
          </a:stretch>
        </p:blipFill>
        <p:spPr bwMode="auto">
          <a:xfrm>
            <a:off x="1500166" y="3071810"/>
            <a:ext cx="1357322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9"/>
          <p:cNvPicPr>
            <a:picLocks noChangeAspect="1" noChangeArrowheads="1"/>
          </p:cNvPicPr>
          <p:nvPr/>
        </p:nvPicPr>
        <p:blipFill>
          <a:blip r:embed="rId6" cstate="print"/>
          <a:srcRect l="42532" t="9604" r="52761" b="84644"/>
          <a:stretch>
            <a:fillRect/>
          </a:stretch>
        </p:blipFill>
        <p:spPr bwMode="auto">
          <a:xfrm rot="967812">
            <a:off x="3321956" y="2340963"/>
            <a:ext cx="441142" cy="32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7" cstate="print"/>
          <a:srcRect l="36851" t="3770" r="58842" b="89772"/>
          <a:stretch>
            <a:fillRect/>
          </a:stretch>
        </p:blipFill>
        <p:spPr bwMode="auto">
          <a:xfrm rot="1949535">
            <a:off x="4015133" y="2294821"/>
            <a:ext cx="403695" cy="359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10"/>
          <p:cNvPicPr>
            <a:picLocks noChangeAspect="1" noChangeArrowheads="1"/>
          </p:cNvPicPr>
          <p:nvPr/>
        </p:nvPicPr>
        <p:blipFill>
          <a:blip r:embed="rId8" cstate="print"/>
          <a:srcRect l="55623" t="31104" r="37578" b="37208"/>
          <a:stretch>
            <a:fillRect/>
          </a:stretch>
        </p:blipFill>
        <p:spPr bwMode="auto">
          <a:xfrm rot="20836137">
            <a:off x="5829697" y="3751425"/>
            <a:ext cx="424287" cy="100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8"/>
          <p:cNvPicPr>
            <a:picLocks noChangeAspect="1" noChangeArrowheads="1"/>
          </p:cNvPicPr>
          <p:nvPr/>
        </p:nvPicPr>
        <p:blipFill>
          <a:blip r:embed="rId9" cstate="print"/>
          <a:srcRect l="33520" t="34587" r="54285" b="42336"/>
          <a:stretch>
            <a:fillRect/>
          </a:stretch>
        </p:blipFill>
        <p:spPr bwMode="auto">
          <a:xfrm>
            <a:off x="4286248" y="4000504"/>
            <a:ext cx="1143008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13"/>
          <p:cNvPicPr>
            <a:picLocks noChangeAspect="1" noChangeArrowheads="1"/>
          </p:cNvPicPr>
          <p:nvPr/>
        </p:nvPicPr>
        <p:blipFill>
          <a:blip r:embed="rId10" cstate="print"/>
          <a:srcRect l="38109" t="60257" r="51220" b="24358"/>
          <a:stretch>
            <a:fillRect/>
          </a:stretch>
        </p:blipFill>
        <p:spPr bwMode="auto">
          <a:xfrm>
            <a:off x="5286380" y="5072074"/>
            <a:ext cx="1000132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2.5E-6 -1.11111E-6 L 0.0026 -0.3270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Dumy\Untitled.png"/>
          <p:cNvPicPr>
            <a:picLocks noChangeAspect="1" noChangeArrowheads="1"/>
          </p:cNvPicPr>
          <p:nvPr/>
        </p:nvPicPr>
        <p:blipFill>
          <a:blip r:embed="rId2"/>
          <a:srcRect l="16684" t="27083" r="51625" b="60417"/>
          <a:stretch>
            <a:fillRect/>
          </a:stretch>
        </p:blipFill>
        <p:spPr bwMode="auto">
          <a:xfrm>
            <a:off x="500034" y="2571744"/>
            <a:ext cx="2786082" cy="85725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3959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5) Nejhlubší přehradní nádrží v ČR je: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Lipno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Vranovská přehrada</a:t>
            </a:r>
          </a:p>
          <a:p>
            <a:pPr>
              <a:buNone/>
            </a:pPr>
            <a:r>
              <a:rPr lang="cs-CZ" sz="3000" dirty="0" smtClean="0"/>
              <a:t>	</a:t>
            </a:r>
          </a:p>
          <a:p>
            <a:pPr>
              <a:buNone/>
            </a:pPr>
            <a:r>
              <a:rPr lang="cs-CZ" sz="3000" dirty="0" smtClean="0"/>
              <a:t>C) Orlík </a:t>
            </a:r>
            <a:endParaRPr lang="cs-CZ" sz="3000" dirty="0"/>
          </a:p>
        </p:txBody>
      </p:sp>
      <p:pic>
        <p:nvPicPr>
          <p:cNvPr id="4" name="Obrázek 3" descr="File:Orlík 6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71612"/>
            <a:ext cx="728667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ile:Orlík 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571612"/>
            <a:ext cx="728667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File:Orlík 9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1571612"/>
            <a:ext cx="728667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4.44444E-6 L 0.00278 -0.3402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1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34250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 obrysové mapy zakresli! 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385765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1) pohoří </a:t>
            </a:r>
            <a:r>
              <a:rPr lang="cs-CZ" dirty="0" smtClean="0"/>
              <a:t>– Šumava, Krušné hory, Krkonoše, Bílé Karpaty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2) řeky </a:t>
            </a:r>
            <a:r>
              <a:rPr lang="cs-CZ" dirty="0" smtClean="0"/>
              <a:t>– Vltava, Labe, Morava, Ohře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3) města </a:t>
            </a:r>
            <a:r>
              <a:rPr lang="cs-CZ" dirty="0" smtClean="0"/>
              <a:t>– Praha, Brno, Ostrava, Plzeň, Ústí nad Labem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4) všechny národní parky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28628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4465" t="8945" r="14651" b="14131"/>
          <a:stretch>
            <a:fillRect/>
          </a:stretch>
        </p:blipFill>
        <p:spPr bwMode="auto">
          <a:xfrm>
            <a:off x="0" y="428604"/>
            <a:ext cx="9144000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 l="26677" t="10517" r="55792" b="84644"/>
          <a:stretch>
            <a:fillRect/>
          </a:stretch>
        </p:blipFill>
        <p:spPr bwMode="auto">
          <a:xfrm rot="20128109">
            <a:off x="617464" y="1889234"/>
            <a:ext cx="2300304" cy="377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 l="46494" t="10228" r="39024" b="84644"/>
          <a:stretch>
            <a:fillRect/>
          </a:stretch>
        </p:blipFill>
        <p:spPr bwMode="auto">
          <a:xfrm rot="2051511">
            <a:off x="3963488" y="1356798"/>
            <a:ext cx="1357322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13657" t="34587" r="72578" b="53874"/>
          <a:stretch>
            <a:fillRect/>
          </a:stretch>
        </p:blipFill>
        <p:spPr bwMode="auto">
          <a:xfrm rot="18952876">
            <a:off x="6895262" y="4391093"/>
            <a:ext cx="1148937" cy="572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12957" t="8946" r="75610" b="84644"/>
          <a:stretch>
            <a:fillRect/>
          </a:stretch>
        </p:blipFill>
        <p:spPr bwMode="auto">
          <a:xfrm rot="2712353">
            <a:off x="1233263" y="4331944"/>
            <a:ext cx="1785950" cy="595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Elipsa 12"/>
          <p:cNvSpPr/>
          <p:nvPr/>
        </p:nvSpPr>
        <p:spPr>
          <a:xfrm>
            <a:off x="2928926" y="2571744"/>
            <a:ext cx="357190" cy="35719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572396" y="3071810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715008" y="4214818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785918" y="3357562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857488" y="12858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 l="15244" t="23048" r="76372" b="71824"/>
          <a:stretch>
            <a:fillRect/>
          </a:stretch>
        </p:blipFill>
        <p:spPr bwMode="auto">
          <a:xfrm>
            <a:off x="3000364" y="3000372"/>
            <a:ext cx="982273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5" cstate="print"/>
          <a:srcRect l="56403" t="23398" r="22256" b="71824"/>
          <a:stretch>
            <a:fillRect/>
          </a:stretch>
        </p:blipFill>
        <p:spPr bwMode="auto">
          <a:xfrm>
            <a:off x="2928926" y="1571612"/>
            <a:ext cx="1609971" cy="214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5" cstate="print"/>
          <a:srcRect l="25915" t="22752" r="66463" b="71824"/>
          <a:stretch>
            <a:fillRect/>
          </a:stretch>
        </p:blipFill>
        <p:spPr bwMode="auto">
          <a:xfrm>
            <a:off x="2000232" y="3643314"/>
            <a:ext cx="928694" cy="392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5" cstate="print"/>
          <a:srcRect l="47256" t="23048" r="45122" b="71824"/>
          <a:stretch>
            <a:fillRect/>
          </a:stretch>
        </p:blipFill>
        <p:spPr bwMode="auto">
          <a:xfrm>
            <a:off x="5643569" y="4572008"/>
            <a:ext cx="892975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5" cstate="print"/>
          <a:srcRect l="35823" t="24074" r="53506" b="71824"/>
          <a:stretch>
            <a:fillRect/>
          </a:stretch>
        </p:blipFill>
        <p:spPr bwMode="auto">
          <a:xfrm>
            <a:off x="7215206" y="3429000"/>
            <a:ext cx="1250165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6"/>
          <p:cNvPicPr>
            <a:picLocks noChangeAspect="1" noChangeArrowheads="1"/>
          </p:cNvPicPr>
          <p:nvPr/>
        </p:nvPicPr>
        <p:blipFill>
          <a:blip r:embed="rId6" cstate="print"/>
          <a:srcRect l="12957" t="26993" r="84698" b="69062"/>
          <a:stretch>
            <a:fillRect/>
          </a:stretch>
        </p:blipFill>
        <p:spPr bwMode="auto">
          <a:xfrm>
            <a:off x="3286116" y="3000372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6" cstate="print"/>
          <a:srcRect l="16709" t="26993" r="81415" b="69062"/>
          <a:stretch>
            <a:fillRect/>
          </a:stretch>
        </p:blipFill>
        <p:spPr bwMode="auto">
          <a:xfrm>
            <a:off x="5929322" y="4572008"/>
            <a:ext cx="2857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>
          <a:blip r:embed="rId6" cstate="print"/>
          <a:srcRect l="20462" t="26993" r="77662" b="69062"/>
          <a:stretch>
            <a:fillRect/>
          </a:stretch>
        </p:blipFill>
        <p:spPr bwMode="auto">
          <a:xfrm>
            <a:off x="7715272" y="3429000"/>
            <a:ext cx="2857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>
          <a:blip r:embed="rId6" cstate="print"/>
          <a:srcRect l="23745" t="26993" r="73441" b="69062"/>
          <a:stretch>
            <a:fillRect/>
          </a:stretch>
        </p:blipFill>
        <p:spPr bwMode="auto">
          <a:xfrm>
            <a:off x="3143240" y="1428736"/>
            <a:ext cx="428628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>
          <a:blip r:embed="rId6" cstate="print"/>
          <a:srcRect l="27967" t="26993" r="70157" b="69062"/>
          <a:stretch>
            <a:fillRect/>
          </a:stretch>
        </p:blipFill>
        <p:spPr bwMode="auto">
          <a:xfrm>
            <a:off x="2214546" y="3643314"/>
            <a:ext cx="2857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 l="19817" t="46125" r="53506" b="47465"/>
          <a:stretch>
            <a:fillRect/>
          </a:stretch>
        </p:blipFill>
        <p:spPr bwMode="auto">
          <a:xfrm>
            <a:off x="5940152" y="116632"/>
            <a:ext cx="3032918" cy="433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 l="10272" t="21766" r="87822" b="75029"/>
          <a:stretch>
            <a:fillRect/>
          </a:stretch>
        </p:blipFill>
        <p:spPr bwMode="auto">
          <a:xfrm>
            <a:off x="1428728" y="1857364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9"/>
          <p:cNvPicPr>
            <a:picLocks noChangeAspect="1" noChangeArrowheads="1"/>
          </p:cNvPicPr>
          <p:nvPr/>
        </p:nvPicPr>
        <p:blipFill>
          <a:blip r:embed="rId7" cstate="print"/>
          <a:srcRect l="14083" t="21766" r="84011" b="75029"/>
          <a:stretch>
            <a:fillRect/>
          </a:stretch>
        </p:blipFill>
        <p:spPr bwMode="auto">
          <a:xfrm>
            <a:off x="4714876" y="1428736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9"/>
          <p:cNvPicPr>
            <a:picLocks noChangeAspect="1" noChangeArrowheads="1"/>
          </p:cNvPicPr>
          <p:nvPr/>
        </p:nvPicPr>
        <p:blipFill>
          <a:blip r:embed="rId7" cstate="print"/>
          <a:srcRect l="18657" t="22407" r="79819" b="74388"/>
          <a:stretch>
            <a:fillRect/>
          </a:stretch>
        </p:blipFill>
        <p:spPr bwMode="auto">
          <a:xfrm>
            <a:off x="1928794" y="4500570"/>
            <a:ext cx="2857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9"/>
          <p:cNvPicPr>
            <a:picLocks noChangeAspect="1" noChangeArrowheads="1"/>
          </p:cNvPicPr>
          <p:nvPr/>
        </p:nvPicPr>
        <p:blipFill>
          <a:blip r:embed="rId7" cstate="print"/>
          <a:srcRect l="22848" t="21766" r="75246" b="74388"/>
          <a:stretch>
            <a:fillRect/>
          </a:stretch>
        </p:blipFill>
        <p:spPr bwMode="auto">
          <a:xfrm>
            <a:off x="7429520" y="4500570"/>
            <a:ext cx="35719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8"/>
          <p:cNvPicPr>
            <a:picLocks noChangeAspect="1" noChangeArrowheads="1"/>
          </p:cNvPicPr>
          <p:nvPr/>
        </p:nvPicPr>
        <p:blipFill>
          <a:blip r:embed="rId7" cstate="print"/>
          <a:srcRect l="19817" t="58946" r="53506" b="34644"/>
          <a:stretch>
            <a:fillRect/>
          </a:stretch>
        </p:blipFill>
        <p:spPr bwMode="auto">
          <a:xfrm>
            <a:off x="5940152" y="692696"/>
            <a:ext cx="2888902" cy="41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r="19531" b="19839"/>
          <a:stretch>
            <a:fillRect/>
          </a:stretch>
        </p:blipFill>
        <p:spPr bwMode="auto">
          <a:xfrm>
            <a:off x="0" y="642918"/>
            <a:ext cx="9144000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7622" t="20484" r="82469" b="75670"/>
          <a:stretch>
            <a:fillRect/>
          </a:stretch>
        </p:blipFill>
        <p:spPr bwMode="auto">
          <a:xfrm rot="17310522">
            <a:off x="2053296" y="3643385"/>
            <a:ext cx="1245565" cy="2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20345" t="20090" r="73851" b="75571"/>
          <a:stretch>
            <a:fillRect/>
          </a:stretch>
        </p:blipFill>
        <p:spPr bwMode="auto">
          <a:xfrm>
            <a:off x="4286248" y="2571744"/>
            <a:ext cx="642942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/>
          <a:srcRect l="28201" t="20484" r="60366" b="74388"/>
          <a:stretch>
            <a:fillRect/>
          </a:stretch>
        </p:blipFill>
        <p:spPr bwMode="auto">
          <a:xfrm rot="3417460">
            <a:off x="6376951" y="3313094"/>
            <a:ext cx="1071570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/>
          <a:srcRect l="40397" t="19202" r="50457" b="75670"/>
          <a:stretch>
            <a:fillRect/>
          </a:stretch>
        </p:blipFill>
        <p:spPr bwMode="auto">
          <a:xfrm>
            <a:off x="1785918" y="1857364"/>
            <a:ext cx="85725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Elipsa 10"/>
          <p:cNvSpPr/>
          <p:nvPr/>
        </p:nvSpPr>
        <p:spPr>
          <a:xfrm>
            <a:off x="2928926" y="642918"/>
            <a:ext cx="642942" cy="571504"/>
          </a:xfrm>
          <a:prstGeom prst="ellipse">
            <a:avLst/>
          </a:prstGeom>
          <a:solidFill>
            <a:srgbClr val="FFC000">
              <a:alpha val="50000"/>
            </a:srgbClr>
          </a:solidFill>
          <a:ln>
            <a:solidFill>
              <a:srgbClr val="FFC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214942" y="5143512"/>
            <a:ext cx="642942" cy="571504"/>
          </a:xfrm>
          <a:prstGeom prst="ellipse">
            <a:avLst/>
          </a:prstGeom>
          <a:solidFill>
            <a:srgbClr val="FFC000">
              <a:alpha val="50000"/>
            </a:srgbClr>
          </a:solidFill>
          <a:ln>
            <a:solidFill>
              <a:srgbClr val="FFC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1514713">
            <a:off x="4174866" y="1226711"/>
            <a:ext cx="1499739" cy="525311"/>
          </a:xfrm>
          <a:prstGeom prst="ellipse">
            <a:avLst/>
          </a:prstGeom>
          <a:solidFill>
            <a:srgbClr val="FFC000">
              <a:alpha val="50000"/>
            </a:srgbClr>
          </a:solidFill>
          <a:ln>
            <a:solidFill>
              <a:srgbClr val="FFC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 rot="2580130">
            <a:off x="1096926" y="4581479"/>
            <a:ext cx="1949488" cy="623999"/>
          </a:xfrm>
          <a:prstGeom prst="ellipse">
            <a:avLst/>
          </a:prstGeom>
          <a:solidFill>
            <a:srgbClr val="FFC000">
              <a:alpha val="50000"/>
            </a:srgbClr>
          </a:solidFill>
          <a:ln>
            <a:solidFill>
              <a:srgbClr val="FFC000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 l="14862" t="22728" r="70847" b="72465"/>
          <a:stretch>
            <a:fillRect/>
          </a:stretch>
        </p:blipFill>
        <p:spPr bwMode="auto">
          <a:xfrm>
            <a:off x="214282" y="5286388"/>
            <a:ext cx="178595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5" cstate="print"/>
          <a:srcRect l="51067" t="21766" r="22256" b="71824"/>
          <a:stretch>
            <a:fillRect/>
          </a:stretch>
        </p:blipFill>
        <p:spPr bwMode="auto">
          <a:xfrm>
            <a:off x="357158" y="642918"/>
            <a:ext cx="250033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 l="14465" t="33305" r="72578" b="60285"/>
          <a:stretch>
            <a:fillRect/>
          </a:stretch>
        </p:blipFill>
        <p:spPr bwMode="auto">
          <a:xfrm>
            <a:off x="4857752" y="5715016"/>
            <a:ext cx="1457335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 l="8384" t="23048" r="77897" b="66695"/>
          <a:stretch>
            <a:fillRect/>
          </a:stretch>
        </p:blipFill>
        <p:spPr bwMode="auto">
          <a:xfrm>
            <a:off x="4429124" y="500042"/>
            <a:ext cx="1285884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/>
          <a:srcRect l="16427" t="20045" r="82309" b="76412"/>
          <a:stretch>
            <a:fillRect/>
          </a:stretch>
        </p:blipFill>
        <p:spPr bwMode="auto">
          <a:xfrm>
            <a:off x="2643174" y="3500438"/>
            <a:ext cx="214314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9"/>
          <p:cNvPicPr>
            <a:picLocks noChangeAspect="1" noChangeArrowheads="1"/>
          </p:cNvPicPr>
          <p:nvPr/>
        </p:nvPicPr>
        <p:blipFill>
          <a:blip r:embed="rId7" cstate="print"/>
          <a:srcRect l="47104" t="33561" r="50610" b="61823"/>
          <a:stretch>
            <a:fillRect/>
          </a:stretch>
        </p:blipFill>
        <p:spPr bwMode="auto">
          <a:xfrm>
            <a:off x="4857752" y="714356"/>
            <a:ext cx="35719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9"/>
          <p:cNvPicPr>
            <a:picLocks noChangeAspect="1" noChangeArrowheads="1"/>
          </p:cNvPicPr>
          <p:nvPr/>
        </p:nvPicPr>
        <p:blipFill>
          <a:blip r:embed="rId7" cstate="print"/>
          <a:srcRect l="19797" t="20045" r="78097" b="76412"/>
          <a:stretch>
            <a:fillRect/>
          </a:stretch>
        </p:blipFill>
        <p:spPr bwMode="auto">
          <a:xfrm>
            <a:off x="4429124" y="2428868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9"/>
          <p:cNvPicPr>
            <a:picLocks noChangeAspect="1" noChangeArrowheads="1"/>
          </p:cNvPicPr>
          <p:nvPr/>
        </p:nvPicPr>
        <p:blipFill>
          <a:blip r:embed="rId7" cstate="print"/>
          <a:srcRect l="24009" t="20754" r="73885" b="75704"/>
          <a:stretch>
            <a:fillRect/>
          </a:stretch>
        </p:blipFill>
        <p:spPr bwMode="auto">
          <a:xfrm>
            <a:off x="2000232" y="1785926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9"/>
          <p:cNvPicPr>
            <a:picLocks noChangeAspect="1" noChangeArrowheads="1"/>
          </p:cNvPicPr>
          <p:nvPr/>
        </p:nvPicPr>
        <p:blipFill>
          <a:blip r:embed="rId7" cstate="print"/>
          <a:srcRect l="28642" t="20754" r="69252" b="75704"/>
          <a:stretch>
            <a:fillRect/>
          </a:stretch>
        </p:blipFill>
        <p:spPr bwMode="auto">
          <a:xfrm>
            <a:off x="6858016" y="3286124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9"/>
          <p:cNvPicPr>
            <a:picLocks noChangeAspect="1" noChangeArrowheads="1"/>
          </p:cNvPicPr>
          <p:nvPr/>
        </p:nvPicPr>
        <p:blipFill>
          <a:blip r:embed="rId7" cstate="print"/>
          <a:srcRect l="52592" t="32792" r="44664" b="62593"/>
          <a:stretch>
            <a:fillRect/>
          </a:stretch>
        </p:blipFill>
        <p:spPr bwMode="auto">
          <a:xfrm>
            <a:off x="1428728" y="5143512"/>
            <a:ext cx="428628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9"/>
          <p:cNvPicPr>
            <a:picLocks noChangeAspect="1" noChangeArrowheads="1"/>
          </p:cNvPicPr>
          <p:nvPr/>
        </p:nvPicPr>
        <p:blipFill>
          <a:blip r:embed="rId7" cstate="print"/>
          <a:srcRect l="57622" t="32792" r="40091" b="62593"/>
          <a:stretch>
            <a:fillRect/>
          </a:stretch>
        </p:blipFill>
        <p:spPr bwMode="auto">
          <a:xfrm>
            <a:off x="2500298" y="571480"/>
            <a:ext cx="35719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9"/>
          <p:cNvPicPr>
            <a:picLocks noChangeAspect="1" noChangeArrowheads="1"/>
          </p:cNvPicPr>
          <p:nvPr/>
        </p:nvPicPr>
        <p:blipFill>
          <a:blip r:embed="rId7" cstate="print"/>
          <a:srcRect l="63110" t="33561" r="34146" b="62593"/>
          <a:stretch>
            <a:fillRect/>
          </a:stretch>
        </p:blipFill>
        <p:spPr bwMode="auto">
          <a:xfrm>
            <a:off x="4857752" y="5643578"/>
            <a:ext cx="428628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/>
          <a:srcRect l="9129" t="24331" r="68767" b="67977"/>
          <a:stretch>
            <a:fillRect/>
          </a:stretch>
        </p:blipFill>
        <p:spPr bwMode="auto">
          <a:xfrm>
            <a:off x="5429256" y="357166"/>
            <a:ext cx="2071702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l="19038" t="71766" r="41328" b="20541"/>
          <a:stretch>
            <a:fillRect/>
          </a:stretch>
        </p:blipFill>
        <p:spPr bwMode="auto">
          <a:xfrm>
            <a:off x="5429224" y="0"/>
            <a:ext cx="371477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0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480"/>
            <a:ext cx="9144000" cy="704104"/>
          </a:xfrm>
        </p:spPr>
        <p:txBody>
          <a:bodyPr>
            <a:noAutofit/>
          </a:bodyPr>
          <a:lstStyle/>
          <a:p>
            <a:pPr algn="ctr"/>
            <a:r>
              <a:rPr lang="cs-CZ" sz="3500" b="1" u="sng" dirty="0" smtClean="0">
                <a:solidFill>
                  <a:srgbClr val="740000"/>
                </a:solidFill>
                <a:latin typeface="+mn-lt"/>
              </a:rPr>
              <a:t>Doplňte pojmy do volných políček! </a:t>
            </a:r>
            <a:endParaRPr lang="cs-CZ" sz="3500" b="1" u="sng" dirty="0">
              <a:solidFill>
                <a:srgbClr val="C00000"/>
              </a:solidFill>
              <a:latin typeface="+mn-lt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28596" y="1571612"/>
          <a:ext cx="8229600" cy="50006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543161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NÁZEV POHOŘÍ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r>
                        <a:rPr lang="cs-CZ" sz="2500" dirty="0" smtClean="0"/>
                        <a:t>NEJVYŠŠÍ</a:t>
                      </a:r>
                      <a:r>
                        <a:rPr lang="cs-CZ" sz="2500" baseline="0" dirty="0" smtClean="0"/>
                        <a:t> VRCHOL </a:t>
                      </a:r>
                      <a:endParaRPr lang="cs-CZ" sz="2500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Šumava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Drkolná </a:t>
                      </a:r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Smrk</a:t>
                      </a:r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Bílé Karpaty</a:t>
                      </a:r>
                      <a:r>
                        <a:rPr lang="cs-CZ" sz="2000" b="1" baseline="0" dirty="0" smtClean="0"/>
                        <a:t>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Moravskoslezské</a:t>
                      </a:r>
                      <a:r>
                        <a:rPr lang="cs-CZ" sz="2000" b="1" baseline="0" dirty="0" smtClean="0"/>
                        <a:t> Beskydy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Klínovec</a:t>
                      </a:r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Hrubý</a:t>
                      </a:r>
                      <a:r>
                        <a:rPr lang="cs-CZ" sz="2000" b="1" baseline="0" dirty="0" smtClean="0"/>
                        <a:t> Jeseník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Čerchov</a:t>
                      </a:r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Luž</a:t>
                      </a:r>
                      <a:r>
                        <a:rPr lang="cs-CZ" sz="2000" b="1" baseline="0" dirty="0" smtClean="0"/>
                        <a:t> </a:t>
                      </a:r>
                      <a:endParaRPr lang="cs-CZ" sz="2000" b="1" dirty="0"/>
                    </a:p>
                  </a:txBody>
                  <a:tcPr/>
                </a:tc>
              </a:tr>
              <a:tr h="4457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České středohoří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12137" t="5099" r="79421" b="89773"/>
          <a:stretch>
            <a:fillRect/>
          </a:stretch>
        </p:blipFill>
        <p:spPr bwMode="auto">
          <a:xfrm>
            <a:off x="6215074" y="2214554"/>
            <a:ext cx="791315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25152" t="5099" r="45122" b="89773"/>
          <a:stretch>
            <a:fillRect/>
          </a:stretch>
        </p:blipFill>
        <p:spPr bwMode="auto">
          <a:xfrm>
            <a:off x="1000100" y="2643182"/>
            <a:ext cx="2928958" cy="3004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11433" t="15356" r="71799" b="79516"/>
          <a:stretch>
            <a:fillRect/>
          </a:stretch>
        </p:blipFill>
        <p:spPr bwMode="auto">
          <a:xfrm>
            <a:off x="1714480" y="3071810"/>
            <a:ext cx="157163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l="30488" t="15356" r="51982" b="79516"/>
          <a:stretch>
            <a:fillRect/>
          </a:stretch>
        </p:blipFill>
        <p:spPr bwMode="auto">
          <a:xfrm>
            <a:off x="5786446" y="3571876"/>
            <a:ext cx="1643074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 l="50305" t="15356" r="37500" b="79516"/>
          <a:stretch>
            <a:fillRect/>
          </a:stretch>
        </p:blipFill>
        <p:spPr bwMode="auto">
          <a:xfrm>
            <a:off x="6072198" y="4000504"/>
            <a:ext cx="114300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11433" t="30741" r="72561" b="64131"/>
          <a:stretch>
            <a:fillRect/>
          </a:stretch>
        </p:blipFill>
        <p:spPr bwMode="auto">
          <a:xfrm>
            <a:off x="1714480" y="4429132"/>
            <a:ext cx="150019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28964" t="29458" r="61128" b="65414"/>
          <a:stretch>
            <a:fillRect/>
          </a:stretch>
        </p:blipFill>
        <p:spPr bwMode="auto">
          <a:xfrm>
            <a:off x="6143636" y="4857760"/>
            <a:ext cx="928694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40396" t="29458" r="47409" b="65414"/>
          <a:stretch>
            <a:fillRect/>
          </a:stretch>
        </p:blipFill>
        <p:spPr bwMode="auto">
          <a:xfrm>
            <a:off x="1857356" y="5286388"/>
            <a:ext cx="114300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11433" t="39715" r="71799" b="55157"/>
          <a:stretch>
            <a:fillRect/>
          </a:stretch>
        </p:blipFill>
        <p:spPr bwMode="auto">
          <a:xfrm>
            <a:off x="1643042" y="5786454"/>
            <a:ext cx="157163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28963" t="39715" r="58080" b="55157"/>
          <a:stretch>
            <a:fillRect/>
          </a:stretch>
        </p:blipFill>
        <p:spPr bwMode="auto">
          <a:xfrm>
            <a:off x="6000760" y="6215082"/>
            <a:ext cx="121444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Spojte následující pojmy! 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229600" cy="46101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VLTAVA -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OHŘE -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DYJE  -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JIHLAVA -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ŽELIVKA -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 l="11223" t="17269" r="75696" b="77948"/>
          <a:stretch>
            <a:fillRect/>
          </a:stretch>
        </p:blipFill>
        <p:spPr bwMode="auto">
          <a:xfrm>
            <a:off x="6715140" y="2643182"/>
            <a:ext cx="1643074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 l="64113" t="26836" r="16550" b="68381"/>
          <a:stretch>
            <a:fillRect/>
          </a:stretch>
        </p:blipFill>
        <p:spPr bwMode="auto">
          <a:xfrm>
            <a:off x="6000760" y="5572140"/>
            <a:ext cx="242889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 l="11791" t="37358" r="72285" b="58815"/>
          <a:stretch>
            <a:fillRect/>
          </a:stretch>
        </p:blipFill>
        <p:spPr bwMode="auto">
          <a:xfrm>
            <a:off x="6429388" y="4429132"/>
            <a:ext cx="2000264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 l="11791" t="27792" r="69441" b="68381"/>
          <a:stretch>
            <a:fillRect/>
          </a:stretch>
        </p:blipFill>
        <p:spPr bwMode="auto">
          <a:xfrm>
            <a:off x="6000760" y="3286124"/>
            <a:ext cx="2357454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 l="48189" t="27793" r="37593" b="68381"/>
          <a:stretch>
            <a:fillRect/>
          </a:stretch>
        </p:blipFill>
        <p:spPr bwMode="auto">
          <a:xfrm>
            <a:off x="6500826" y="1571612"/>
            <a:ext cx="1785950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 cstate="print"/>
          <a:srcRect l="32265" t="26836" r="53517" b="68381"/>
          <a:stretch>
            <a:fillRect/>
          </a:stretch>
        </p:blipFill>
        <p:spPr bwMode="auto">
          <a:xfrm>
            <a:off x="6643702" y="3786190"/>
            <a:ext cx="178595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/>
          <a:srcRect l="60132" t="17269" r="27356" b="77948"/>
          <a:stretch>
            <a:fillRect/>
          </a:stretch>
        </p:blipFill>
        <p:spPr bwMode="auto">
          <a:xfrm>
            <a:off x="6858016" y="5000636"/>
            <a:ext cx="1571636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 cstate="print"/>
          <a:srcRect l="43639" t="17269" r="42143" b="77948"/>
          <a:stretch>
            <a:fillRect/>
          </a:stretch>
        </p:blipFill>
        <p:spPr bwMode="auto">
          <a:xfrm>
            <a:off x="6643702" y="6215082"/>
            <a:ext cx="178595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/>
          <a:srcRect l="28284" t="17269" r="58635" b="77948"/>
          <a:stretch>
            <a:fillRect/>
          </a:stretch>
        </p:blipFill>
        <p:spPr bwMode="auto">
          <a:xfrm>
            <a:off x="6786578" y="2071678"/>
            <a:ext cx="1643074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36 0.00856 C -0.16806 0.04977 -0.23976 0.0912 -0.27813 0.12986 C -0.3165 0.16852 -0.28212 0.20972 -0.32657 0.24097 C -0.37101 0.27222 -0.50851 0.30509 -0.54479 0.31782 " pathEditMode="relative" rAng="0" ptsTypes="aa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1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17 0.00648 C -0.09809 -0.00394 -0.096 -0.01435 -0.11545 0.00856 C -0.13489 0.03148 -0.18941 0.09028 -0.21684 0.14375 C -0.24427 0.19722 -0.24895 0.29398 -0.28055 0.32963 C -0.31215 0.36528 -0.3684 0.3831 -0.40625 0.35787 C -0.44409 0.33264 -0.48611 0.24421 -0.50781 0.17824 C -0.52951 0.11227 -0.53316 0.03704 -0.53663 -0.03796 " pathEditMode="relative" rAng="0" ptsTypes="aaaaa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00" y="1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07 -0.00208 C -0.13107 0.0044 -0.1809 0.01111 -0.21597 0.03426 C -0.25104 0.05741 -0.27153 0.13797 -0.29166 0.13727 C -0.3118 0.13658 -0.32778 0.07338 -0.33715 0.03033 C -0.34653 -0.01273 -0.34722 -0.06713 -0.34774 -0.12129 " pathEditMode="relative" rAng="0" ptsTypes="aaaaA">
                                      <p:cBhvr>
                                        <p:cTn id="1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069 0.0294 C -0.16754 0.11435 -0.18438 0.19931 -0.20226 0.26574 C -0.22014 0.33218 -0.22066 0.39861 -0.25833 0.42755 C -0.29601 0.45648 -0.39444 0.45949 -0.42795 0.43958 C -0.46146 0.41968 -0.47413 0.33657 -0.45972 0.30833 C -0.44531 0.28009 -0.36215 0.29815 -0.34167 0.26991 C -0.32118 0.24167 -0.31563 0.19583 -0.33698 0.13866 C -0.35833 0.08148 -0.41441 0.00394 -0.47031 -0.07361 " pathEditMode="relative" rAng="0" ptsTypes="aaa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00" y="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04 -0.00625 C -0.14114 0.00602 -0.18125 0.01829 -0.21024 -0.00023 C -0.23923 -0.01875 -0.24566 -0.08195 -0.27535 -0.11736 C -0.30503 -0.15278 -0.36649 -0.21458 -0.38889 -0.21227 C -0.41128 -0.20995 -0.41597 -0.14236 -0.41024 -0.10324 C -0.40451 -0.06412 -0.34566 -0.00903 -0.35416 0.02199 C -0.36267 0.05301 -0.43107 0.07014 -0.46163 0.08264 C -0.49219 0.09514 -0.53038 0.06713 -0.5375 0.09676 C -0.54462 0.12639 -0.52448 0.19329 -0.50416 0.26042 " pathEditMode="relative" rAng="0" ptsTypes="aaaaaaa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00" y="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72 0.02222 C -0.12934 0.03564 -0.14896 0.04953 -0.16128 0.0824 C -0.17361 0.11527 -0.16753 0.18773 -0.18403 0.22014 C -0.20052 0.25231 -0.2375 0.27916 -0.25972 0.27639 C -0.28194 0.27361 -0.31858 0.23426 -0.31736 0.20463 C -0.31615 0.17477 -0.26267 0.125 -0.25208 0.09768 C -0.24149 0.0706 -0.23403 0.04398 -0.25365 0.04143 C -0.27326 0.03912 -0.33299 0.0831 -0.37031 0.0824 C -0.40764 0.08171 -0.44288 0.05972 -0.47795 0.03773 " pathEditMode="relative" rAng="0" ptsTypes="aaaaaaa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91 0.00162 C -0.05556 -0.00115 -0.05521 -0.00393 -0.07257 -0.0044 C -0.08993 -0.00486 -0.13212 -0.01389 -0.16042 -0.00046 C -0.18872 0.01297 -0.2092 0.05718 -0.24219 0.07639 C -0.27518 0.0956 -0.34879 0.14352 -0.35886 0.11482 C -0.36893 0.08611 -0.28924 -0.05092 -0.30295 -0.09537 C -0.31667 -0.13981 -0.42136 -0.11852 -0.4408 -0.15185 C -0.46025 -0.18518 -0.46198 -0.26296 -0.41962 -0.29537 C -0.37726 -0.32778 -0.23021 -0.32639 -0.18629 -0.34583 C -0.14236 -0.36528 -0.15747 -0.39259 -0.15591 -0.4125 C -0.15434 -0.4324 -0.1658 -0.44884 -0.17709 -0.46504 " pathEditMode="relative" rAng="0" ptsTypes="aaaaaaaaa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32 0.1125 C -0.10833 0.10995 -0.10017 0.10763 -0.13298 0.11041 C -0.1658 0.11319 -0.26059 0.13449 -0.31337 0.1287 C -0.36614 0.12291 -0.41215 0.08426 -0.44965 0.07615 C -0.48715 0.06805 -0.51753 0.09351 -0.53906 0.08009 C -0.56059 0.06666 -0.58837 0.01689 -0.57847 -0.00463 C -0.56857 -0.02616 -0.5158 -0.05 -0.48003 -0.04908 C -0.44427 -0.04815 -0.39566 -0.00232 -0.36337 0.00138 C -0.33107 0.00509 -0.29896 0.01921 -0.28611 -0.02686 C -0.27326 -0.07292 -0.27968 -0.17431 -0.28611 -0.27547 " pathEditMode="relative" rAng="0" ptsTypes="aaaaaaaa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00" y="-1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8 -0.00764 C -0.11232 -0.00926 -0.11285 -0.01065 -0.13003 -0.01783 C -0.14722 -0.025 -0.19982 -0.01297 -0.21475 -0.05024 C -0.22969 -0.0875 -0.2375 -0.19699 -0.21927 -0.24213 C -0.20104 -0.28727 -0.12205 -0.28172 -0.10573 -0.32084 C -0.08941 -0.35996 -0.14705 -0.44815 -0.12083 -0.47639 C -0.09462 -0.50463 0.02587 -0.46297 0.05191 -0.49051 C 0.07795 -0.51806 0.0566 -0.5801 0.03525 -0.64213 " pathEditMode="relative" rAng="0" ptsTypes="aaaaaa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3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:Černé_jezero_(4).jpg&gt;</a:t>
            </a:r>
          </a:p>
          <a:p>
            <a:pPr>
              <a:buNone/>
            </a:pPr>
            <a:r>
              <a:rPr lang="cs-CZ" sz="900" dirty="0" smtClean="0"/>
              <a:t>[2]-[cit.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:Čertovo_jezero_(3).jpg&gt;</a:t>
            </a:r>
          </a:p>
          <a:p>
            <a:pPr>
              <a:buNone/>
            </a:pPr>
            <a:r>
              <a:rPr lang="cs-CZ" sz="900" dirty="0" smtClean="0"/>
              <a:t>[3]-[cit.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</a:t>
            </a:r>
            <a:r>
              <a:rPr lang="cs-CZ" sz="900" dirty="0" err="1" smtClean="0"/>
              <a:t>Krivoklat</a:t>
            </a:r>
            <a:r>
              <a:rPr lang="cs-CZ" sz="900" dirty="0" smtClean="0"/>
              <a:t>_</a:t>
            </a:r>
            <a:r>
              <a:rPr lang="cs-CZ" sz="900" dirty="0" err="1" smtClean="0"/>
              <a:t>castle</a:t>
            </a:r>
            <a:r>
              <a:rPr lang="cs-CZ" sz="900" dirty="0" smtClean="0"/>
              <a:t>_01.jpg&gt;</a:t>
            </a:r>
          </a:p>
          <a:p>
            <a:pPr>
              <a:buNone/>
            </a:pPr>
            <a:r>
              <a:rPr lang="cs-CZ" sz="900" dirty="0" smtClean="0"/>
              <a:t>[4]-[cit. 2012-1-4]. Dostupný pod licencí Creative Commons z www:&lt;http://commons.wikimedia.org/wiki/File:Surface_coal_mining_(Mecsek_Mountains).jpg&gt;</a:t>
            </a:r>
          </a:p>
          <a:p>
            <a:pPr>
              <a:buNone/>
            </a:pPr>
            <a:r>
              <a:rPr lang="cs-CZ" sz="900" dirty="0" smtClean="0"/>
              <a:t>[5]-[cit.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</a:t>
            </a:r>
            <a:r>
              <a:rPr lang="cs-CZ" sz="900" dirty="0" err="1" smtClean="0"/>
              <a:t>Strip</a:t>
            </a:r>
            <a:r>
              <a:rPr lang="cs-CZ" sz="900" dirty="0" smtClean="0"/>
              <a:t>_</a:t>
            </a:r>
            <a:r>
              <a:rPr lang="cs-CZ" sz="900" dirty="0" err="1" smtClean="0"/>
              <a:t>coal</a:t>
            </a:r>
            <a:r>
              <a:rPr lang="cs-CZ" sz="900" dirty="0" smtClean="0"/>
              <a:t>_</a:t>
            </a:r>
            <a:r>
              <a:rPr lang="cs-CZ" sz="900" dirty="0" err="1" smtClean="0"/>
              <a:t>mining.jpg</a:t>
            </a:r>
            <a:r>
              <a:rPr lang="cs-CZ" sz="900" dirty="0" smtClean="0"/>
              <a:t>&gt;</a:t>
            </a:r>
          </a:p>
          <a:p>
            <a:pPr>
              <a:buNone/>
            </a:pPr>
            <a:r>
              <a:rPr lang="cs-CZ" sz="900" dirty="0" smtClean="0"/>
              <a:t>[6]-[cit.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:Orlík_9.jpg&gt;</a:t>
            </a:r>
          </a:p>
          <a:p>
            <a:pPr>
              <a:buNone/>
            </a:pPr>
            <a:r>
              <a:rPr lang="cs-CZ" sz="900" dirty="0" smtClean="0"/>
              <a:t>[7]-[cit.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:Orlík_2.jpg&gt;</a:t>
            </a:r>
          </a:p>
          <a:p>
            <a:pPr>
              <a:buNone/>
            </a:pPr>
            <a:r>
              <a:rPr lang="cs-CZ" sz="900" dirty="0" smtClean="0"/>
              <a:t>[8]-[cit. 2012-1-4]. Dostupný pod licencí Creative Commons z www:&lt;http://commons.wikimedia.org/wiki/File:Orlík_6.jpg&gt;</a:t>
            </a:r>
          </a:p>
          <a:p>
            <a:pPr>
              <a:buNone/>
            </a:pPr>
            <a:r>
              <a:rPr lang="cs-CZ" sz="900" dirty="0" smtClean="0"/>
              <a:t>[</a:t>
            </a:r>
            <a:r>
              <a:rPr lang="cs-CZ" sz="900" dirty="0"/>
              <a:t>9</a:t>
            </a:r>
            <a:r>
              <a:rPr lang="cs-CZ" sz="900" dirty="0" smtClean="0"/>
              <a:t>]-[</a:t>
            </a:r>
            <a:r>
              <a:rPr lang="cs-CZ" sz="900" dirty="0"/>
              <a:t>cit. </a:t>
            </a:r>
            <a:r>
              <a:rPr lang="cs-CZ" sz="900" dirty="0" smtClean="0"/>
              <a:t>2012-1-4]. </a:t>
            </a:r>
            <a:r>
              <a:rPr lang="cs-CZ" sz="900" dirty="0"/>
              <a:t>Dostupný pod licencí </a:t>
            </a:r>
            <a:r>
              <a:rPr lang="cs-CZ" sz="900" dirty="0" err="1"/>
              <a:t>Creative</a:t>
            </a:r>
            <a:r>
              <a:rPr lang="cs-CZ" sz="900" dirty="0"/>
              <a:t> </a:t>
            </a:r>
            <a:r>
              <a:rPr lang="cs-CZ" sz="900" dirty="0" err="1"/>
              <a:t>Commons</a:t>
            </a:r>
            <a:r>
              <a:rPr lang="cs-CZ" sz="900" dirty="0"/>
              <a:t> z www:</a:t>
            </a:r>
          </a:p>
          <a:p>
            <a:pPr>
              <a:buNone/>
            </a:pPr>
            <a:r>
              <a:rPr lang="cs-CZ" sz="900" b="1" dirty="0"/>
              <a:t>&lt;</a:t>
            </a:r>
            <a:r>
              <a:rPr lang="cs-CZ" sz="900" dirty="0"/>
              <a:t>http://commons.wikimedia.org/wiki/File:Z%C3%A1kladn%C3%AD_mapka_%C4%8Ceska.PNG?uselang=cs</a:t>
            </a:r>
            <a:r>
              <a:rPr lang="cs-CZ" sz="900" b="1" dirty="0"/>
              <a:t>&gt;</a:t>
            </a:r>
            <a:r>
              <a:rPr lang="cs-CZ" sz="900" dirty="0"/>
              <a:t>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[10]-BORECKÝ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[11]-JEŘÁBEK 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543</TotalTime>
  <Words>541</Words>
  <Application>Microsoft Office PowerPoint</Application>
  <PresentationFormat>Předvádění na obrazovce (4:3)</PresentationFormat>
  <Paragraphs>136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Snímek 2</vt:lpstr>
      <vt:lpstr>Snímek 3</vt:lpstr>
      <vt:lpstr>Doplňte vhodná slova do textu!</vt:lpstr>
      <vt:lpstr>Snímek 5</vt:lpstr>
      <vt:lpstr>Snímek 6</vt:lpstr>
      <vt:lpstr>Snímek 7</vt:lpstr>
      <vt:lpstr>Snímek 8</vt:lpstr>
      <vt:lpstr>Snímek 9</vt:lpstr>
      <vt:lpstr>Do obrysové mapy zakresli! </vt:lpstr>
      <vt:lpstr>Snímek 11</vt:lpstr>
      <vt:lpstr>Snímek 12</vt:lpstr>
      <vt:lpstr>Doplňte pojmy do volných políček! </vt:lpstr>
      <vt:lpstr>Spojte následující pojmy! </vt:lpstr>
      <vt:lpstr>Snímek 15</vt:lpstr>
    </vt:vector>
  </TitlesOfParts>
  <Company>Žatec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Szabo</dc:creator>
  <cp:lastModifiedBy>Pekklo</cp:lastModifiedBy>
  <cp:revision>93</cp:revision>
  <dcterms:created xsi:type="dcterms:W3CDTF">2012-04-28T12:17:06Z</dcterms:created>
  <dcterms:modified xsi:type="dcterms:W3CDTF">2012-07-01T09:25:55Z</dcterms:modified>
</cp:coreProperties>
</file>