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77" r:id="rId3"/>
    <p:sldId id="278" r:id="rId4"/>
    <p:sldId id="257" r:id="rId5"/>
    <p:sldId id="258" r:id="rId6"/>
    <p:sldId id="260" r:id="rId7"/>
    <p:sldId id="261" r:id="rId8"/>
    <p:sldId id="259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4" r:id="rId20"/>
    <p:sldId id="271" r:id="rId21"/>
    <p:sldId id="275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9900"/>
    <a:srgbClr val="CC9B00"/>
    <a:srgbClr val="DEA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5B2817D-28C8-4229-95D7-82A6140BAC7C}" type="datetimeFigureOut">
              <a:rPr lang="cs-CZ" smtClean="0"/>
              <a:pPr/>
              <a:t>1.7.2012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C1F6914-9B8B-48E3-987A-65A8F7307D6E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/>
              <a:t>CZ </a:t>
            </a:r>
            <a:r>
              <a:rPr lang="cs-CZ" sz="2000" dirty="0" smtClean="0"/>
              <a:t>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</a:t>
            </a:r>
            <a:r>
              <a:rPr lang="cs-CZ" sz="2000" dirty="0" smtClean="0">
                <a:cs typeface="Times New Roman" pitchFamily="18" charset="0"/>
              </a:rPr>
              <a:t>Z 8/20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ročník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</a:t>
            </a:r>
            <a:r>
              <a:rPr lang="cs-CZ" sz="2000" b="1" dirty="0" smtClean="0">
                <a:cs typeface="Times New Roman" pitchFamily="18" charset="0"/>
              </a:rPr>
              <a:t>titulu): </a:t>
            </a:r>
            <a:r>
              <a:rPr lang="cs-CZ" sz="2000" dirty="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70854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2500306"/>
            <a:ext cx="8286808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Česká republika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sz="3000" b="1" dirty="0" smtClean="0"/>
              <a:t>Klíčová slova: </a:t>
            </a:r>
            <a:r>
              <a:rPr lang="cs-CZ" sz="2500" dirty="0" smtClean="0"/>
              <a:t>Česká republika, poloha, řeky, hory,   </a:t>
            </a:r>
          </a:p>
          <a:p>
            <a:pPr>
              <a:buNone/>
            </a:pPr>
            <a:r>
              <a:rPr lang="cs-CZ" sz="2500" dirty="0" smtClean="0"/>
              <a:t>			           obyvatelstvo, sídla, služby                          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ověření celkových základních </a:t>
            </a:r>
          </a:p>
          <a:p>
            <a:pPr>
              <a:buNone/>
            </a:pPr>
            <a:r>
              <a:rPr lang="cs-CZ" sz="2500" dirty="0" smtClean="0"/>
              <a:t>			znalostí v oblasti ČR   </a:t>
            </a:r>
            <a:endParaRPr lang="cs-CZ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6596" r="3758" b="12246"/>
          <a:stretch>
            <a:fillRect/>
          </a:stretch>
        </p:blipFill>
        <p:spPr bwMode="auto">
          <a:xfrm>
            <a:off x="500034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cs-CZ" sz="8000" b="1" dirty="0" smtClean="0"/>
          </a:p>
          <a:p>
            <a:pPr algn="ctr">
              <a:buNone/>
            </a:pPr>
            <a:r>
              <a:rPr lang="cs-CZ" sz="8000" b="1" dirty="0" smtClean="0"/>
              <a:t>Česká republika </a:t>
            </a:r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souhrnné opakování </a:t>
            </a:r>
            <a:endParaRPr lang="cs-CZ" sz="5000" b="1" dirty="0">
              <a:solidFill>
                <a:srgbClr val="7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:\Dumy\654654546.jpg"/>
          <p:cNvPicPr>
            <a:picLocks noChangeAspect="1" noChangeArrowheads="1"/>
          </p:cNvPicPr>
          <p:nvPr/>
        </p:nvPicPr>
        <p:blipFill>
          <a:blip r:embed="rId2" cstate="print"/>
          <a:srcRect l="71000" t="80239" b="9681"/>
          <a:stretch>
            <a:fillRect/>
          </a:stretch>
        </p:blipFill>
        <p:spPr bwMode="auto">
          <a:xfrm>
            <a:off x="2987824" y="5301208"/>
            <a:ext cx="1988840" cy="43204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792088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Doplňte vhodná slova do textu. </a:t>
            </a:r>
            <a:endParaRPr lang="cs-CZ" sz="40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820472" cy="551723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sz="2500" dirty="0" smtClean="0"/>
              <a:t>Česká republika se nachází ve ………………. Evropy. Má celkem </a:t>
            </a:r>
          </a:p>
          <a:p>
            <a:pPr>
              <a:lnSpc>
                <a:spcPct val="150000"/>
              </a:lnSpc>
              <a:buNone/>
            </a:pPr>
            <a:r>
              <a:rPr lang="cs-CZ" sz="2500" dirty="0" smtClean="0"/>
              <a:t>…….. milionů obyvatel. Mezi největší města patří ……………….,</a:t>
            </a:r>
          </a:p>
          <a:p>
            <a:pPr>
              <a:lnSpc>
                <a:spcPct val="150000"/>
              </a:lnSpc>
              <a:buNone/>
            </a:pPr>
            <a:r>
              <a:rPr lang="cs-CZ" sz="2500" dirty="0" smtClean="0"/>
              <a:t>………………. a ………………… Největší územní rozsah jsme měli v </a:t>
            </a:r>
          </a:p>
          <a:p>
            <a:pPr>
              <a:lnSpc>
                <a:spcPct val="150000"/>
              </a:lnSpc>
              <a:buNone/>
            </a:pPr>
            <a:r>
              <a:rPr lang="cs-CZ" sz="2500" dirty="0" smtClean="0"/>
              <a:t>období 1. republiky, kdy jsme byli součástí …………………………..</a:t>
            </a:r>
          </a:p>
          <a:p>
            <a:pPr>
              <a:lnSpc>
                <a:spcPct val="150000"/>
              </a:lnSpc>
              <a:buNone/>
            </a:pPr>
            <a:r>
              <a:rPr lang="cs-CZ" sz="2500" dirty="0" smtClean="0"/>
              <a:t>Od roku ……… patříme do Evropské unie. Do České republiky</a:t>
            </a:r>
          </a:p>
          <a:p>
            <a:pPr>
              <a:lnSpc>
                <a:spcPct val="150000"/>
              </a:lnSpc>
              <a:buNone/>
            </a:pPr>
            <a:r>
              <a:rPr lang="cs-CZ" sz="2500" dirty="0" smtClean="0"/>
              <a:t>zasahuje převážně ………………</a:t>
            </a:r>
            <a:r>
              <a:rPr lang="cs-CZ" sz="300" dirty="0" smtClean="0"/>
              <a:t>      </a:t>
            </a:r>
            <a:r>
              <a:rPr lang="cs-CZ" sz="2500" dirty="0" smtClean="0"/>
              <a:t>pás. Mezi nejteplejší místa patří</a:t>
            </a:r>
          </a:p>
          <a:p>
            <a:pPr>
              <a:lnSpc>
                <a:spcPct val="150000"/>
              </a:lnSpc>
              <a:buNone/>
            </a:pPr>
            <a:r>
              <a:rPr lang="cs-CZ" sz="2500" dirty="0" smtClean="0"/>
              <a:t>………………………. a ……………………….. Do ČR zasahují celkem tři </a:t>
            </a:r>
          </a:p>
          <a:p>
            <a:pPr>
              <a:lnSpc>
                <a:spcPct val="150000"/>
              </a:lnSpc>
              <a:buNone/>
            </a:pPr>
            <a:r>
              <a:rPr lang="cs-CZ" sz="2500" dirty="0" smtClean="0"/>
              <a:t>evropská úmoří ………………….., ………………………. a …………………..   </a:t>
            </a:r>
            <a:endParaRPr lang="cs-CZ" sz="2500" dirty="0"/>
          </a:p>
        </p:txBody>
      </p:sp>
      <p:pic>
        <p:nvPicPr>
          <p:cNvPr id="1026" name="Picture 2" descr="F:\Dumy\asdfasd.jpg"/>
          <p:cNvPicPr>
            <a:picLocks noChangeAspect="1" noChangeArrowheads="1"/>
          </p:cNvPicPr>
          <p:nvPr/>
        </p:nvPicPr>
        <p:blipFill>
          <a:blip r:embed="rId3" cstate="print"/>
          <a:srcRect l="9050" t="1281" r="74150" b="90319"/>
          <a:stretch>
            <a:fillRect/>
          </a:stretch>
        </p:blipFill>
        <p:spPr bwMode="auto">
          <a:xfrm>
            <a:off x="4644008" y="1412776"/>
            <a:ext cx="1152128" cy="360040"/>
          </a:xfrm>
          <a:prstGeom prst="rect">
            <a:avLst/>
          </a:prstGeom>
          <a:noFill/>
        </p:spPr>
      </p:pic>
      <p:pic>
        <p:nvPicPr>
          <p:cNvPr id="5" name="Picture 2" descr="F:\Dumy\asdfasd.jpg"/>
          <p:cNvPicPr>
            <a:picLocks noChangeAspect="1" noChangeArrowheads="1"/>
          </p:cNvPicPr>
          <p:nvPr/>
        </p:nvPicPr>
        <p:blipFill>
          <a:blip r:embed="rId3" cstate="print"/>
          <a:srcRect l="9050" t="19760" r="80450" b="71840"/>
          <a:stretch>
            <a:fillRect/>
          </a:stretch>
        </p:blipFill>
        <p:spPr bwMode="auto">
          <a:xfrm>
            <a:off x="395536" y="2060848"/>
            <a:ext cx="648072" cy="324036"/>
          </a:xfrm>
          <a:prstGeom prst="rect">
            <a:avLst/>
          </a:prstGeom>
          <a:noFill/>
        </p:spPr>
      </p:pic>
      <p:pic>
        <p:nvPicPr>
          <p:cNvPr id="6" name="Picture 2" descr="F:\Dumy\asdfasd.jpg"/>
          <p:cNvPicPr>
            <a:picLocks noChangeAspect="1" noChangeArrowheads="1"/>
          </p:cNvPicPr>
          <p:nvPr/>
        </p:nvPicPr>
        <p:blipFill>
          <a:blip r:embed="rId3" cstate="print"/>
          <a:srcRect l="9050" t="36560" r="76250" b="55040"/>
          <a:stretch>
            <a:fillRect/>
          </a:stretch>
        </p:blipFill>
        <p:spPr bwMode="auto">
          <a:xfrm>
            <a:off x="7236296" y="2060848"/>
            <a:ext cx="1008112" cy="360040"/>
          </a:xfrm>
          <a:prstGeom prst="rect">
            <a:avLst/>
          </a:prstGeom>
          <a:noFill/>
        </p:spPr>
      </p:pic>
      <p:pic>
        <p:nvPicPr>
          <p:cNvPr id="7" name="Picture 2" descr="F:\Dumy\asdfasd.jpg"/>
          <p:cNvPicPr>
            <a:picLocks noChangeAspect="1" noChangeArrowheads="1"/>
          </p:cNvPicPr>
          <p:nvPr/>
        </p:nvPicPr>
        <p:blipFill>
          <a:blip r:embed="rId3" cstate="print"/>
          <a:srcRect l="9050" t="55040" r="77300" b="38240"/>
          <a:stretch>
            <a:fillRect/>
          </a:stretch>
        </p:blipFill>
        <p:spPr bwMode="auto">
          <a:xfrm>
            <a:off x="611560" y="2708920"/>
            <a:ext cx="936104" cy="288032"/>
          </a:xfrm>
          <a:prstGeom prst="rect">
            <a:avLst/>
          </a:prstGeom>
          <a:noFill/>
        </p:spPr>
      </p:pic>
      <p:pic>
        <p:nvPicPr>
          <p:cNvPr id="8" name="Picture 2" descr="F:\Dumy\asdfasd.jpg"/>
          <p:cNvPicPr>
            <a:picLocks noChangeAspect="1" noChangeArrowheads="1"/>
          </p:cNvPicPr>
          <p:nvPr/>
        </p:nvPicPr>
        <p:blipFill>
          <a:blip r:embed="rId3" cstate="print"/>
          <a:srcRect l="9050" t="73520" r="72050" b="19760"/>
          <a:stretch>
            <a:fillRect/>
          </a:stretch>
        </p:blipFill>
        <p:spPr bwMode="auto">
          <a:xfrm>
            <a:off x="2267744" y="2708920"/>
            <a:ext cx="1296144" cy="288032"/>
          </a:xfrm>
          <a:prstGeom prst="rect">
            <a:avLst/>
          </a:prstGeom>
          <a:noFill/>
        </p:spPr>
      </p:pic>
      <p:pic>
        <p:nvPicPr>
          <p:cNvPr id="10" name="Picture 3" descr="F:\Dumy\asdfasd.jpg"/>
          <p:cNvPicPr>
            <a:picLocks noChangeAspect="1" noChangeArrowheads="1"/>
          </p:cNvPicPr>
          <p:nvPr/>
        </p:nvPicPr>
        <p:blipFill>
          <a:blip r:embed="rId3" cstate="print"/>
          <a:srcRect l="38450" t="29840" r="48950" b="63440"/>
          <a:stretch>
            <a:fillRect/>
          </a:stretch>
        </p:blipFill>
        <p:spPr bwMode="auto">
          <a:xfrm>
            <a:off x="1619672" y="4077072"/>
            <a:ext cx="720080" cy="240027"/>
          </a:xfrm>
          <a:prstGeom prst="rect">
            <a:avLst/>
          </a:prstGeom>
          <a:noFill/>
        </p:spPr>
      </p:pic>
      <p:pic>
        <p:nvPicPr>
          <p:cNvPr id="11" name="Picture 3" descr="F:\Dumy\asdfasd.jpg"/>
          <p:cNvPicPr>
            <a:picLocks noChangeAspect="1" noChangeArrowheads="1"/>
          </p:cNvPicPr>
          <p:nvPr/>
        </p:nvPicPr>
        <p:blipFill>
          <a:blip r:embed="rId3" cstate="print"/>
          <a:srcRect l="38450" t="46640" r="45800" b="44960"/>
          <a:stretch>
            <a:fillRect/>
          </a:stretch>
        </p:blipFill>
        <p:spPr bwMode="auto">
          <a:xfrm>
            <a:off x="3131840" y="4653136"/>
            <a:ext cx="1080120" cy="360040"/>
          </a:xfrm>
          <a:prstGeom prst="rect">
            <a:avLst/>
          </a:prstGeom>
          <a:noFill/>
        </p:spPr>
      </p:pic>
      <p:pic>
        <p:nvPicPr>
          <p:cNvPr id="12" name="Picture 3" descr="F:\Dumy\asdfasd.jpg"/>
          <p:cNvPicPr>
            <a:picLocks noChangeAspect="1" noChangeArrowheads="1"/>
          </p:cNvPicPr>
          <p:nvPr/>
        </p:nvPicPr>
        <p:blipFill>
          <a:blip r:embed="rId3" cstate="print"/>
          <a:srcRect l="38450" t="63440" r="42650" b="28160"/>
          <a:stretch>
            <a:fillRect/>
          </a:stretch>
        </p:blipFill>
        <p:spPr bwMode="auto">
          <a:xfrm>
            <a:off x="899592" y="5301208"/>
            <a:ext cx="1296144" cy="360040"/>
          </a:xfrm>
          <a:prstGeom prst="rect">
            <a:avLst/>
          </a:prstGeom>
          <a:noFill/>
        </p:spPr>
      </p:pic>
      <p:pic>
        <p:nvPicPr>
          <p:cNvPr id="14" name="Picture 4" descr="F:\Dumy\654654546.jpg"/>
          <p:cNvPicPr>
            <a:picLocks noChangeAspect="1" noChangeArrowheads="1"/>
          </p:cNvPicPr>
          <p:nvPr/>
        </p:nvPicPr>
        <p:blipFill>
          <a:blip r:embed="rId2" cstate="print"/>
          <a:srcRect l="64700" t="29840" r="16400" b="63440"/>
          <a:stretch>
            <a:fillRect/>
          </a:stretch>
        </p:blipFill>
        <p:spPr bwMode="auto">
          <a:xfrm>
            <a:off x="2771800" y="5949280"/>
            <a:ext cx="1296144" cy="288032"/>
          </a:xfrm>
          <a:prstGeom prst="rect">
            <a:avLst/>
          </a:prstGeom>
          <a:noFill/>
        </p:spPr>
      </p:pic>
      <p:pic>
        <p:nvPicPr>
          <p:cNvPr id="15" name="Picture 4" descr="F:\Dumy\654654546.jpg"/>
          <p:cNvPicPr>
            <a:picLocks noChangeAspect="1" noChangeArrowheads="1"/>
          </p:cNvPicPr>
          <p:nvPr/>
        </p:nvPicPr>
        <p:blipFill>
          <a:blip r:embed="rId2" cstate="print"/>
          <a:srcRect l="64700" t="46640" r="19550" b="44960"/>
          <a:stretch>
            <a:fillRect/>
          </a:stretch>
        </p:blipFill>
        <p:spPr bwMode="auto">
          <a:xfrm>
            <a:off x="5004048" y="5949280"/>
            <a:ext cx="1080120" cy="360040"/>
          </a:xfrm>
          <a:prstGeom prst="rect">
            <a:avLst/>
          </a:prstGeom>
          <a:noFill/>
        </p:spPr>
      </p:pic>
      <p:pic>
        <p:nvPicPr>
          <p:cNvPr id="16" name="Picture 4" descr="F:\Dumy\654654546.jpg"/>
          <p:cNvPicPr>
            <a:picLocks noChangeAspect="1" noChangeArrowheads="1"/>
          </p:cNvPicPr>
          <p:nvPr/>
        </p:nvPicPr>
        <p:blipFill>
          <a:blip r:embed="rId2" cstate="print"/>
          <a:srcRect l="64700" t="65120" r="16400" b="26480"/>
          <a:stretch>
            <a:fillRect/>
          </a:stretch>
        </p:blipFill>
        <p:spPr bwMode="auto">
          <a:xfrm>
            <a:off x="7164288" y="5949280"/>
            <a:ext cx="1296144" cy="360040"/>
          </a:xfrm>
          <a:prstGeom prst="rect">
            <a:avLst/>
          </a:prstGeom>
          <a:noFill/>
        </p:spPr>
      </p:pic>
      <p:pic>
        <p:nvPicPr>
          <p:cNvPr id="4" name="Picture 2" descr="H:\Dumy\Untitled.png"/>
          <p:cNvPicPr>
            <a:picLocks noChangeAspect="1" noChangeArrowheads="1"/>
          </p:cNvPicPr>
          <p:nvPr/>
        </p:nvPicPr>
        <p:blipFill>
          <a:blip r:embed="rId4" cstate="print"/>
          <a:srcRect l="5308" t="16666" r="68690" b="77084"/>
          <a:stretch>
            <a:fillRect/>
          </a:stretch>
        </p:blipFill>
        <p:spPr bwMode="auto">
          <a:xfrm>
            <a:off x="6286512" y="3286124"/>
            <a:ext cx="2286016" cy="428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3"/>
          <p:cNvPicPr>
            <a:picLocks/>
          </p:cNvPicPr>
          <p:nvPr/>
        </p:nvPicPr>
        <p:blipFill>
          <a:blip r:embed="rId2" cstate="print"/>
          <a:srcRect l="14465" t="8945" r="14651" b="14131"/>
          <a:stretch>
            <a:fillRect/>
          </a:stretch>
        </p:blipFill>
        <p:spPr bwMode="auto">
          <a:xfrm>
            <a:off x="395536" y="2276872"/>
            <a:ext cx="8424936" cy="458112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Zakreslete do obrysové mapy:</a:t>
            </a:r>
            <a:endParaRPr lang="cs-CZ" sz="4000" dirty="0"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08720"/>
            <a:ext cx="8435280" cy="5415880"/>
          </a:xfrm>
        </p:spPr>
        <p:txBody>
          <a:bodyPr/>
          <a:lstStyle/>
          <a:p>
            <a:pPr>
              <a:buNone/>
            </a:pP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</a:rPr>
              <a:t>A) Krkonoše, Šumava, Krušné hory, Hrubý Jeseník, </a:t>
            </a:r>
          </a:p>
          <a:p>
            <a:pPr>
              <a:buNone/>
            </a:pP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</a:rPr>
              <a:t>     </a:t>
            </a:r>
            <a:r>
              <a:rPr lang="cs-CZ" sz="3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</a:rPr>
              <a:t>Středočeská pahorkatina, Českomoravská vrchoviny </a:t>
            </a:r>
          </a:p>
          <a:p>
            <a:pPr>
              <a:buNone/>
            </a:pP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</a:rPr>
              <a:t>B) Macocha, Hřensko, Soos </a:t>
            </a:r>
          </a:p>
          <a:p>
            <a:pPr>
              <a:buNone/>
            </a:pPr>
            <a:endParaRPr lang="cs-CZ" sz="2500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pic>
        <p:nvPicPr>
          <p:cNvPr id="2050" name="Picture 2" descr="F:\Dumy\pololp.jpg"/>
          <p:cNvPicPr>
            <a:picLocks noChangeAspect="1" noChangeArrowheads="1"/>
          </p:cNvPicPr>
          <p:nvPr/>
        </p:nvPicPr>
        <p:blipFill>
          <a:blip r:embed="rId3" cstate="print"/>
          <a:srcRect l="5901" t="5402" r="71000" b="86959"/>
          <a:stretch>
            <a:fillRect/>
          </a:stretch>
        </p:blipFill>
        <p:spPr bwMode="auto">
          <a:xfrm rot="1681458">
            <a:off x="3907978" y="3133891"/>
            <a:ext cx="1584176" cy="327439"/>
          </a:xfrm>
          <a:prstGeom prst="rect">
            <a:avLst/>
          </a:prstGeom>
          <a:noFill/>
        </p:spPr>
      </p:pic>
      <p:pic>
        <p:nvPicPr>
          <p:cNvPr id="8" name="Picture 2" descr="F:\Dumy\pololp.jpg"/>
          <p:cNvPicPr>
            <a:picLocks noChangeAspect="1" noChangeArrowheads="1"/>
          </p:cNvPicPr>
          <p:nvPr/>
        </p:nvPicPr>
        <p:blipFill>
          <a:blip r:embed="rId3" cstate="print"/>
          <a:srcRect l="5901" t="19760" r="74150" b="68480"/>
          <a:stretch>
            <a:fillRect/>
          </a:stretch>
        </p:blipFill>
        <p:spPr bwMode="auto">
          <a:xfrm rot="2487732">
            <a:off x="1615113" y="5258945"/>
            <a:ext cx="1368152" cy="504056"/>
          </a:xfrm>
          <a:prstGeom prst="rect">
            <a:avLst/>
          </a:prstGeom>
          <a:noFill/>
        </p:spPr>
      </p:pic>
      <p:pic>
        <p:nvPicPr>
          <p:cNvPr id="9" name="Picture 2" descr="F:\Dumy\pololp.jpg"/>
          <p:cNvPicPr>
            <a:picLocks noChangeAspect="1" noChangeArrowheads="1"/>
          </p:cNvPicPr>
          <p:nvPr/>
        </p:nvPicPr>
        <p:blipFill>
          <a:blip r:embed="rId3" cstate="print"/>
          <a:srcRect l="5901" t="38240" r="64700" b="51680"/>
          <a:stretch>
            <a:fillRect/>
          </a:stretch>
        </p:blipFill>
        <p:spPr bwMode="auto">
          <a:xfrm rot="20152439">
            <a:off x="1387612" y="3231847"/>
            <a:ext cx="1955851" cy="419111"/>
          </a:xfrm>
          <a:prstGeom prst="rect">
            <a:avLst/>
          </a:prstGeom>
          <a:noFill/>
        </p:spPr>
      </p:pic>
      <p:pic>
        <p:nvPicPr>
          <p:cNvPr id="2051" name="Picture 3" descr="F:\Dumy\pololp.jpg"/>
          <p:cNvPicPr>
            <a:picLocks noChangeAspect="1" noChangeArrowheads="1"/>
          </p:cNvPicPr>
          <p:nvPr/>
        </p:nvPicPr>
        <p:blipFill>
          <a:blip r:embed="rId3" cstate="print"/>
          <a:srcRect l="50000" t="13040" r="20600" b="68480"/>
          <a:stretch>
            <a:fillRect/>
          </a:stretch>
        </p:blipFill>
        <p:spPr bwMode="auto">
          <a:xfrm rot="20040323">
            <a:off x="2473127" y="4205427"/>
            <a:ext cx="1728192" cy="678933"/>
          </a:xfrm>
          <a:prstGeom prst="rect">
            <a:avLst/>
          </a:prstGeom>
          <a:noFill/>
        </p:spPr>
      </p:pic>
      <p:pic>
        <p:nvPicPr>
          <p:cNvPr id="2052" name="Picture 4" descr="F:\Dumy\pololp.jpg"/>
          <p:cNvPicPr>
            <a:picLocks noChangeAspect="1" noChangeArrowheads="1"/>
          </p:cNvPicPr>
          <p:nvPr/>
        </p:nvPicPr>
        <p:blipFill>
          <a:blip r:embed="rId3" cstate="print"/>
          <a:srcRect l="51050" t="38240" r="13250" b="41600"/>
          <a:stretch>
            <a:fillRect/>
          </a:stretch>
        </p:blipFill>
        <p:spPr bwMode="auto">
          <a:xfrm rot="20032228">
            <a:off x="3547465" y="4571249"/>
            <a:ext cx="2088232" cy="737023"/>
          </a:xfrm>
          <a:prstGeom prst="rect">
            <a:avLst/>
          </a:prstGeom>
          <a:noFill/>
        </p:spPr>
      </p:pic>
      <p:sp>
        <p:nvSpPr>
          <p:cNvPr id="15" name="Elipsa 14"/>
          <p:cNvSpPr/>
          <p:nvPr/>
        </p:nvSpPr>
        <p:spPr>
          <a:xfrm>
            <a:off x="3131840" y="2564904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53" name="Picture 5" descr="F:\Dumy\Hnětka.jpg"/>
          <p:cNvPicPr>
            <a:picLocks noChangeAspect="1" noChangeArrowheads="1"/>
          </p:cNvPicPr>
          <p:nvPr/>
        </p:nvPicPr>
        <p:blipFill>
          <a:blip r:embed="rId4" cstate="print"/>
          <a:srcRect l="5901" t="11360" r="73100" b="81920"/>
          <a:stretch>
            <a:fillRect/>
          </a:stretch>
        </p:blipFill>
        <p:spPr bwMode="auto">
          <a:xfrm>
            <a:off x="5724128" y="5229200"/>
            <a:ext cx="1224136" cy="244827"/>
          </a:xfrm>
          <a:prstGeom prst="rect">
            <a:avLst/>
          </a:prstGeom>
          <a:noFill/>
        </p:spPr>
      </p:pic>
      <p:pic>
        <p:nvPicPr>
          <p:cNvPr id="18" name="Picture 5" descr="F:\Dumy\Hnětka.jpg"/>
          <p:cNvPicPr>
            <a:picLocks noChangeAspect="1" noChangeArrowheads="1"/>
          </p:cNvPicPr>
          <p:nvPr/>
        </p:nvPicPr>
        <p:blipFill>
          <a:blip r:embed="rId4" cstate="print"/>
          <a:srcRect l="5901" t="28160" r="73100" b="63440"/>
          <a:stretch>
            <a:fillRect/>
          </a:stretch>
        </p:blipFill>
        <p:spPr bwMode="auto">
          <a:xfrm>
            <a:off x="1835696" y="2420888"/>
            <a:ext cx="1224136" cy="306034"/>
          </a:xfrm>
          <a:prstGeom prst="rect">
            <a:avLst/>
          </a:prstGeom>
          <a:noFill/>
        </p:spPr>
      </p:pic>
      <p:pic>
        <p:nvPicPr>
          <p:cNvPr id="19" name="Picture 5" descr="F:\Dumy\Hnětka.jpg"/>
          <p:cNvPicPr>
            <a:picLocks noChangeAspect="1" noChangeArrowheads="1"/>
          </p:cNvPicPr>
          <p:nvPr/>
        </p:nvPicPr>
        <p:blipFill>
          <a:blip r:embed="rId4" cstate="print"/>
          <a:srcRect l="5901" t="46640" r="82550" b="44960"/>
          <a:stretch>
            <a:fillRect/>
          </a:stretch>
        </p:blipFill>
        <p:spPr bwMode="auto">
          <a:xfrm>
            <a:off x="1115616" y="4077072"/>
            <a:ext cx="648072" cy="294578"/>
          </a:xfrm>
          <a:prstGeom prst="rect">
            <a:avLst/>
          </a:prstGeom>
          <a:noFill/>
        </p:spPr>
      </p:pic>
      <p:sp>
        <p:nvSpPr>
          <p:cNvPr id="16" name="Elipsa 15"/>
          <p:cNvSpPr/>
          <p:nvPr/>
        </p:nvSpPr>
        <p:spPr>
          <a:xfrm>
            <a:off x="1259632" y="3861048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5796136" y="4941168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7" name="Picture 4" descr="H:\Dumy\Untitled.png"/>
          <p:cNvPicPr>
            <a:picLocks noChangeAspect="1" noChangeArrowheads="1"/>
          </p:cNvPicPr>
          <p:nvPr/>
        </p:nvPicPr>
        <p:blipFill>
          <a:blip r:embed="rId5" cstate="print"/>
          <a:srcRect l="44312" t="28125" r="43500" b="62500"/>
          <a:stretch>
            <a:fillRect/>
          </a:stretch>
        </p:blipFill>
        <p:spPr bwMode="auto">
          <a:xfrm>
            <a:off x="6143636" y="4143380"/>
            <a:ext cx="1071570" cy="642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3"/>
          <p:cNvPicPr>
            <a:picLocks/>
          </p:cNvPicPr>
          <p:nvPr/>
        </p:nvPicPr>
        <p:blipFill>
          <a:blip r:embed="rId2" cstate="print"/>
          <a:srcRect l="14465" t="8945" r="14651" b="14131"/>
          <a:stretch>
            <a:fillRect/>
          </a:stretch>
        </p:blipFill>
        <p:spPr bwMode="auto">
          <a:xfrm>
            <a:off x="395536" y="2276872"/>
            <a:ext cx="8424936" cy="458112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Zakreslete do obrysové mapy:</a:t>
            </a:r>
            <a:endParaRPr lang="cs-CZ" sz="4000" dirty="0"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08720"/>
            <a:ext cx="8435280" cy="5415880"/>
          </a:xfrm>
        </p:spPr>
        <p:txBody>
          <a:bodyPr/>
          <a:lstStyle/>
          <a:p>
            <a:pPr>
              <a:buNone/>
            </a:pP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</a:rPr>
              <a:t>A) Všechny národní parky</a:t>
            </a:r>
          </a:p>
          <a:p>
            <a:pPr>
              <a:buNone/>
            </a:pP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</a:rPr>
              <a:t>B) Křivoklátsko, Třeboňsko, Žďárské Vrchy, Český ráj  </a:t>
            </a:r>
          </a:p>
          <a:p>
            <a:pPr>
              <a:buNone/>
            </a:pPr>
            <a:endParaRPr lang="cs-CZ" sz="2500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pic>
        <p:nvPicPr>
          <p:cNvPr id="3074" name="Picture 2" descr="F:\Dumy\asdasd.jpg"/>
          <p:cNvPicPr>
            <a:picLocks noChangeAspect="1" noChangeArrowheads="1"/>
          </p:cNvPicPr>
          <p:nvPr/>
        </p:nvPicPr>
        <p:blipFill>
          <a:blip r:embed="rId3" cstate="print"/>
          <a:srcRect l="6951" t="4641" r="60500" b="85279"/>
          <a:stretch>
            <a:fillRect/>
          </a:stretch>
        </p:blipFill>
        <p:spPr bwMode="auto">
          <a:xfrm rot="1750790">
            <a:off x="3987136" y="3116665"/>
            <a:ext cx="1453153" cy="291674"/>
          </a:xfrm>
          <a:prstGeom prst="rect">
            <a:avLst/>
          </a:prstGeom>
          <a:noFill/>
        </p:spPr>
      </p:pic>
      <p:pic>
        <p:nvPicPr>
          <p:cNvPr id="20" name="Picture 2" descr="F:\Dumy\asdasd.jpg"/>
          <p:cNvPicPr>
            <a:picLocks noChangeAspect="1" noChangeArrowheads="1"/>
          </p:cNvPicPr>
          <p:nvPr/>
        </p:nvPicPr>
        <p:blipFill>
          <a:blip r:embed="rId3" cstate="print"/>
          <a:srcRect l="6951" t="21440" r="64700" b="68480"/>
          <a:stretch>
            <a:fillRect/>
          </a:stretch>
        </p:blipFill>
        <p:spPr bwMode="auto">
          <a:xfrm rot="2350264">
            <a:off x="1589845" y="5360055"/>
            <a:ext cx="1440228" cy="320050"/>
          </a:xfrm>
          <a:prstGeom prst="rect">
            <a:avLst/>
          </a:prstGeom>
          <a:noFill/>
        </p:spPr>
      </p:pic>
      <p:pic>
        <p:nvPicPr>
          <p:cNvPr id="21" name="Picture 2" descr="F:\Dumy\asdasd.jpg"/>
          <p:cNvPicPr>
            <a:picLocks noChangeAspect="1" noChangeArrowheads="1"/>
          </p:cNvPicPr>
          <p:nvPr/>
        </p:nvPicPr>
        <p:blipFill>
          <a:blip r:embed="rId3" cstate="print"/>
          <a:srcRect l="6951" t="39920" r="67850" b="50000"/>
          <a:stretch>
            <a:fillRect/>
          </a:stretch>
        </p:blipFill>
        <p:spPr bwMode="auto">
          <a:xfrm>
            <a:off x="5220072" y="5805264"/>
            <a:ext cx="1296144" cy="324036"/>
          </a:xfrm>
          <a:prstGeom prst="rect">
            <a:avLst/>
          </a:prstGeom>
          <a:noFill/>
        </p:spPr>
      </p:pic>
      <p:pic>
        <p:nvPicPr>
          <p:cNvPr id="22" name="Picture 2" descr="F:\Dumy\asdasd.jpg"/>
          <p:cNvPicPr>
            <a:picLocks noChangeAspect="1" noChangeArrowheads="1"/>
          </p:cNvPicPr>
          <p:nvPr/>
        </p:nvPicPr>
        <p:blipFill>
          <a:blip r:embed="rId3" cstate="print"/>
          <a:srcRect l="6951" t="56720" r="68900" b="24800"/>
          <a:stretch>
            <a:fillRect/>
          </a:stretch>
        </p:blipFill>
        <p:spPr bwMode="auto">
          <a:xfrm>
            <a:off x="1979712" y="2132856"/>
            <a:ext cx="1152128" cy="551018"/>
          </a:xfrm>
          <a:prstGeom prst="rect">
            <a:avLst/>
          </a:prstGeom>
          <a:noFill/>
        </p:spPr>
      </p:pic>
      <p:pic>
        <p:nvPicPr>
          <p:cNvPr id="3075" name="Picture 3" descr="F:\Dumy\asdasd.jpg"/>
          <p:cNvPicPr>
            <a:picLocks noChangeAspect="1" noChangeArrowheads="1"/>
          </p:cNvPicPr>
          <p:nvPr/>
        </p:nvPicPr>
        <p:blipFill>
          <a:blip r:embed="rId3" cstate="print"/>
          <a:srcRect l="43700" t="11360" r="26900" b="80240"/>
          <a:stretch>
            <a:fillRect/>
          </a:stretch>
        </p:blipFill>
        <p:spPr bwMode="auto">
          <a:xfrm>
            <a:off x="2483768" y="4293096"/>
            <a:ext cx="1512168" cy="270030"/>
          </a:xfrm>
          <a:prstGeom prst="rect">
            <a:avLst/>
          </a:prstGeom>
          <a:noFill/>
        </p:spPr>
      </p:pic>
      <p:pic>
        <p:nvPicPr>
          <p:cNvPr id="3076" name="Picture 4" descr="F:\Dumy\asdasd.jpg"/>
          <p:cNvPicPr>
            <a:picLocks noChangeAspect="1" noChangeArrowheads="1"/>
          </p:cNvPicPr>
          <p:nvPr/>
        </p:nvPicPr>
        <p:blipFill>
          <a:blip r:embed="rId3" cstate="print"/>
          <a:srcRect l="43700" t="29840" r="31100" b="61760"/>
          <a:stretch>
            <a:fillRect/>
          </a:stretch>
        </p:blipFill>
        <p:spPr bwMode="auto">
          <a:xfrm>
            <a:off x="3563888" y="5373216"/>
            <a:ext cx="1296144" cy="270030"/>
          </a:xfrm>
          <a:prstGeom prst="rect">
            <a:avLst/>
          </a:prstGeom>
          <a:noFill/>
        </p:spPr>
      </p:pic>
      <p:pic>
        <p:nvPicPr>
          <p:cNvPr id="23" name="Picture 4" descr="F:\Dumy\asdasd.jpg"/>
          <p:cNvPicPr>
            <a:picLocks noChangeAspect="1" noChangeArrowheads="1"/>
          </p:cNvPicPr>
          <p:nvPr/>
        </p:nvPicPr>
        <p:blipFill>
          <a:blip r:embed="rId3" cstate="print"/>
          <a:srcRect l="43700" t="44960" r="37400" b="34880"/>
          <a:stretch>
            <a:fillRect/>
          </a:stretch>
        </p:blipFill>
        <p:spPr bwMode="auto">
          <a:xfrm>
            <a:off x="5364088" y="4581128"/>
            <a:ext cx="936104" cy="624069"/>
          </a:xfrm>
          <a:prstGeom prst="rect">
            <a:avLst/>
          </a:prstGeom>
          <a:noFill/>
        </p:spPr>
      </p:pic>
      <p:pic>
        <p:nvPicPr>
          <p:cNvPr id="24" name="Picture 4" descr="F:\Dumy\asdasd.jpg"/>
          <p:cNvPicPr>
            <a:picLocks noChangeAspect="1" noChangeArrowheads="1"/>
          </p:cNvPicPr>
          <p:nvPr/>
        </p:nvPicPr>
        <p:blipFill>
          <a:blip r:embed="rId3" cstate="print"/>
          <a:srcRect l="43700" t="71840" r="35300" b="16400"/>
          <a:stretch>
            <a:fillRect/>
          </a:stretch>
        </p:blipFill>
        <p:spPr bwMode="auto">
          <a:xfrm>
            <a:off x="4067944" y="3645024"/>
            <a:ext cx="1008112" cy="352839"/>
          </a:xfrm>
          <a:prstGeom prst="rect">
            <a:avLst/>
          </a:prstGeom>
          <a:noFill/>
        </p:spPr>
      </p:pic>
      <p:sp>
        <p:nvSpPr>
          <p:cNvPr id="26" name="Elipsa 25"/>
          <p:cNvSpPr/>
          <p:nvPr/>
        </p:nvSpPr>
        <p:spPr>
          <a:xfrm>
            <a:off x="4932040" y="4725144"/>
            <a:ext cx="432048" cy="360040"/>
          </a:xfrm>
          <a:prstGeom prst="ellipse">
            <a:avLst/>
          </a:prstGeom>
          <a:solidFill>
            <a:schemeClr val="accent6">
              <a:lumMod val="75000"/>
              <a:alpha val="40000"/>
            </a:schemeClr>
          </a:solidFill>
          <a:ln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Elipsa 28"/>
          <p:cNvSpPr/>
          <p:nvPr/>
        </p:nvSpPr>
        <p:spPr>
          <a:xfrm>
            <a:off x="2267744" y="3789040"/>
            <a:ext cx="576064" cy="504056"/>
          </a:xfrm>
          <a:prstGeom prst="ellipse">
            <a:avLst/>
          </a:prstGeom>
          <a:solidFill>
            <a:schemeClr val="accent6">
              <a:lumMod val="75000"/>
              <a:alpha val="40000"/>
            </a:schemeClr>
          </a:solidFill>
          <a:ln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3419872" y="5661248"/>
            <a:ext cx="360040" cy="288032"/>
          </a:xfrm>
          <a:prstGeom prst="ellipse">
            <a:avLst/>
          </a:prstGeom>
          <a:solidFill>
            <a:schemeClr val="accent6">
              <a:lumMod val="75000"/>
              <a:alpha val="40000"/>
            </a:schemeClr>
          </a:solidFill>
          <a:ln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Elipsa 30"/>
          <p:cNvSpPr/>
          <p:nvPr/>
        </p:nvSpPr>
        <p:spPr>
          <a:xfrm>
            <a:off x="3995936" y="3356992"/>
            <a:ext cx="288032" cy="288032"/>
          </a:xfrm>
          <a:prstGeom prst="ellipse">
            <a:avLst/>
          </a:prstGeom>
          <a:solidFill>
            <a:schemeClr val="accent6">
              <a:lumMod val="75000"/>
              <a:alpha val="40000"/>
            </a:schemeClr>
          </a:solidFill>
          <a:ln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Elipsa 31"/>
          <p:cNvSpPr/>
          <p:nvPr/>
        </p:nvSpPr>
        <p:spPr>
          <a:xfrm>
            <a:off x="3131840" y="2348880"/>
            <a:ext cx="432048" cy="360040"/>
          </a:xfrm>
          <a:prstGeom prst="ellipse">
            <a:avLst/>
          </a:prstGeom>
          <a:solidFill>
            <a:srgbClr val="FF9900">
              <a:alpha val="40000"/>
            </a:srgbClr>
          </a:solidFill>
          <a:ln>
            <a:solidFill>
              <a:srgbClr val="FF99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5220072" y="6093296"/>
            <a:ext cx="504056" cy="216024"/>
          </a:xfrm>
          <a:prstGeom prst="ellipse">
            <a:avLst/>
          </a:prstGeom>
          <a:solidFill>
            <a:srgbClr val="FF9900">
              <a:alpha val="40000"/>
            </a:srgbClr>
          </a:solidFill>
          <a:ln>
            <a:solidFill>
              <a:srgbClr val="FF99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 rot="1624472">
            <a:off x="3937478" y="3053551"/>
            <a:ext cx="1622769" cy="450251"/>
          </a:xfrm>
          <a:prstGeom prst="ellipse">
            <a:avLst/>
          </a:prstGeom>
          <a:solidFill>
            <a:srgbClr val="FF9900">
              <a:alpha val="40000"/>
            </a:srgbClr>
          </a:solidFill>
          <a:ln>
            <a:solidFill>
              <a:srgbClr val="FF99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Elipsa 34"/>
          <p:cNvSpPr/>
          <p:nvPr/>
        </p:nvSpPr>
        <p:spPr>
          <a:xfrm rot="2335605">
            <a:off x="1440721" y="5326457"/>
            <a:ext cx="1658464" cy="474902"/>
          </a:xfrm>
          <a:prstGeom prst="ellipse">
            <a:avLst/>
          </a:prstGeom>
          <a:solidFill>
            <a:srgbClr val="FF9900">
              <a:alpha val="40000"/>
            </a:srgbClr>
          </a:solidFill>
          <a:ln>
            <a:solidFill>
              <a:srgbClr val="FF99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3"/>
          <p:cNvPicPr>
            <a:picLocks/>
          </p:cNvPicPr>
          <p:nvPr/>
        </p:nvPicPr>
        <p:blipFill>
          <a:blip r:embed="rId2" cstate="print"/>
          <a:srcRect l="14465" t="8945" r="14651" b="14131"/>
          <a:stretch>
            <a:fillRect/>
          </a:stretch>
        </p:blipFill>
        <p:spPr bwMode="auto">
          <a:xfrm>
            <a:off x="395536" y="2276872"/>
            <a:ext cx="8424936" cy="458112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Zakreslete do obrysové mapy:</a:t>
            </a:r>
            <a:endParaRPr lang="cs-CZ" sz="4000" dirty="0"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08720"/>
            <a:ext cx="8435280" cy="5415880"/>
          </a:xfrm>
        </p:spPr>
        <p:txBody>
          <a:bodyPr/>
          <a:lstStyle/>
          <a:p>
            <a:pPr>
              <a:buNone/>
            </a:pP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</a:rPr>
              <a:t>A) Praha, Ostrava, Plzeň, Brno, Olomouc, České Budějovice</a:t>
            </a:r>
          </a:p>
          <a:p>
            <a:pPr>
              <a:buNone/>
            </a:pPr>
            <a:r>
              <a:rPr lang="cs-CZ" sz="2500" dirty="0" smtClean="0">
                <a:solidFill>
                  <a:schemeClr val="accent1">
                    <a:lumMod val="75000"/>
                  </a:schemeClr>
                </a:solidFill>
              </a:rPr>
              <a:t>B) Plechý, Klínovec, Sněžka, Praděd, Lysá hora</a:t>
            </a:r>
          </a:p>
          <a:p>
            <a:pPr>
              <a:buNone/>
            </a:pPr>
            <a:endParaRPr lang="cs-CZ" sz="2500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20" name="Elipsa 19"/>
          <p:cNvSpPr/>
          <p:nvPr/>
        </p:nvSpPr>
        <p:spPr>
          <a:xfrm>
            <a:off x="3275856" y="5373216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098" name="Picture 2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38450" t="9680" r="36350" b="71840"/>
          <a:stretch>
            <a:fillRect/>
          </a:stretch>
        </p:blipFill>
        <p:spPr bwMode="auto">
          <a:xfrm>
            <a:off x="3563888" y="5229200"/>
            <a:ext cx="1368152" cy="627070"/>
          </a:xfrm>
          <a:prstGeom prst="rect">
            <a:avLst/>
          </a:prstGeom>
          <a:noFill/>
        </p:spPr>
      </p:pic>
      <p:pic>
        <p:nvPicPr>
          <p:cNvPr id="27" name="Picture 2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5901" r="79400" b="91999"/>
          <a:stretch>
            <a:fillRect/>
          </a:stretch>
        </p:blipFill>
        <p:spPr bwMode="auto">
          <a:xfrm>
            <a:off x="3707904" y="3717032"/>
            <a:ext cx="1008112" cy="342925"/>
          </a:xfrm>
          <a:prstGeom prst="rect">
            <a:avLst/>
          </a:prstGeom>
          <a:noFill/>
        </p:spPr>
      </p:pic>
      <p:pic>
        <p:nvPicPr>
          <p:cNvPr id="28" name="Picture 2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5901" t="18080" r="75200" b="73520"/>
          <a:stretch>
            <a:fillRect/>
          </a:stretch>
        </p:blipFill>
        <p:spPr bwMode="auto">
          <a:xfrm>
            <a:off x="6876256" y="4581128"/>
            <a:ext cx="1080120" cy="300033"/>
          </a:xfrm>
          <a:prstGeom prst="rect">
            <a:avLst/>
          </a:prstGeom>
          <a:noFill/>
        </p:spPr>
      </p:pic>
      <p:pic>
        <p:nvPicPr>
          <p:cNvPr id="29" name="Picture 2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5901" t="34880" r="79400" b="56720"/>
          <a:stretch>
            <a:fillRect/>
          </a:stretch>
        </p:blipFill>
        <p:spPr bwMode="auto">
          <a:xfrm>
            <a:off x="1907704" y="4725144"/>
            <a:ext cx="806490" cy="288032"/>
          </a:xfrm>
          <a:prstGeom prst="rect">
            <a:avLst/>
          </a:prstGeom>
          <a:noFill/>
        </p:spPr>
      </p:pic>
      <p:pic>
        <p:nvPicPr>
          <p:cNvPr id="30" name="Picture 2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5901" t="53360" r="81500" b="38240"/>
          <a:stretch>
            <a:fillRect/>
          </a:stretch>
        </p:blipFill>
        <p:spPr bwMode="auto">
          <a:xfrm>
            <a:off x="5796136" y="5589240"/>
            <a:ext cx="720080" cy="300033"/>
          </a:xfrm>
          <a:prstGeom prst="rect">
            <a:avLst/>
          </a:prstGeom>
          <a:noFill/>
        </p:spPr>
      </p:pic>
      <p:pic>
        <p:nvPicPr>
          <p:cNvPr id="31" name="Picture 2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5901" t="70160" r="71000" b="19760"/>
          <a:stretch>
            <a:fillRect/>
          </a:stretch>
        </p:blipFill>
        <p:spPr bwMode="auto">
          <a:xfrm>
            <a:off x="4860032" y="4581128"/>
            <a:ext cx="1224136" cy="333855"/>
          </a:xfrm>
          <a:prstGeom prst="rect">
            <a:avLst/>
          </a:prstGeom>
          <a:noFill/>
        </p:spPr>
      </p:pic>
      <p:pic>
        <p:nvPicPr>
          <p:cNvPr id="4099" name="Picture 3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51050" t="73919" r="32150" b="17681"/>
          <a:stretch>
            <a:fillRect/>
          </a:stretch>
        </p:blipFill>
        <p:spPr bwMode="auto">
          <a:xfrm>
            <a:off x="3851920" y="3068960"/>
            <a:ext cx="936104" cy="292533"/>
          </a:xfrm>
          <a:prstGeom prst="rect">
            <a:avLst/>
          </a:prstGeom>
          <a:noFill/>
        </p:spPr>
      </p:pic>
      <p:pic>
        <p:nvPicPr>
          <p:cNvPr id="32" name="Picture 3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51050" t="38639" r="33200" b="52961"/>
          <a:stretch>
            <a:fillRect/>
          </a:stretch>
        </p:blipFill>
        <p:spPr bwMode="auto">
          <a:xfrm>
            <a:off x="2627784" y="5949280"/>
            <a:ext cx="936104" cy="312035"/>
          </a:xfrm>
          <a:prstGeom prst="rect">
            <a:avLst/>
          </a:prstGeom>
          <a:noFill/>
        </p:spPr>
      </p:pic>
      <p:pic>
        <p:nvPicPr>
          <p:cNvPr id="33" name="Picture 3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51050" t="55439" r="27950" b="34481"/>
          <a:stretch>
            <a:fillRect/>
          </a:stretch>
        </p:blipFill>
        <p:spPr bwMode="auto">
          <a:xfrm>
            <a:off x="1619672" y="3573016"/>
            <a:ext cx="1152128" cy="345638"/>
          </a:xfrm>
          <a:prstGeom prst="rect">
            <a:avLst/>
          </a:prstGeom>
          <a:noFill/>
        </p:spPr>
      </p:pic>
      <p:pic>
        <p:nvPicPr>
          <p:cNvPr id="4100" name="Picture 4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76250" t="26480" r="6950" b="63440"/>
          <a:stretch>
            <a:fillRect/>
          </a:stretch>
        </p:blipFill>
        <p:spPr bwMode="auto">
          <a:xfrm>
            <a:off x="6156176" y="4077072"/>
            <a:ext cx="936104" cy="351039"/>
          </a:xfrm>
          <a:prstGeom prst="rect">
            <a:avLst/>
          </a:prstGeom>
          <a:noFill/>
        </p:spPr>
      </p:pic>
      <p:pic>
        <p:nvPicPr>
          <p:cNvPr id="4101" name="Picture 5" descr="F:\Dumy\sadasdsadsadasdsa.jpg"/>
          <p:cNvPicPr>
            <a:picLocks noChangeAspect="1" noChangeArrowheads="1"/>
          </p:cNvPicPr>
          <p:nvPr/>
        </p:nvPicPr>
        <p:blipFill>
          <a:blip r:embed="rId3" cstate="print"/>
          <a:srcRect l="76250" t="44960" b="44960"/>
          <a:stretch>
            <a:fillRect/>
          </a:stretch>
        </p:blipFill>
        <p:spPr bwMode="auto">
          <a:xfrm>
            <a:off x="6660232" y="4941168"/>
            <a:ext cx="1368152" cy="362910"/>
          </a:xfrm>
          <a:prstGeom prst="rect">
            <a:avLst/>
          </a:prstGeom>
          <a:noFill/>
        </p:spPr>
      </p:pic>
      <p:sp>
        <p:nvSpPr>
          <p:cNvPr id="15" name="Elipsa 14"/>
          <p:cNvSpPr/>
          <p:nvPr/>
        </p:nvSpPr>
        <p:spPr>
          <a:xfrm>
            <a:off x="3419872" y="3645024"/>
            <a:ext cx="288032" cy="2880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5868144" y="5373216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Elipsa 20"/>
          <p:cNvSpPr/>
          <p:nvPr/>
        </p:nvSpPr>
        <p:spPr>
          <a:xfrm>
            <a:off x="6084168" y="4581128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7164288" y="4365104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Elipsa 24"/>
          <p:cNvSpPr/>
          <p:nvPr/>
        </p:nvSpPr>
        <p:spPr>
          <a:xfrm>
            <a:off x="6372200" y="4005064"/>
            <a:ext cx="144016" cy="144016"/>
          </a:xfrm>
          <a:prstGeom prst="ellipse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Elipsa 23"/>
          <p:cNvSpPr/>
          <p:nvPr/>
        </p:nvSpPr>
        <p:spPr>
          <a:xfrm>
            <a:off x="7956376" y="5013176"/>
            <a:ext cx="144016" cy="144016"/>
          </a:xfrm>
          <a:prstGeom prst="ellipse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Elipsa 22"/>
          <p:cNvSpPr/>
          <p:nvPr/>
        </p:nvSpPr>
        <p:spPr>
          <a:xfrm>
            <a:off x="2483768" y="5949280"/>
            <a:ext cx="144016" cy="144016"/>
          </a:xfrm>
          <a:prstGeom prst="ellipse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Elipsa 21"/>
          <p:cNvSpPr/>
          <p:nvPr/>
        </p:nvSpPr>
        <p:spPr>
          <a:xfrm>
            <a:off x="1763688" y="3429000"/>
            <a:ext cx="144016" cy="144016"/>
          </a:xfrm>
          <a:prstGeom prst="ellipse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Elipsa 25"/>
          <p:cNvSpPr/>
          <p:nvPr/>
        </p:nvSpPr>
        <p:spPr>
          <a:xfrm>
            <a:off x="4788024" y="3068960"/>
            <a:ext cx="144016" cy="144016"/>
          </a:xfrm>
          <a:prstGeom prst="ellipse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Elipsa 16"/>
          <p:cNvSpPr/>
          <p:nvPr/>
        </p:nvSpPr>
        <p:spPr>
          <a:xfrm>
            <a:off x="2123728" y="4509120"/>
            <a:ext cx="216024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1" grpId="0" animBg="1"/>
      <p:bldP spid="14" grpId="0" animBg="1"/>
      <p:bldP spid="25" grpId="0" animBg="1"/>
      <p:bldP spid="24" grpId="0" animBg="1"/>
      <p:bldP spid="23" grpId="0" animBg="1"/>
      <p:bldP spid="22" grpId="0" animBg="1"/>
      <p:bldP spid="2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Vyberte správně odpovědi!</a:t>
            </a:r>
            <a:endParaRPr lang="cs-CZ" sz="40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1. Lobendava na Šluknovsku je </a:t>
            </a:r>
            <a:r>
              <a:rPr lang="cs-CZ" sz="3000" b="1" dirty="0" smtClean="0"/>
              <a:t>náš:</a:t>
            </a:r>
            <a:endParaRPr lang="cs-CZ" sz="3000" b="1" dirty="0" smtClean="0"/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nejzápadnější bod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nejvýchodnější bod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nejsevernější bod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507288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2. Jakého roku byla od Československa </a:t>
            </a:r>
          </a:p>
          <a:p>
            <a:pPr>
              <a:buNone/>
            </a:pPr>
            <a:r>
              <a:rPr lang="cs-CZ" sz="3000" b="1" dirty="0" smtClean="0"/>
              <a:t>    odtrhnuta Podkarpatská Rus?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1938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1941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1945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3. Volný pohyb osob, zboží, služeb a kapitálu  </a:t>
            </a:r>
          </a:p>
          <a:p>
            <a:pPr>
              <a:buNone/>
            </a:pPr>
            <a:r>
              <a:rPr lang="cs-CZ" sz="3000" b="1" dirty="0" smtClean="0"/>
              <a:t>    </a:t>
            </a:r>
            <a:r>
              <a:rPr lang="cs-CZ" sz="300" b="1" dirty="0" smtClean="0"/>
              <a:t>   </a:t>
            </a:r>
            <a:r>
              <a:rPr lang="cs-CZ" sz="3000" b="1" dirty="0" smtClean="0"/>
              <a:t>je typický </a:t>
            </a:r>
            <a:r>
              <a:rPr lang="cs-CZ" sz="3000" b="1" dirty="0" smtClean="0"/>
              <a:t>pro:</a:t>
            </a:r>
            <a:endParaRPr lang="cs-CZ" sz="3000" b="1" dirty="0" smtClean="0"/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EU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OSN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NATO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4. Jaké dva geologické celky zasahují do </a:t>
            </a:r>
            <a:r>
              <a:rPr lang="cs-CZ" sz="3000" b="1" dirty="0" smtClean="0"/>
              <a:t>ČR?</a:t>
            </a:r>
            <a:endParaRPr lang="cs-CZ" sz="3000" b="1" dirty="0" smtClean="0"/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Hercynské a Kaledonské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Alpínské a Hercynské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Kaledonské a Alpínské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4.72222E-6 3.33333E-6 L -0.00296 -0.1879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5. Nejdelší řekou České republiky je?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Labe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Vltava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Morava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22222E-6 3.33333E-6 L -0.00087 -0.1879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-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6. Jaká přehradní nádrž neleží na Vltavě?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Švihov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Orlík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Lipno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7. Co znamená mortalita?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přirozený přírůstek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vyznání víry 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přirozený úbytek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8. Co spadá do I. hospodářského sektoru?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zemědělství, těžba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průmysl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služby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9. Nejvhodnější podmínky pro pěstování   </a:t>
            </a:r>
          </a:p>
          <a:p>
            <a:pPr>
              <a:buNone/>
            </a:pPr>
            <a:r>
              <a:rPr lang="cs-CZ" sz="3000" b="1" dirty="0" smtClean="0"/>
              <a:t>    </a:t>
            </a:r>
            <a:r>
              <a:rPr lang="cs-CZ" sz="300" b="1" dirty="0" smtClean="0"/>
              <a:t>   </a:t>
            </a:r>
            <a:r>
              <a:rPr lang="cs-CZ" sz="3000" b="1" dirty="0" smtClean="0"/>
              <a:t>chmele </a:t>
            </a:r>
            <a:r>
              <a:rPr lang="cs-CZ" sz="3000" b="1" dirty="0" smtClean="0"/>
              <a:t>jsou:</a:t>
            </a:r>
            <a:endParaRPr lang="cs-CZ" sz="3000" b="1" dirty="0" smtClean="0"/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na Žatecku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na Moravě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ve Slezsku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/>
              <a:t>10. Největší podíl na výrobě elektrické </a:t>
            </a:r>
          </a:p>
          <a:p>
            <a:pPr>
              <a:buNone/>
            </a:pPr>
            <a:r>
              <a:rPr lang="cs-CZ" sz="3000" b="1" dirty="0" smtClean="0"/>
              <a:t>      </a:t>
            </a:r>
            <a:r>
              <a:rPr lang="cs-CZ" sz="300" b="1" dirty="0" smtClean="0"/>
              <a:t>  </a:t>
            </a:r>
            <a:r>
              <a:rPr lang="cs-CZ" sz="3000" b="1" dirty="0" smtClean="0"/>
              <a:t>energie </a:t>
            </a:r>
            <a:r>
              <a:rPr lang="cs-CZ" sz="3000" b="1" dirty="0" smtClean="0"/>
              <a:t>mají:</a:t>
            </a:r>
            <a:endParaRPr lang="cs-CZ" sz="3000" b="1" dirty="0" smtClean="0"/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A) alternativní zdroje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B) jaderné elektrárny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C) tepelné elektrárny 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F:\Dumy\šěwdewp§.jpg"/>
          <p:cNvPicPr>
            <a:picLocks noChangeAspect="1" noChangeArrowheads="1"/>
          </p:cNvPicPr>
          <p:nvPr/>
        </p:nvPicPr>
        <p:blipFill>
          <a:blip r:embed="rId2" cstate="print"/>
          <a:srcRect l="11151" t="46640" r="54200" b="43280"/>
          <a:stretch>
            <a:fillRect/>
          </a:stretch>
        </p:blipFill>
        <p:spPr bwMode="auto">
          <a:xfrm>
            <a:off x="1043608" y="6309320"/>
            <a:ext cx="2376264" cy="432048"/>
          </a:xfrm>
          <a:prstGeom prst="rect">
            <a:avLst/>
          </a:prstGeom>
          <a:noFill/>
        </p:spPr>
      </p:pic>
      <p:pic>
        <p:nvPicPr>
          <p:cNvPr id="6146" name="Picture 2" descr="F:\Dumy\šěwdewp§.jpg"/>
          <p:cNvPicPr>
            <a:picLocks noChangeAspect="1" noChangeArrowheads="1"/>
          </p:cNvPicPr>
          <p:nvPr/>
        </p:nvPicPr>
        <p:blipFill>
          <a:blip r:embed="rId2" cstate="print"/>
          <a:srcRect l="11151" t="11360" r="70999" b="80240"/>
          <a:stretch>
            <a:fillRect/>
          </a:stretch>
        </p:blipFill>
        <p:spPr bwMode="auto">
          <a:xfrm>
            <a:off x="6300192" y="6381328"/>
            <a:ext cx="1224136" cy="36004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Co znázorňují následující obrázky?</a:t>
            </a:r>
            <a:endParaRPr lang="cs-CZ" sz="4000" dirty="0">
              <a:latin typeface="+mn-lt"/>
            </a:endParaRPr>
          </a:p>
        </p:txBody>
      </p:sp>
      <p:pic>
        <p:nvPicPr>
          <p:cNvPr id="4" name="Zástupný symbol pro obsah 3" descr="File:Snezka3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861048"/>
            <a:ext cx="36004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File:Černé jezero (14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908720"/>
            <a:ext cx="360048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File:Pravčická brána (4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908720"/>
            <a:ext cx="36004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Zástupný symbol pro obsah 8" descr="Soubor:Bludný balvan - Liptaň.jpg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3861048"/>
            <a:ext cx="36004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F:\Dumy\šěwdewp§.jpg"/>
          <p:cNvPicPr>
            <a:picLocks noChangeAspect="1" noChangeArrowheads="1"/>
          </p:cNvPicPr>
          <p:nvPr/>
        </p:nvPicPr>
        <p:blipFill>
          <a:blip r:embed="rId2" cstate="print"/>
          <a:srcRect l="11151" t="29840" r="51050" b="61760"/>
          <a:stretch>
            <a:fillRect/>
          </a:stretch>
        </p:blipFill>
        <p:spPr bwMode="auto">
          <a:xfrm>
            <a:off x="5580112" y="3429000"/>
            <a:ext cx="2592288" cy="360040"/>
          </a:xfrm>
          <a:prstGeom prst="rect">
            <a:avLst/>
          </a:prstGeom>
          <a:noFill/>
        </p:spPr>
      </p:pic>
      <p:pic>
        <p:nvPicPr>
          <p:cNvPr id="11" name="Picture 2" descr="F:\Dumy\šěwdewp§.jpg"/>
          <p:cNvPicPr>
            <a:picLocks noChangeAspect="1" noChangeArrowheads="1"/>
          </p:cNvPicPr>
          <p:nvPr/>
        </p:nvPicPr>
        <p:blipFill>
          <a:blip r:embed="rId2" cstate="print"/>
          <a:srcRect l="11151" t="65120" r="53150" b="26480"/>
          <a:stretch>
            <a:fillRect/>
          </a:stretch>
        </p:blipFill>
        <p:spPr bwMode="auto">
          <a:xfrm>
            <a:off x="1115616" y="3429000"/>
            <a:ext cx="2448272" cy="360040"/>
          </a:xfrm>
          <a:prstGeom prst="rect">
            <a:avLst/>
          </a:prstGeom>
          <a:noFill/>
        </p:spPr>
      </p:pic>
      <p:pic>
        <p:nvPicPr>
          <p:cNvPr id="14" name="Obrázek 13" descr="File:Pravčická brána (4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836712"/>
            <a:ext cx="83529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File:Černé jezero (14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836712"/>
            <a:ext cx="83529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Zástupný symbol pro obsah 8" descr="Soubor:Bludný balvan - Liptaň.jpg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836712"/>
            <a:ext cx="83529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Zástupný symbol pro obsah 3" descr="File:Snezka3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836712"/>
            <a:ext cx="83529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F:\Dumy\šěwdewp§.jpg"/>
          <p:cNvPicPr>
            <a:picLocks noChangeAspect="1" noChangeArrowheads="1"/>
          </p:cNvPicPr>
          <p:nvPr/>
        </p:nvPicPr>
        <p:blipFill>
          <a:blip r:embed="rId2" cstate="print"/>
          <a:srcRect l="53150" t="60080" r="21651" b="29840"/>
          <a:stretch>
            <a:fillRect/>
          </a:stretch>
        </p:blipFill>
        <p:spPr bwMode="auto">
          <a:xfrm>
            <a:off x="1259632" y="3284984"/>
            <a:ext cx="1728192" cy="43204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Co znázorňují následující obrázky?</a:t>
            </a:r>
            <a:endParaRPr lang="cs-CZ" sz="4000" dirty="0">
              <a:latin typeface="+mn-lt"/>
            </a:endParaRPr>
          </a:p>
        </p:txBody>
      </p:sp>
      <p:pic>
        <p:nvPicPr>
          <p:cNvPr id="9" name="Zástupný symbol pro obsah 3" descr="File:Lom Družba03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789040"/>
            <a:ext cx="3888432" cy="2517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File:Rujana-elektrarn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789040"/>
            <a:ext cx="3888432" cy="2520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File:Super City Pendolino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836712"/>
            <a:ext cx="388843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1" descr="File:Kernkraftwerk Temelín 2011-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836712"/>
            <a:ext cx="388843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F:\Dumy\šěwdewp§.jpg"/>
          <p:cNvPicPr>
            <a:picLocks noChangeAspect="1" noChangeArrowheads="1"/>
          </p:cNvPicPr>
          <p:nvPr/>
        </p:nvPicPr>
        <p:blipFill>
          <a:blip r:embed="rId2" cstate="print"/>
          <a:srcRect l="58400" t="8000" r="11151" b="83600"/>
          <a:stretch>
            <a:fillRect/>
          </a:stretch>
        </p:blipFill>
        <p:spPr bwMode="auto">
          <a:xfrm>
            <a:off x="1187624" y="6309320"/>
            <a:ext cx="2088232" cy="360040"/>
          </a:xfrm>
          <a:prstGeom prst="rect">
            <a:avLst/>
          </a:prstGeom>
          <a:noFill/>
        </p:spPr>
      </p:pic>
      <p:pic>
        <p:nvPicPr>
          <p:cNvPr id="14" name="Picture 2" descr="F:\Dumy\šěwdewp§.jpg"/>
          <p:cNvPicPr>
            <a:picLocks noChangeAspect="1" noChangeArrowheads="1"/>
          </p:cNvPicPr>
          <p:nvPr/>
        </p:nvPicPr>
        <p:blipFill>
          <a:blip r:embed="rId2" cstate="print"/>
          <a:srcRect l="53150" t="24800" r="6951" b="65120"/>
          <a:stretch>
            <a:fillRect/>
          </a:stretch>
        </p:blipFill>
        <p:spPr bwMode="auto">
          <a:xfrm>
            <a:off x="5436096" y="6309320"/>
            <a:ext cx="2736304" cy="432048"/>
          </a:xfrm>
          <a:prstGeom prst="rect">
            <a:avLst/>
          </a:prstGeom>
          <a:noFill/>
        </p:spPr>
      </p:pic>
      <p:pic>
        <p:nvPicPr>
          <p:cNvPr id="15" name="Picture 2" descr="F:\Dumy\šěwdewp§.jpg"/>
          <p:cNvPicPr>
            <a:picLocks noChangeAspect="1" noChangeArrowheads="1"/>
          </p:cNvPicPr>
          <p:nvPr/>
        </p:nvPicPr>
        <p:blipFill>
          <a:blip r:embed="rId2" cstate="print"/>
          <a:srcRect l="53150" t="43280" r="26900" b="48320"/>
          <a:stretch>
            <a:fillRect/>
          </a:stretch>
        </p:blipFill>
        <p:spPr bwMode="auto">
          <a:xfrm>
            <a:off x="6156176" y="3356992"/>
            <a:ext cx="1368152" cy="360040"/>
          </a:xfrm>
          <a:prstGeom prst="rect">
            <a:avLst/>
          </a:prstGeom>
          <a:noFill/>
        </p:spPr>
      </p:pic>
      <p:pic>
        <p:nvPicPr>
          <p:cNvPr id="19" name="Obrázek 18" descr="File:Super City Pendolino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836712"/>
            <a:ext cx="849694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Obrázek 19" descr="File:Kernkraftwerk Temelín 2011-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836712"/>
            <a:ext cx="849694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Zástupný symbol pro obsah 3" descr="File:Lom Družba03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836712"/>
            <a:ext cx="849694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Obrázek 21" descr="File:Rujana-elektrarn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836712"/>
            <a:ext cx="849694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40000"/>
                </a:solidFill>
                <a:latin typeface="+mn-lt"/>
              </a:rPr>
              <a:t>Spojte správně následující dvojce. </a:t>
            </a:r>
            <a:endParaRPr lang="cs-CZ" sz="40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35480"/>
            <a:ext cx="8676456" cy="438912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cs-CZ" sz="2800" dirty="0" smtClean="0"/>
              <a:t>1. Karlovy Vary	     ……	   	A) přístup k moři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/>
              <a:t>2. Ústí nad Labem       ……	   	B) nejnižší bod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/>
              <a:t>3. Hřensko		     ……	   	C) vysílač – 1654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/>
              <a:t>4. Unesco		     ……	   	D) lázně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/>
              <a:t>5. Praděd		     ……	   	E) vila Tugendhat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 smtClean="0"/>
              <a:t>6. Habsburská m.	     ……	   	F) chemický průmysl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122" name="Picture 2" descr="F:\Dumy\AS.jpg"/>
          <p:cNvPicPr>
            <a:picLocks noChangeAspect="1" noChangeArrowheads="1"/>
          </p:cNvPicPr>
          <p:nvPr/>
        </p:nvPicPr>
        <p:blipFill>
          <a:blip r:embed="rId2" cstate="print"/>
          <a:srcRect l="9051" r="84649" b="91999"/>
          <a:stretch>
            <a:fillRect/>
          </a:stretch>
        </p:blipFill>
        <p:spPr bwMode="auto">
          <a:xfrm>
            <a:off x="3707904" y="5157192"/>
            <a:ext cx="432048" cy="342925"/>
          </a:xfrm>
          <a:prstGeom prst="rect">
            <a:avLst/>
          </a:prstGeom>
          <a:noFill/>
        </p:spPr>
      </p:pic>
      <p:pic>
        <p:nvPicPr>
          <p:cNvPr id="5" name="Picture 2" descr="F:\Dumy\AS.jpg"/>
          <p:cNvPicPr>
            <a:picLocks noChangeAspect="1" noChangeArrowheads="1"/>
          </p:cNvPicPr>
          <p:nvPr/>
        </p:nvPicPr>
        <p:blipFill>
          <a:blip r:embed="rId2" cstate="print"/>
          <a:srcRect l="9051" t="18080" r="84649" b="75200"/>
          <a:stretch>
            <a:fillRect/>
          </a:stretch>
        </p:blipFill>
        <p:spPr bwMode="auto">
          <a:xfrm>
            <a:off x="3707904" y="3284984"/>
            <a:ext cx="432048" cy="288032"/>
          </a:xfrm>
          <a:prstGeom prst="rect">
            <a:avLst/>
          </a:prstGeom>
          <a:noFill/>
        </p:spPr>
      </p:pic>
      <p:pic>
        <p:nvPicPr>
          <p:cNvPr id="6" name="Picture 2" descr="F:\Dumy\AS.jpg"/>
          <p:cNvPicPr>
            <a:picLocks noChangeAspect="1" noChangeArrowheads="1"/>
          </p:cNvPicPr>
          <p:nvPr/>
        </p:nvPicPr>
        <p:blipFill>
          <a:blip r:embed="rId2" cstate="print"/>
          <a:srcRect l="9051" t="34880" r="84649" b="56720"/>
          <a:stretch>
            <a:fillRect/>
          </a:stretch>
        </p:blipFill>
        <p:spPr bwMode="auto">
          <a:xfrm>
            <a:off x="3707904" y="4509120"/>
            <a:ext cx="432048" cy="360040"/>
          </a:xfrm>
          <a:prstGeom prst="rect">
            <a:avLst/>
          </a:prstGeom>
          <a:noFill/>
        </p:spPr>
      </p:pic>
      <p:pic>
        <p:nvPicPr>
          <p:cNvPr id="7" name="Picture 2" descr="F:\Dumy\AS.jpg"/>
          <p:cNvPicPr>
            <a:picLocks noChangeAspect="1" noChangeArrowheads="1"/>
          </p:cNvPicPr>
          <p:nvPr/>
        </p:nvPicPr>
        <p:blipFill>
          <a:blip r:embed="rId2" cstate="print"/>
          <a:srcRect l="9051" t="53360" r="84649" b="38240"/>
          <a:stretch>
            <a:fillRect/>
          </a:stretch>
        </p:blipFill>
        <p:spPr bwMode="auto">
          <a:xfrm>
            <a:off x="3707904" y="1988840"/>
            <a:ext cx="432048" cy="360040"/>
          </a:xfrm>
          <a:prstGeom prst="rect">
            <a:avLst/>
          </a:prstGeom>
          <a:noFill/>
        </p:spPr>
      </p:pic>
      <p:pic>
        <p:nvPicPr>
          <p:cNvPr id="8" name="Picture 2" descr="F:\Dumy\AS.jpg"/>
          <p:cNvPicPr>
            <a:picLocks noChangeAspect="1" noChangeArrowheads="1"/>
          </p:cNvPicPr>
          <p:nvPr/>
        </p:nvPicPr>
        <p:blipFill>
          <a:blip r:embed="rId2" cstate="print"/>
          <a:srcRect l="9051" t="70160" r="84649" b="21440"/>
          <a:stretch>
            <a:fillRect/>
          </a:stretch>
        </p:blipFill>
        <p:spPr bwMode="auto">
          <a:xfrm>
            <a:off x="3707904" y="3861048"/>
            <a:ext cx="432048" cy="360040"/>
          </a:xfrm>
          <a:prstGeom prst="rect">
            <a:avLst/>
          </a:prstGeom>
          <a:noFill/>
        </p:spPr>
      </p:pic>
      <p:pic>
        <p:nvPicPr>
          <p:cNvPr id="9" name="Picture 2" descr="F:\Dumy\AS.jpg"/>
          <p:cNvPicPr>
            <a:picLocks noChangeAspect="1" noChangeArrowheads="1"/>
          </p:cNvPicPr>
          <p:nvPr/>
        </p:nvPicPr>
        <p:blipFill>
          <a:blip r:embed="rId2" cstate="print"/>
          <a:srcRect l="9051" t="88639" r="84649" b="2961"/>
          <a:stretch>
            <a:fillRect/>
          </a:stretch>
        </p:blipFill>
        <p:spPr bwMode="auto">
          <a:xfrm>
            <a:off x="3707904" y="2636912"/>
            <a:ext cx="432048" cy="360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7431" r="3758" b="13265"/>
          <a:stretch>
            <a:fillRect/>
          </a:stretch>
        </p:blipFill>
        <p:spPr bwMode="auto">
          <a:xfrm>
            <a:off x="500034" y="1214422"/>
            <a:ext cx="828680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357214"/>
            <a:ext cx="8472518" cy="700092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Citace</a:t>
            </a:r>
          </a:p>
          <a:p>
            <a:pPr>
              <a:buNone/>
            </a:pPr>
            <a:endParaRPr lang="cs-CZ" sz="11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100" dirty="0" smtClean="0"/>
          </a:p>
          <a:p>
            <a:pPr>
              <a:buNone/>
            </a:pPr>
            <a:r>
              <a:rPr lang="cs-CZ" sz="900" dirty="0" smtClean="0"/>
              <a:t>[1]-[</a:t>
            </a:r>
            <a:r>
              <a:rPr lang="cs-CZ" sz="900" dirty="0"/>
              <a:t>cit. </a:t>
            </a:r>
            <a:r>
              <a:rPr lang="cs-CZ" sz="900" dirty="0" smtClean="0"/>
              <a:t>2012-20-4]. </a:t>
            </a:r>
            <a:r>
              <a:rPr lang="cs-CZ" sz="900" dirty="0"/>
              <a:t>Dostupný pod licencí Creative Commons z www</a:t>
            </a:r>
            <a:r>
              <a:rPr lang="cs-CZ" sz="900" b="1" dirty="0"/>
              <a:t>:</a:t>
            </a:r>
            <a:endParaRPr lang="cs-CZ" sz="900" dirty="0"/>
          </a:p>
          <a:p>
            <a:pPr>
              <a:buNone/>
            </a:pPr>
            <a:r>
              <a:rPr lang="cs-CZ" sz="900" b="1" dirty="0"/>
              <a:t>&lt;</a:t>
            </a:r>
            <a:r>
              <a:rPr lang="cs-CZ" sz="900" dirty="0"/>
              <a:t>http://commons.wikimedia.org/wiki/File:Z%C3%A1kladn%C3%AD_mapka_%C4%8Ceska.PNG?uselang=cs</a:t>
            </a:r>
            <a:r>
              <a:rPr lang="cs-CZ" sz="900" b="1" dirty="0"/>
              <a:t>&gt;</a:t>
            </a:r>
            <a:r>
              <a:rPr lang="cs-CZ" sz="900" dirty="0"/>
              <a:t> </a:t>
            </a:r>
          </a:p>
          <a:p>
            <a:pPr>
              <a:buNone/>
            </a:pPr>
            <a:r>
              <a:rPr lang="cs-CZ" sz="900" dirty="0" smtClean="0"/>
              <a:t>[</a:t>
            </a:r>
            <a:r>
              <a:rPr lang="cs-CZ" sz="900" dirty="0"/>
              <a:t>2</a:t>
            </a:r>
            <a:r>
              <a:rPr lang="cs-CZ" sz="900" dirty="0" smtClean="0"/>
              <a:t>]-[cit. 2012-20-4]. Dostupný pod licencí Creative Commons z www:&lt;http://commons.wikimedia.org/wiki/File:Snezka3.JPG&gt;</a:t>
            </a:r>
          </a:p>
          <a:p>
            <a:pPr>
              <a:buNone/>
            </a:pPr>
            <a:r>
              <a:rPr lang="cs-CZ" sz="900" dirty="0" smtClean="0"/>
              <a:t>[3]-[cit. 2012-20-4]. Dostupný pod licencí Creative Commons z www:&lt;http://commons.wikimedia.org/wiki/File:%C4%8Cern%C3%A9_jezero_(14).jpg?uselang=cs&gt;</a:t>
            </a:r>
          </a:p>
          <a:p>
            <a:pPr>
              <a:buNone/>
            </a:pPr>
            <a:r>
              <a:rPr lang="cs-CZ" sz="900" dirty="0" smtClean="0"/>
              <a:t>[4]-[cit. 2012-20-4]. Dostupný pod licencí Creative Commons z www:&lt;http://commons.wikimedia.org/wiki/File:Prav%C4%8Dick%C3%A1_br%C3%A1na_(4).jpg&gt;</a:t>
            </a:r>
          </a:p>
          <a:p>
            <a:pPr>
              <a:buNone/>
            </a:pPr>
            <a:r>
              <a:rPr lang="cs-CZ" sz="900" dirty="0" smtClean="0"/>
              <a:t>[5]-[cit. 2012-20-4]. Dostupný pod licencí Creative Commons z www:&lt;http://cs.wikipedia.org/wiki/Soubor:Bludn%C3%BD_balvan_-_Lipta%C5%88.jpg&gt;</a:t>
            </a:r>
          </a:p>
          <a:p>
            <a:pPr>
              <a:buNone/>
            </a:pPr>
            <a:r>
              <a:rPr lang="cs-CZ" sz="900" dirty="0" smtClean="0"/>
              <a:t>[6]-[cit. 2012-20-4]. Dostupný pod licencí Creative Commons z www:&lt;http://commons.wikimedia.org/wiki/File:Lom_Dru%C5%BEba03.jpg?uselang=cs&gt;</a:t>
            </a:r>
          </a:p>
          <a:p>
            <a:pPr>
              <a:buNone/>
            </a:pPr>
            <a:r>
              <a:rPr lang="cs-CZ" sz="900" dirty="0" smtClean="0"/>
              <a:t>[7]-[cit. 2012-20-4]. Dostupný pod licencí Creative Commons z www: </a:t>
            </a:r>
          </a:p>
          <a:p>
            <a:pPr>
              <a:buNone/>
            </a:pPr>
            <a:r>
              <a:rPr lang="cs-CZ" sz="900" dirty="0" smtClean="0"/>
              <a:t>&lt;http://commons.wikimedia.org/w/index.php?search=v%C4%9Btrn%C3%A1+elektr%C3%A1rna&amp;title=Special%3ASearch&gt;</a:t>
            </a:r>
          </a:p>
          <a:p>
            <a:pPr>
              <a:buNone/>
            </a:pPr>
            <a:r>
              <a:rPr lang="cs-CZ" sz="900" dirty="0" smtClean="0"/>
              <a:t>[8]-[cit. 2012-20-4]. Dostupný pod licencí Creative Commons z </a:t>
            </a:r>
            <a:r>
              <a:rPr lang="cs-CZ" sz="900" smtClean="0"/>
              <a:t>www:&lt;</a:t>
            </a:r>
            <a:r>
              <a:rPr lang="cs-CZ" sz="900" dirty="0" smtClean="0"/>
              <a:t>http://commons.wikimedia.org/wiki/File:Super_City_Pendolino.jpg&gt;</a:t>
            </a:r>
          </a:p>
          <a:p>
            <a:pPr>
              <a:buNone/>
            </a:pPr>
            <a:r>
              <a:rPr lang="cs-CZ" sz="900" dirty="0" smtClean="0"/>
              <a:t>[9]-[cit. 2012-20-4]. Dostupný pod licencí Creative Commons z www: </a:t>
            </a:r>
          </a:p>
          <a:p>
            <a:pPr>
              <a:buNone/>
            </a:pPr>
            <a:r>
              <a:rPr lang="cs-CZ" sz="900" dirty="0" smtClean="0"/>
              <a:t>&lt;http://commons.wikimedia.org/wiki/File:Kernkraftwerk_Temel%C3%ADn_2011-6.JPG?uselang=cs&gt;</a:t>
            </a:r>
          </a:p>
          <a:p>
            <a:pPr marL="0" indent="0">
              <a:buNone/>
            </a:pPr>
            <a:r>
              <a:rPr lang="cs-CZ" sz="900" dirty="0" smtClean="0"/>
              <a:t>[</a:t>
            </a:r>
            <a:r>
              <a:rPr lang="cs-CZ" sz="900" dirty="0"/>
              <a:t>10]-BORECKÝ Daniel, CHALUPA Petr, NOVÁK Svatopluk, Zeměpis pro 8. ročník, 2. díl Česká republika, nakladatelství Nová Škola, Brno 2009, 95 s.   </a:t>
            </a:r>
          </a:p>
          <a:p>
            <a:pPr marL="0" indent="0">
              <a:buNone/>
            </a:pPr>
            <a:r>
              <a:rPr lang="cs-CZ" sz="900" dirty="0"/>
              <a:t>[11]-JEŘÁBEK Milan, Anděl Jiří, PEŠTOVÁ Jana, KASTNER Jiří, Zeměpis 8 – učebnice pro základní školy a víceletá gymnázia, Nakladatelství Fraus, Plzeň 2006, 128 s.</a:t>
            </a:r>
          </a:p>
          <a:p>
            <a:pPr>
              <a:buNone/>
            </a:pPr>
            <a:endParaRPr lang="cs-CZ" sz="1600" dirty="0"/>
          </a:p>
          <a:p>
            <a:pPr>
              <a:buNone/>
            </a:pPr>
            <a:endParaRPr lang="cs-CZ" sz="1600" dirty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232</TotalTime>
  <Words>435</Words>
  <Application>Microsoft Office PowerPoint</Application>
  <PresentationFormat>Předvádění na obrazovce (4:3)</PresentationFormat>
  <Paragraphs>167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Tok</vt:lpstr>
      <vt:lpstr>Snímek 1</vt:lpstr>
      <vt:lpstr>Snímek 2</vt:lpstr>
      <vt:lpstr>Snímek 3</vt:lpstr>
      <vt:lpstr>Doplňte vhodná slova do textu. </vt:lpstr>
      <vt:lpstr>Zakreslete do obrysové mapy:</vt:lpstr>
      <vt:lpstr>Zakreslete do obrysové mapy:</vt:lpstr>
      <vt:lpstr>Zakreslete do obrysové mapy:</vt:lpstr>
      <vt:lpstr>Vyberte správně odpovědi!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Co znázorňují následující obrázky?</vt:lpstr>
      <vt:lpstr>Co znázorňují následující obrázky?</vt:lpstr>
      <vt:lpstr>Spojte správně následující dvojce. 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Pekklo</dc:creator>
  <cp:lastModifiedBy>Dum</cp:lastModifiedBy>
  <cp:revision>35</cp:revision>
  <dcterms:created xsi:type="dcterms:W3CDTF">2012-06-23T08:18:06Z</dcterms:created>
  <dcterms:modified xsi:type="dcterms:W3CDTF">2012-07-01T09:46:22Z</dcterms:modified>
</cp:coreProperties>
</file>