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9" r:id="rId5"/>
    <p:sldId id="263" r:id="rId6"/>
    <p:sldId id="260" r:id="rId7"/>
    <p:sldId id="261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B3759-4636-4948-98BE-2B9A5F69D1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88264-D127-448B-8793-72B9A3E0F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B3759-4636-4948-98BE-2B9A5F69D1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88264-D127-448B-8793-72B9A3E0F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B3759-4636-4948-98BE-2B9A5F69D1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88264-D127-448B-8793-72B9A3E0F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B3759-4636-4948-98BE-2B9A5F69D1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88264-D127-448B-8793-72B9A3E0F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B3759-4636-4948-98BE-2B9A5F69D1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88264-D127-448B-8793-72B9A3E0F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B3759-4636-4948-98BE-2B9A5F69D1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88264-D127-448B-8793-72B9A3E0F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B3759-4636-4948-98BE-2B9A5F69D1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88264-D127-448B-8793-72B9A3E0F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B3759-4636-4948-98BE-2B9A5F69D1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88264-D127-448B-8793-72B9A3E0F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B3759-4636-4948-98BE-2B9A5F69D1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88264-D127-448B-8793-72B9A3E0F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B3759-4636-4948-98BE-2B9A5F69D1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88264-D127-448B-8793-72B9A3E0F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B3759-4636-4948-98BE-2B9A5F69D1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88264-D127-448B-8793-72B9A3E0F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C79B3759-4636-4948-98BE-2B9A5F69D15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2B888264-D127-448B-8793-72B9A3E0F49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a/a3/Bitva_u_Lipan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Lud%C4%9Bk_Marold" TargetMode="External"/><Relationship Id="rId4" Type="http://schemas.openxmlformats.org/officeDocument/2006/relationships/hyperlink" Target="http://cs.wikipedia.org/w/index.php?title=Panor%C3%A1ma_Bitva_u_Lipan&amp;action=edit&amp;redlink=1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r>
              <a:rPr lang="cs-CZ" sz="2800" dirty="0"/>
              <a:t>Výsledky husitské </a:t>
            </a:r>
            <a:br>
              <a:rPr lang="cs-CZ" sz="2800" dirty="0"/>
            </a:br>
            <a:r>
              <a:rPr lang="cs-CZ" sz="2800" dirty="0"/>
              <a:t>revoluce a její význam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VY_32_INOVACE_104_Výsledky husitské revoluce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3330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Mgr. Eva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12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.5.2011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7.r.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Výsledky HRH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výsledky revoluce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orientace v pojmech a událostech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Výsledky husitské </a:t>
            </a:r>
            <a:br>
              <a:rPr lang="cs-CZ" sz="2800" dirty="0"/>
            </a:br>
            <a:r>
              <a:rPr lang="cs-CZ" sz="2800" dirty="0"/>
              <a:t>revoluce a její význam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39015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Výsledky husitské </a:t>
            </a:r>
            <a:br>
              <a:rPr lang="cs-CZ" dirty="0" smtClean="0"/>
            </a:br>
            <a:r>
              <a:rPr lang="cs-CZ" dirty="0" smtClean="0"/>
              <a:t>revoluce a její význam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9571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124744"/>
            <a:ext cx="79928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1431</a:t>
            </a:r>
            <a:r>
              <a:rPr lang="cs-CZ" sz="2800" dirty="0" smtClean="0"/>
              <a:t> – </a:t>
            </a:r>
            <a:r>
              <a:rPr lang="cs-CZ" sz="2800" u="sng" dirty="0" smtClean="0"/>
              <a:t>Basilejský sněm </a:t>
            </a:r>
            <a:r>
              <a:rPr lang="cs-CZ" sz="2800" dirty="0" smtClean="0"/>
              <a:t>– vyjednávání s husity  </a:t>
            </a:r>
            <a:r>
              <a:rPr lang="cs-CZ" sz="2800" u="sng" dirty="0" smtClean="0"/>
              <a:t>1433</a:t>
            </a:r>
            <a:r>
              <a:rPr lang="cs-CZ" sz="2800" dirty="0" smtClean="0"/>
              <a:t> -  dohodnuta </a:t>
            </a:r>
            <a:r>
              <a:rPr lang="cs-CZ" sz="2800" u="sng" dirty="0" smtClean="0"/>
              <a:t>basilejská kompaktáta </a:t>
            </a:r>
            <a:r>
              <a:rPr lang="cs-CZ" sz="2800" dirty="0" smtClean="0"/>
              <a:t>: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uznána konfiskace majetku církve, 	přijímání podobojí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212976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/>
              <a:t>p</a:t>
            </a:r>
            <a:r>
              <a:rPr lang="cs-CZ" sz="2800" u="sng" dirty="0" smtClean="0"/>
              <a:t>olní vojska nesouhlasí </a:t>
            </a:r>
            <a:r>
              <a:rPr lang="cs-CZ" sz="2800" dirty="0" smtClean="0"/>
              <a:t>s kompaktáty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933056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Zikmund</a:t>
            </a:r>
            <a:r>
              <a:rPr lang="cs-CZ" sz="2800" dirty="0" smtClean="0"/>
              <a:t> se spojil </a:t>
            </a:r>
            <a:r>
              <a:rPr lang="cs-CZ" sz="2800" u="sng" dirty="0" smtClean="0"/>
              <a:t>s vojsky panské jednoty </a:t>
            </a:r>
            <a:r>
              <a:rPr lang="cs-CZ" sz="2800" dirty="0" smtClean="0"/>
              <a:t>a dojde k rozhodující bitvě</a:t>
            </a:r>
            <a:endParaRPr lang="cs-CZ" sz="2800" dirty="0"/>
          </a:p>
        </p:txBody>
      </p:sp>
      <p:sp>
        <p:nvSpPr>
          <p:cNvPr id="7" name="Šipka dolů 6"/>
          <p:cNvSpPr/>
          <p:nvPr/>
        </p:nvSpPr>
        <p:spPr>
          <a:xfrm>
            <a:off x="4391980" y="5157192"/>
            <a:ext cx="612068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425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itva u Lipa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65613"/>
            <a:ext cx="4257675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1124744"/>
            <a:ext cx="33123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itva u Lipan </a:t>
            </a:r>
          </a:p>
          <a:p>
            <a:r>
              <a:rPr lang="cs-CZ" sz="2800" dirty="0" smtClean="0"/>
              <a:t>z  roku 1434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4581128"/>
            <a:ext cx="28803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Část </a:t>
            </a:r>
            <a:r>
              <a:rPr lang="cs-CZ" dirty="0">
                <a:hlinkClick r:id="rId4" action="ppaction://hlinkfile" tooltip="Panoráma Bitva u Lipan (stránka neexistuje)"/>
              </a:rPr>
              <a:t>panorámatu bitvy u Lipan</a:t>
            </a:r>
            <a:r>
              <a:rPr lang="cs-CZ" dirty="0"/>
              <a:t>, namalovaného roku 1898 malířem </a:t>
            </a:r>
            <a:r>
              <a:rPr lang="cs-CZ" dirty="0">
                <a:hlinkClick r:id="rId5" action="ppaction://hlinkfile" tooltip="Luděk Marold"/>
              </a:rPr>
              <a:t>Luďkem </a:t>
            </a:r>
            <a:r>
              <a:rPr lang="cs-CZ" dirty="0" err="1">
                <a:hlinkClick r:id="rId5" action="ppaction://hlinkfile" tooltip="Luděk Marold"/>
              </a:rPr>
              <a:t>Maroldem</a:t>
            </a:r>
            <a:r>
              <a:rPr lang="cs-CZ" dirty="0"/>
              <a:t> pro Výstavu architektury a inženýrství</a:t>
            </a:r>
          </a:p>
        </p:txBody>
      </p:sp>
    </p:spTree>
    <p:extLst>
      <p:ext uri="{BB962C8B-B14F-4D97-AF65-F5344CB8AC3E}">
        <p14:creationId xmlns:p14="http://schemas.microsoft.com/office/powerpoint/2010/main" val="4142970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02685"/>
            <a:ext cx="75608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30.5.1434</a:t>
            </a:r>
            <a:r>
              <a:rPr lang="cs-CZ" sz="2800" dirty="0" smtClean="0"/>
              <a:t> – bitva u </a:t>
            </a:r>
            <a:r>
              <a:rPr lang="cs-CZ" sz="2800" u="sng" dirty="0" smtClean="0"/>
              <a:t>Lipan</a:t>
            </a:r>
            <a:r>
              <a:rPr lang="cs-CZ" sz="2800" dirty="0" smtClean="0"/>
              <a:t> – husité poraženi, 			Prokop Holý padl</a:t>
            </a:r>
          </a:p>
          <a:p>
            <a:endParaRPr lang="cs-CZ" sz="2800" dirty="0"/>
          </a:p>
          <a:p>
            <a:r>
              <a:rPr lang="cs-CZ" sz="2800" dirty="0"/>
              <a:t>n</a:t>
            </a:r>
            <a:r>
              <a:rPr lang="cs-CZ" sz="2800" dirty="0" smtClean="0"/>
              <a:t>ástupce – </a:t>
            </a:r>
            <a:r>
              <a:rPr lang="cs-CZ" sz="2800" u="sng" dirty="0" smtClean="0"/>
              <a:t>Jan Roháč z Dubé</a:t>
            </a:r>
            <a:r>
              <a:rPr lang="cs-CZ" sz="2800" dirty="0" smtClean="0"/>
              <a:t> – opevněni na hradě </a:t>
            </a:r>
            <a:r>
              <a:rPr lang="cs-CZ" sz="2800" u="sng" dirty="0" smtClean="0"/>
              <a:t>Sion</a:t>
            </a:r>
            <a:r>
              <a:rPr lang="cs-CZ" sz="2800" dirty="0" smtClean="0"/>
              <a:t> u Kutné Hory – poraženi a Roháč popraven</a:t>
            </a:r>
          </a:p>
          <a:p>
            <a:endParaRPr lang="cs-CZ" sz="2800" u="sng" dirty="0"/>
          </a:p>
          <a:p>
            <a:r>
              <a:rPr lang="cs-CZ" sz="2800" u="sng" dirty="0" smtClean="0"/>
              <a:t>1436 – 1437 </a:t>
            </a:r>
            <a:r>
              <a:rPr lang="cs-CZ" sz="2800" dirty="0" smtClean="0"/>
              <a:t>– </a:t>
            </a:r>
            <a:r>
              <a:rPr lang="cs-CZ" sz="2800" u="sng" dirty="0" smtClean="0"/>
              <a:t>Zikmund Lucemburský </a:t>
            </a:r>
            <a:r>
              <a:rPr lang="cs-CZ" sz="2800" dirty="0" smtClean="0"/>
              <a:t>českým 			králem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57157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7128792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u="sng" dirty="0" smtClean="0"/>
              <a:t>Význam HRH:</a:t>
            </a:r>
          </a:p>
          <a:p>
            <a:endParaRPr lang="cs-CZ" sz="3600" dirty="0"/>
          </a:p>
          <a:p>
            <a:pPr marL="514350" indent="-514350">
              <a:buAutoNum type="arabicPeriod"/>
            </a:pPr>
            <a:r>
              <a:rPr lang="cs-CZ" sz="2800" dirty="0"/>
              <a:t>o</a:t>
            </a:r>
            <a:r>
              <a:rPr lang="cs-CZ" sz="2800" dirty="0" smtClean="0"/>
              <a:t>slabena církev i královská moc</a:t>
            </a:r>
          </a:p>
          <a:p>
            <a:pPr marL="514350" indent="-514350">
              <a:buAutoNum type="arabicPeriod"/>
            </a:pPr>
            <a:r>
              <a:rPr lang="cs-CZ" sz="2800" dirty="0"/>
              <a:t>m</a:t>
            </a:r>
            <a:r>
              <a:rPr lang="cs-CZ" sz="2800" dirty="0" smtClean="0"/>
              <a:t>ěšťané mají podíl na vládě</a:t>
            </a:r>
          </a:p>
          <a:p>
            <a:pPr marL="514350" indent="-514350">
              <a:buAutoNum type="arabicPeriod"/>
            </a:pPr>
            <a:r>
              <a:rPr lang="cs-CZ" sz="2800" dirty="0"/>
              <a:t>č</a:t>
            </a:r>
            <a:r>
              <a:rPr lang="cs-CZ" sz="2800" dirty="0" smtClean="0"/>
              <a:t>eština je úředním spisovným jazykem</a:t>
            </a:r>
          </a:p>
          <a:p>
            <a:pPr marL="514350" indent="-514350">
              <a:buAutoNum type="arabicPeriod"/>
            </a:pPr>
            <a:r>
              <a:rPr lang="cs-CZ" sz="2800" dirty="0"/>
              <a:t>r</a:t>
            </a:r>
            <a:r>
              <a:rPr lang="cs-CZ" sz="2800" dirty="0" smtClean="0"/>
              <a:t>ůst vzdělanosti</a:t>
            </a:r>
          </a:p>
          <a:p>
            <a:pPr marL="514350" indent="-514350">
              <a:buAutoNum type="arabicPeriod"/>
            </a:pPr>
            <a:r>
              <a:rPr lang="cs-CZ" sz="2800" dirty="0"/>
              <a:t>f</a:t>
            </a:r>
            <a:r>
              <a:rPr lang="cs-CZ" sz="2800" dirty="0" smtClean="0"/>
              <a:t>eudálové se dělí na  katolíky a kališníky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50171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700808"/>
            <a:ext cx="76328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Petr Chelčický </a:t>
            </a:r>
            <a:r>
              <a:rPr lang="cs-CZ" sz="2800" dirty="0" smtClean="0"/>
              <a:t>-  na zásadách husitství zakládá novou církev – </a:t>
            </a:r>
            <a:r>
              <a:rPr lang="cs-CZ" sz="2800" u="sng" dirty="0" smtClean="0"/>
              <a:t>Jednota bratrská </a:t>
            </a:r>
            <a:r>
              <a:rPr lang="cs-CZ" sz="2800" dirty="0" smtClean="0"/>
              <a:t>– je proti 				všem podobám násilí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7319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539552" y="548680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53684" y="1608182"/>
            <a:ext cx="802277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Soubor:Bitva</a:t>
            </a:r>
            <a:r>
              <a:rPr lang="cs-CZ" dirty="0"/>
              <a:t> u Lipan.jpg.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2011-05-13]. Dostupné z WWW: &lt;http://cs.wikipedia.org/wiki/Soubor:Bitva_u_Lipan.jpg</a:t>
            </a:r>
          </a:p>
        </p:txBody>
      </p:sp>
    </p:spTree>
    <p:extLst>
      <p:ext uri="{BB962C8B-B14F-4D97-AF65-F5344CB8AC3E}">
        <p14:creationId xmlns:p14="http://schemas.microsoft.com/office/powerpoint/2010/main" val="449421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34</TotalTime>
  <Words>234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Silk</vt:lpstr>
      <vt:lpstr>Výsledky husitské  revoluce a její význam</vt:lpstr>
      <vt:lpstr>Prezentace aplikace PowerPoint</vt:lpstr>
      <vt:lpstr>Výsledky husitské  revoluce a její význam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Výsledky husitské  revoluce a její význam</dc:title>
  <dc:creator>Nová Sborovna</dc:creator>
  <cp:lastModifiedBy>Kyli</cp:lastModifiedBy>
  <cp:revision>8</cp:revision>
  <dcterms:created xsi:type="dcterms:W3CDTF">2011-05-13T05:05:51Z</dcterms:created>
  <dcterms:modified xsi:type="dcterms:W3CDTF">2012-01-22T18:15:48Z</dcterms:modified>
</cp:coreProperties>
</file>