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6" r:id="rId4"/>
    <p:sldId id="258" r:id="rId5"/>
    <p:sldId id="259" r:id="rId6"/>
    <p:sldId id="260" r:id="rId7"/>
    <p:sldId id="26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BEDE1F4-3710-43EF-A178-6A4BEDAB3F6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0B266ED-1164-4370-ACE8-6838E3E8377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>
                <a:solidFill>
                  <a:schemeClr val="tx1"/>
                </a:solidFill>
              </a:rPr>
              <a:t>Změny v hospodářství  16.století</a:t>
            </a:r>
            <a:r>
              <a:rPr lang="cs-CZ" sz="2800" dirty="0"/>
              <a:t/>
            </a:r>
            <a:br>
              <a:rPr lang="cs-CZ" sz="2800" dirty="0"/>
            </a:b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VY_32_INOVACE_105_Změny v 16 století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6515092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Mgr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 Eva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15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.9.2011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8.r.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změny v hospodářství v 16.st.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druhy manufaktur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orientace v základních pojmech a změnách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100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Změny v hospodářství  </a:t>
            </a:r>
            <a:r>
              <a:rPr lang="cs-CZ" sz="2800"/>
              <a:t>16</a:t>
            </a:r>
            <a:r>
              <a:rPr lang="cs-CZ" sz="2800" smtClean="0"/>
              <a:t>. století</a:t>
            </a:r>
            <a:r>
              <a:rPr lang="cs-CZ" sz="2800" dirty="0"/>
              <a:t/>
            </a:r>
            <a:br>
              <a:rPr lang="cs-CZ" sz="2800" dirty="0"/>
            </a:b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45623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Změny v hospodářství 16.století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manufaktury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62739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1844824"/>
            <a:ext cx="75608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z</a:t>
            </a:r>
            <a:r>
              <a:rPr lang="cs-CZ" sz="2800" b="1" u="sng" dirty="0" smtClean="0"/>
              <a:t>akládání kolonií </a:t>
            </a:r>
            <a:r>
              <a:rPr lang="cs-CZ" sz="2800" dirty="0" smtClean="0"/>
              <a:t>– přineslo příliv drahých kovů do Evropy, a proto klesá hodnota peněz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3645024"/>
            <a:ext cx="69127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o</a:t>
            </a:r>
            <a:r>
              <a:rPr lang="cs-CZ" sz="2800" b="1" u="sng" dirty="0" smtClean="0"/>
              <a:t>d 15. st</a:t>
            </a:r>
            <a:r>
              <a:rPr lang="cs-CZ" sz="2800" dirty="0" smtClean="0"/>
              <a:t>. – technické novinky vedou k rozvoji těžby rud a zpracování kovů, pohon mechanických zařízení vodním kolem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7024137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772816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p</a:t>
            </a:r>
            <a:r>
              <a:rPr lang="cs-CZ" sz="2800" dirty="0" smtClean="0"/>
              <a:t>o vynálezu </a:t>
            </a:r>
            <a:r>
              <a:rPr lang="cs-CZ" sz="2800" b="1" dirty="0" smtClean="0"/>
              <a:t>knihtisku</a:t>
            </a:r>
            <a:r>
              <a:rPr lang="cs-CZ" sz="2800" dirty="0" smtClean="0"/>
              <a:t> poptávka po papíru – od poloviny </a:t>
            </a:r>
            <a:r>
              <a:rPr lang="cs-CZ" sz="2800" b="1" dirty="0" smtClean="0"/>
              <a:t>15.st.</a:t>
            </a:r>
            <a:endParaRPr lang="cs-CZ" sz="2800" b="1" dirty="0"/>
          </a:p>
        </p:txBody>
      </p:sp>
    </p:spTree>
    <p:extLst>
      <p:ext uri="{BB962C8B-B14F-4D97-AF65-F5344CB8AC3E}">
        <p14:creationId xmlns="" xmlns:p14="http://schemas.microsoft.com/office/powerpoint/2010/main" val="38935501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96752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v</a:t>
            </a:r>
            <a:r>
              <a:rPr lang="cs-CZ" sz="2800" dirty="0" smtClean="0"/>
              <a:t>znikají ruční velkovýrobny = </a:t>
            </a:r>
            <a:r>
              <a:rPr lang="cs-CZ" sz="2800" b="1" u="sng" dirty="0" smtClean="0"/>
              <a:t>manufaktury:</a:t>
            </a:r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708920"/>
            <a:ext cx="74575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a) </a:t>
            </a:r>
            <a:r>
              <a:rPr lang="cs-CZ" sz="2800" b="1" u="sng" dirty="0"/>
              <a:t>s</a:t>
            </a:r>
            <a:r>
              <a:rPr lang="cs-CZ" sz="2800" b="1" u="sng" dirty="0" smtClean="0"/>
              <a:t>oustředěná</a:t>
            </a:r>
            <a:r>
              <a:rPr lang="cs-CZ" sz="2800" dirty="0" smtClean="0"/>
              <a:t> – celý výrobek vzniká v manufaktuře na jednom místě </a:t>
            </a:r>
            <a:r>
              <a:rPr lang="cs-CZ" sz="2800" dirty="0" smtClean="0"/>
              <a:t>(papír)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86946" y="3849833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b) </a:t>
            </a:r>
            <a:r>
              <a:rPr lang="cs-CZ" sz="2800" b="1" u="sng" dirty="0"/>
              <a:t>r</a:t>
            </a:r>
            <a:r>
              <a:rPr lang="cs-CZ" sz="2800" b="1" u="sng" dirty="0" smtClean="0"/>
              <a:t>ozptýlená</a:t>
            </a:r>
            <a:r>
              <a:rPr lang="cs-CZ" sz="2800" dirty="0" smtClean="0"/>
              <a:t> – domácí zpracování – výrobek vzniká na více místech </a:t>
            </a:r>
            <a:r>
              <a:rPr lang="cs-CZ" sz="2800" dirty="0" smtClean="0"/>
              <a:t>(textil</a:t>
            </a:r>
            <a:r>
              <a:rPr lang="cs-CZ" sz="2800" dirty="0" smtClean="0"/>
              <a:t>)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4796854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988840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n</a:t>
            </a:r>
            <a:r>
              <a:rPr lang="cs-CZ" sz="2800" b="1" u="sng" dirty="0" smtClean="0"/>
              <a:t>ejvyspělejší</a:t>
            </a:r>
            <a:r>
              <a:rPr lang="cs-CZ" sz="2800" u="sng" dirty="0" smtClean="0"/>
              <a:t> </a:t>
            </a:r>
            <a:r>
              <a:rPr lang="cs-CZ" sz="2800" b="1" u="sng" dirty="0" smtClean="0"/>
              <a:t>země</a:t>
            </a:r>
            <a:r>
              <a:rPr lang="cs-CZ" sz="2800" u="sng" dirty="0" smtClean="0"/>
              <a:t> </a:t>
            </a:r>
            <a:r>
              <a:rPr lang="cs-CZ" sz="2800" dirty="0" smtClean="0"/>
              <a:t>– Anglie, Flandry, Itálie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64973" y="3068960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v</a:t>
            </a:r>
            <a:r>
              <a:rPr lang="cs-CZ" sz="2800" dirty="0" smtClean="0"/>
              <a:t>zniká podnikatelská vrstva = </a:t>
            </a:r>
            <a:r>
              <a:rPr lang="cs-CZ" sz="2800" b="1" u="sng" dirty="0" smtClean="0"/>
              <a:t>buržoazie</a:t>
            </a:r>
            <a:r>
              <a:rPr lang="cs-CZ" sz="2800" dirty="0" smtClean="0"/>
              <a:t> (majitelé manufaktur, obchodníci)</a:t>
            </a:r>
            <a:endParaRPr lang="cs-CZ" sz="2800" b="1" u="sng" dirty="0"/>
          </a:p>
        </p:txBody>
      </p:sp>
    </p:spTree>
    <p:extLst>
      <p:ext uri="{BB962C8B-B14F-4D97-AF65-F5344CB8AC3E}">
        <p14:creationId xmlns="" xmlns:p14="http://schemas.microsoft.com/office/powerpoint/2010/main" val="58666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30552" y="692696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endParaRPr lang="cs-CZ" sz="1400" i="1" dirty="0">
              <a:solidFill>
                <a:schemeClr val="tx2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69991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32</TotalTime>
  <Words>205</Words>
  <Application>Microsoft Office PowerPoint</Application>
  <PresentationFormat>Předvádění na obrazovce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 Změny v hospodářství  16.století </vt:lpstr>
      <vt:lpstr>Snímek 2</vt:lpstr>
      <vt:lpstr>Změny v hospodářství 16.století</vt:lpstr>
      <vt:lpstr>Snímek 4</vt:lpstr>
      <vt:lpstr>Snímek 5</vt:lpstr>
      <vt:lpstr>Snímek 6</vt:lpstr>
      <vt:lpstr>Snímek 7</vt:lpstr>
      <vt:lpstr>Použité zdroje</vt:lpstr>
    </vt:vector>
  </TitlesOfParts>
  <Company>Základní škola Čelákovice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Změny v hospodářství  16.století</dc:title>
  <dc:creator>Nová Sborovna</dc:creator>
  <cp:lastModifiedBy>expert</cp:lastModifiedBy>
  <cp:revision>10</cp:revision>
  <dcterms:created xsi:type="dcterms:W3CDTF">2011-09-16T04:57:59Z</dcterms:created>
  <dcterms:modified xsi:type="dcterms:W3CDTF">2012-03-06T08:57:33Z</dcterms:modified>
</cp:coreProperties>
</file>