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782510-D115-4B32-AF5F-55D3A337B4AA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0D33E0-4664-4621-BF24-5D3C935A2D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8228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52391-3681-43A4-8D7A-E140EFD96EC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C684D-744B-4745-AFED-F1482442E49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729C12F-68D5-42CF-B623-2BC96A3E5A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C684D-744B-4745-AFED-F1482442E49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729C12F-68D5-42CF-B623-2BC96A3E5A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C684D-744B-4745-AFED-F1482442E49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729C12F-68D5-42CF-B623-2BC96A3E5A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58C684D-744B-4745-AFED-F1482442E49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9C12F-68D5-42CF-B623-2BC96A3E5A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C684D-744B-4745-AFED-F1482442E49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729C12F-68D5-42CF-B623-2BC96A3E5A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C684D-744B-4745-AFED-F1482442E49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729C12F-68D5-42CF-B623-2BC96A3E5A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C684D-744B-4745-AFED-F1482442E49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729C12F-68D5-42CF-B623-2BC96A3E5A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729C12F-68D5-42CF-B623-2BC96A3E5A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C684D-744B-4745-AFED-F1482442E49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729C12F-68D5-42CF-B623-2BC96A3E5A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58C684D-744B-4745-AFED-F1482442E49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C684D-744B-4745-AFED-F1482442E49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9C12F-68D5-42CF-B623-2BC96A3E5A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729C12F-68D5-42CF-B623-2BC96A3E5A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C684D-744B-4745-AFED-F1482442E49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C58C684D-744B-4745-AFED-F1482442E49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729C12F-68D5-42CF-B623-2BC96A3E5A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fade thruBlk="1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//upload.wikimedia.org/wikipedia/commons/a/af/Benzen.pn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oleObject" Target="../embeddings/oleObject3.bin"/><Relationship Id="rId7" Type="http://schemas.openxmlformats.org/officeDocument/2006/relationships/hyperlink" Target="//upload.wikimedia.org/wikipedia/commons/3/39/Hazard_T.svg" TargetMode="Externa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png"/><Relationship Id="rId5" Type="http://schemas.openxmlformats.org/officeDocument/2006/relationships/hyperlink" Target="//upload.wikimedia.org/wikipedia/commons/0/06/Hazard_F.svg" TargetMode="Externa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oleObject" Target="../embeddings/oleObject4.bin"/><Relationship Id="rId7" Type="http://schemas.openxmlformats.org/officeDocument/2006/relationships/hyperlink" Target="//upload.wikimedia.org/wikipedia/commons/0/06/Hazard_F.svg" TargetMode="Externa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2.png"/><Relationship Id="rId5" Type="http://schemas.openxmlformats.org/officeDocument/2006/relationships/hyperlink" Target="//upload.wikimedia.org/wikipedia/commons/e/ed/Hazard_X.svg" TargetMode="External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2.png"/><Relationship Id="rId5" Type="http://schemas.openxmlformats.org/officeDocument/2006/relationships/hyperlink" Target="//upload.wikimedia.org/wikipedia/commons/e/ed/Hazard_X.svg" TargetMode="External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azard_X.svg" TargetMode="External"/><Relationship Id="rId2" Type="http://schemas.openxmlformats.org/officeDocument/2006/relationships/hyperlink" Target="http://office.microsoft.com/cs-cz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Hazard_T.svg" TargetMode="External"/><Relationship Id="rId4" Type="http://schemas.openxmlformats.org/officeDocument/2006/relationships/hyperlink" Target="http://cs.wikipedia.org/wiki/Soubor:Hazard_F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664" y="1268760"/>
            <a:ext cx="7196336" cy="910952"/>
          </a:xfrm>
        </p:spPr>
        <p:txBody>
          <a:bodyPr>
            <a:normAutofit/>
          </a:bodyPr>
          <a:lstStyle/>
          <a:p>
            <a:r>
              <a:rPr lang="cs-CZ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ANOTACE: Materiál je určen pro žáky 9. ročníku a slouží k výkladu nového učiva.</a:t>
            </a:r>
          </a:p>
          <a:p>
            <a:endParaRPr lang="cs-CZ" dirty="0"/>
          </a:p>
        </p:txBody>
      </p:sp>
      <p:sp>
        <p:nvSpPr>
          <p:cNvPr id="7" name="Obdélník 3"/>
          <p:cNvSpPr>
            <a:spLocks noChangeArrowheads="1"/>
          </p:cNvSpPr>
          <p:nvPr/>
        </p:nvSpPr>
        <p:spPr bwMode="auto">
          <a:xfrm>
            <a:off x="5652120" y="260648"/>
            <a:ext cx="257391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 dirty="0" smtClean="0"/>
              <a:t>VY_32_INOVACE_CH.09.A.09-10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251520" y="2924944"/>
            <a:ext cx="85689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200" dirty="0" smtClean="0"/>
              <a:t>Název školy: ZŠ Štětí, Ostrovní 300</a:t>
            </a:r>
            <a:br>
              <a:rPr lang="cs-CZ" sz="2200" dirty="0" smtClean="0"/>
            </a:br>
            <a:r>
              <a:rPr lang="cs-CZ" sz="2200" dirty="0" smtClean="0"/>
              <a:t>Autor: Mgr. Tereza Hrabkovská</a:t>
            </a:r>
            <a:br>
              <a:rPr lang="cs-CZ" sz="2200" dirty="0" smtClean="0"/>
            </a:br>
            <a:r>
              <a:rPr lang="cs-CZ" sz="2200" dirty="0" smtClean="0"/>
              <a:t>Název materiálu: VY_32_INOVACE_CH.9.A.07_ARENY</a:t>
            </a:r>
          </a:p>
          <a:p>
            <a:pPr algn="ctr"/>
            <a:r>
              <a:rPr lang="cs-CZ" sz="2200" dirty="0" smtClean="0"/>
              <a:t>Název: </a:t>
            </a:r>
            <a:r>
              <a:rPr lang="cs-CZ" sz="2200" dirty="0" err="1" smtClean="0"/>
              <a:t>Areny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Číslo operačního programu: CZ.1.07/1.4.00/21.1693</a:t>
            </a:r>
            <a:br>
              <a:rPr lang="cs-CZ" sz="2200" dirty="0" smtClean="0"/>
            </a:br>
            <a:r>
              <a:rPr lang="cs-CZ" sz="2200" dirty="0" smtClean="0"/>
              <a:t>Název projektu: PRIMA ŠKOLA</a:t>
            </a:r>
          </a:p>
          <a:p>
            <a:pPr algn="ctr"/>
            <a:r>
              <a:rPr lang="cs-CZ" sz="2200" dirty="0" smtClean="0"/>
              <a:t>Vzdělávací oblast/obor: Člověk a příroda/Chemie</a:t>
            </a:r>
          </a:p>
          <a:p>
            <a:pPr algn="ctr"/>
            <a:r>
              <a:rPr lang="cs-CZ" sz="2200" dirty="0" smtClean="0"/>
              <a:t>Tematický okruh/téma: Uhlovodíky/</a:t>
            </a:r>
            <a:r>
              <a:rPr lang="cs-CZ" sz="2200" dirty="0" err="1" smtClean="0"/>
              <a:t>Areny</a:t>
            </a:r>
            <a:endParaRPr lang="cs-CZ" sz="2200" dirty="0" smtClean="0">
              <a:solidFill>
                <a:srgbClr val="FF0000"/>
              </a:solidFill>
            </a:endParaRPr>
          </a:p>
          <a:p>
            <a:pPr algn="ctr"/>
            <a:r>
              <a:rPr lang="cs-CZ" sz="2200" dirty="0" smtClean="0"/>
              <a:t>Vytvořeno: 13. 12. 2011</a:t>
            </a:r>
            <a:endParaRPr lang="cs-CZ" sz="2200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48680"/>
            <a:ext cx="1512168" cy="1294366"/>
          </a:xfrm>
          <a:prstGeom prst="rect">
            <a:avLst/>
          </a:prstGeom>
          <a:noFill/>
        </p:spPr>
      </p:pic>
      <p:pic>
        <p:nvPicPr>
          <p:cNvPr id="10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4" cstate="print"/>
          <a:srcRect r="12926"/>
          <a:stretch>
            <a:fillRect/>
          </a:stretch>
        </p:blipFill>
        <p:spPr bwMode="auto">
          <a:xfrm>
            <a:off x="1763688" y="188640"/>
            <a:ext cx="3816424" cy="7379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2302768" y="44624"/>
            <a:ext cx="4538464" cy="680120"/>
          </a:xfrm>
        </p:spPr>
        <p:txBody>
          <a:bodyPr/>
          <a:lstStyle/>
          <a:p>
            <a:r>
              <a:rPr lang="cs-CZ" b="1" u="sng" dirty="0" smtClean="0">
                <a:solidFill>
                  <a:schemeClr val="tx2">
                    <a:lumMod val="75000"/>
                  </a:schemeClr>
                </a:solidFill>
              </a:rPr>
              <a:t>Aromatický cyklus</a:t>
            </a:r>
            <a:endParaRPr lang="cs-CZ" b="1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79512" y="836712"/>
            <a:ext cx="8784976" cy="4716016"/>
          </a:xfrm>
        </p:spPr>
        <p:txBody>
          <a:bodyPr>
            <a:normAutofit/>
          </a:bodyPr>
          <a:lstStyle/>
          <a:p>
            <a:r>
              <a:rPr lang="cs-CZ" dirty="0" err="1" smtClean="0"/>
              <a:t>Areny</a:t>
            </a:r>
            <a:r>
              <a:rPr lang="cs-CZ" dirty="0" smtClean="0"/>
              <a:t> neboli </a:t>
            </a:r>
            <a:r>
              <a:rPr lang="cs-CZ" u="sng" dirty="0" smtClean="0"/>
              <a:t>aromatické uhlovodíky </a:t>
            </a:r>
            <a:r>
              <a:rPr lang="cs-CZ" dirty="0" smtClean="0"/>
              <a:t>obsahují ve své molekule </a:t>
            </a:r>
            <a:r>
              <a:rPr lang="cs-CZ" u="sng" dirty="0" smtClean="0"/>
              <a:t>aromatický cyklus</a:t>
            </a:r>
            <a:r>
              <a:rPr lang="cs-CZ" dirty="0" smtClean="0"/>
              <a:t>.</a:t>
            </a:r>
          </a:p>
          <a:p>
            <a:r>
              <a:rPr lang="cs-CZ" dirty="0" smtClean="0"/>
              <a:t>Tento cyklus se skládá ze </a:t>
            </a:r>
            <a:r>
              <a:rPr lang="cs-CZ" u="sng" dirty="0" smtClean="0"/>
              <a:t>6-ti uhlíku</a:t>
            </a:r>
            <a:r>
              <a:rPr lang="cs-CZ" dirty="0" smtClean="0"/>
              <a:t>, uzavřených do kruhu.</a:t>
            </a:r>
          </a:p>
          <a:p>
            <a:r>
              <a:rPr lang="cs-CZ" dirty="0" smtClean="0"/>
              <a:t>Na každém uhlíku je navázán </a:t>
            </a:r>
            <a:r>
              <a:rPr lang="cs-CZ" u="sng" dirty="0" smtClean="0"/>
              <a:t>jeden atom vodíku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Mezi uhlíky </a:t>
            </a:r>
            <a:r>
              <a:rPr lang="cs-CZ" u="sng" dirty="0" smtClean="0"/>
              <a:t>nejsou</a:t>
            </a:r>
            <a:r>
              <a:rPr lang="cs-CZ" dirty="0" smtClean="0"/>
              <a:t> ani vazby </a:t>
            </a:r>
            <a:r>
              <a:rPr lang="cs-CZ" u="sng" dirty="0" smtClean="0"/>
              <a:t>jednoduché ani dvojné</a:t>
            </a:r>
            <a:r>
              <a:rPr lang="cs-CZ" dirty="0" smtClean="0"/>
              <a:t>.</a:t>
            </a:r>
          </a:p>
          <a:p>
            <a:r>
              <a:rPr lang="cs-CZ" dirty="0" smtClean="0"/>
              <a:t>Délka vazby mezi atomy uhlíku v aromatickém cyklu je </a:t>
            </a:r>
            <a:r>
              <a:rPr lang="cs-CZ" u="sng" dirty="0" smtClean="0"/>
              <a:t>kratší</a:t>
            </a:r>
            <a:r>
              <a:rPr lang="cs-CZ" dirty="0" smtClean="0"/>
              <a:t> než u vazby </a:t>
            </a:r>
            <a:r>
              <a:rPr lang="cs-CZ" u="sng" dirty="0" smtClean="0"/>
              <a:t>jednoduch</a:t>
            </a:r>
            <a:r>
              <a:rPr lang="cs-CZ" dirty="0" smtClean="0"/>
              <a:t>é a </a:t>
            </a:r>
            <a:r>
              <a:rPr lang="cs-CZ" u="sng" dirty="0" smtClean="0"/>
              <a:t>delší</a:t>
            </a:r>
            <a:r>
              <a:rPr lang="cs-CZ" dirty="0" smtClean="0"/>
              <a:t> než u vazby </a:t>
            </a:r>
            <a:r>
              <a:rPr lang="cs-CZ" u="sng" dirty="0" smtClean="0"/>
              <a:t>dvojné</a:t>
            </a:r>
            <a:r>
              <a:rPr lang="cs-CZ" dirty="0" smtClean="0"/>
              <a:t>.</a:t>
            </a:r>
          </a:p>
          <a:p>
            <a:r>
              <a:rPr lang="cs-CZ" dirty="0" smtClean="0"/>
              <a:t>Získávají se z ropy nebo uhlí.</a:t>
            </a:r>
            <a:endParaRPr lang="cs-CZ" dirty="0"/>
          </a:p>
        </p:txBody>
      </p:sp>
      <p:pic>
        <p:nvPicPr>
          <p:cNvPr id="4" name="Picture 5" descr="File:Benzen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40000">
            <a:off x="6518421" y="4299272"/>
            <a:ext cx="2433903" cy="24208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107504" y="404664"/>
            <a:ext cx="8964488" cy="4536504"/>
          </a:xfrm>
          <a:prstGeom prst="rect">
            <a:avLst/>
          </a:prstGeom>
        </p:spPr>
        <p:txBody>
          <a:bodyPr/>
          <a:lstStyle/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142000"/>
              <a:buFont typeface="Arial" pitchFamily="34" charset="0"/>
              <a:buChar char="•"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Aromatický cyklus můžeme znázornit například takto:</a:t>
            </a:r>
            <a:r>
              <a:rPr lang="cs-CZ" sz="2800" dirty="0" smtClean="0"/>
              <a:t> </a:t>
            </a:r>
            <a:r>
              <a:rPr lang="cs-CZ" dirty="0" smtClean="0"/>
              <a:t>(tzv. </a:t>
            </a:r>
            <a:r>
              <a:rPr lang="cs-CZ" dirty="0" err="1" smtClean="0"/>
              <a:t>Kekuleho</a:t>
            </a:r>
            <a:r>
              <a:rPr lang="cs-CZ" dirty="0" smtClean="0"/>
              <a:t> vzorec)</a:t>
            </a:r>
            <a:endParaRPr lang="cs-CZ" sz="2800" dirty="0" smtClean="0"/>
          </a:p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142000"/>
              <a:buFont typeface="Arial" pitchFamily="34" charset="0"/>
              <a:buChar char="•"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142000"/>
              <a:buFont typeface="Arial" pitchFamily="34" charset="0"/>
              <a:buChar char="•"/>
            </a:pPr>
            <a:endParaRPr lang="cs-CZ" sz="2800" dirty="0" smtClean="0"/>
          </a:p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142000"/>
              <a:buFont typeface="Arial" pitchFamily="34" charset="0"/>
              <a:buChar char="•"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142000"/>
              <a:buFont typeface="Arial" pitchFamily="34" charset="0"/>
              <a:buChar char="•"/>
            </a:pPr>
            <a:r>
              <a:rPr lang="cs-CZ" sz="2800" dirty="0" smtClean="0"/>
              <a:t>Tento vzorec ovšem </a:t>
            </a:r>
            <a:r>
              <a:rPr lang="cs-CZ" sz="2800" u="sng" dirty="0" smtClean="0"/>
              <a:t>nevyjadřuje skutečnou strukturu </a:t>
            </a:r>
            <a:r>
              <a:rPr lang="cs-CZ" sz="2800" dirty="0" smtClean="0"/>
              <a:t>molekuly. </a:t>
            </a:r>
          </a:p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142000"/>
              <a:buFont typeface="Arial" pitchFamily="34" charset="0"/>
              <a:buChar char="•"/>
            </a:pPr>
            <a:r>
              <a:rPr lang="cs-CZ" sz="2800" dirty="0" smtClean="0"/>
              <a:t>Mnohem </a:t>
            </a:r>
            <a:r>
              <a:rPr lang="cs-CZ" sz="2800" u="sng" dirty="0" smtClean="0"/>
              <a:t>přesnější</a:t>
            </a:r>
            <a:r>
              <a:rPr lang="cs-CZ" sz="2800" dirty="0" smtClean="0"/>
              <a:t> je zjednodušené zobrazení pomocí kružnice, vepsané do šestiúhelníku.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lang="cs-CZ" sz="2700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lang="cs-CZ" sz="2700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lang="cs-CZ" sz="2700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lang="cs-CZ" sz="2700" dirty="0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339752" y="980728"/>
          <a:ext cx="4752528" cy="17377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ChemSketch" r:id="rId3" imgW="1801440" imgH="658440" progId="ACD.ChemSketch.20">
                  <p:embed/>
                </p:oleObj>
              </mc:Choice>
              <mc:Fallback>
                <p:oleObj name="ChemSketch" r:id="rId3" imgW="1801440" imgH="658440" progId="ACD.ChemSketch.20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980728"/>
                        <a:ext cx="4752528" cy="173770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6660232" y="4581128"/>
          <a:ext cx="1488159" cy="1703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ChemSketch" r:id="rId5" imgW="460080" imgH="527400" progId="ACD.ChemSketch.20">
                  <p:embed/>
                </p:oleObj>
              </mc:Choice>
              <mc:Fallback>
                <p:oleObj name="ChemSketch" r:id="rId5" imgW="460080" imgH="527400" progId="ACD.ChemSketch.20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0232" y="4581128"/>
                        <a:ext cx="1488159" cy="170368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24136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</a:rPr>
              <a:t>Benzen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251520" y="1484784"/>
            <a:ext cx="8252718" cy="4614391"/>
          </a:xfrm>
        </p:spPr>
        <p:txBody>
          <a:bodyPr/>
          <a:lstStyle/>
          <a:p>
            <a:r>
              <a:rPr lang="cs-CZ" dirty="0" smtClean="0"/>
              <a:t>Nejjednodušší aromatický uhlovodík.</a:t>
            </a:r>
          </a:p>
          <a:p>
            <a:r>
              <a:rPr lang="cs-CZ" dirty="0" smtClean="0"/>
              <a:t>Obsahuje pouze </a:t>
            </a:r>
            <a:r>
              <a:rPr lang="cs-CZ" u="sng" dirty="0" smtClean="0"/>
              <a:t>jeden aromatický cyklus</a:t>
            </a:r>
            <a:r>
              <a:rPr lang="cs-CZ" dirty="0" smtClean="0"/>
              <a:t>.</a:t>
            </a:r>
          </a:p>
          <a:p>
            <a:r>
              <a:rPr lang="cs-CZ" dirty="0" smtClean="0"/>
              <a:t>Bezbarvá </a:t>
            </a:r>
            <a:r>
              <a:rPr lang="cs-CZ" u="sng" dirty="0" smtClean="0"/>
              <a:t>kapalina</a:t>
            </a:r>
            <a:r>
              <a:rPr lang="cs-CZ" dirty="0" smtClean="0"/>
              <a:t>.</a:t>
            </a:r>
          </a:p>
          <a:p>
            <a:r>
              <a:rPr lang="cs-CZ" dirty="0" smtClean="0"/>
              <a:t>Nerozpustný ve vodě s charakteristickou nasládlou vůní.</a:t>
            </a:r>
          </a:p>
          <a:p>
            <a:r>
              <a:rPr lang="cs-CZ" dirty="0" smtClean="0"/>
              <a:t>Je vysoce hořlavý, toxický a karcinogenní.</a:t>
            </a:r>
          </a:p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19459" name="Object 3"/>
          <p:cNvGraphicFramePr>
            <a:graphicFrameLocks noChangeAspect="1"/>
          </p:cNvGraphicFramePr>
          <p:nvPr/>
        </p:nvGraphicFramePr>
        <p:xfrm>
          <a:off x="7380312" y="1430654"/>
          <a:ext cx="1368152" cy="15662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1" name="ChemSketch" r:id="rId3" imgW="460080" imgH="527400" progId="ACD.ChemSketch.20">
                  <p:embed/>
                </p:oleObj>
              </mc:Choice>
              <mc:Fallback>
                <p:oleObj name="ChemSketch" r:id="rId3" imgW="460080" imgH="527400" progId="ACD.ChemSketch.20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80312" y="1430654"/>
                        <a:ext cx="1368152" cy="156629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63" name="Picture 7" descr="Soubor:Hazard F.sv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4509120"/>
            <a:ext cx="1584176" cy="1584176"/>
          </a:xfrm>
          <a:prstGeom prst="rect">
            <a:avLst/>
          </a:prstGeom>
          <a:noFill/>
        </p:spPr>
      </p:pic>
      <p:pic>
        <p:nvPicPr>
          <p:cNvPr id="19465" name="Picture 9" descr="Soubor:Hazard T.sv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4509120"/>
            <a:ext cx="1584176" cy="15841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179512" y="1484784"/>
            <a:ext cx="8712968" cy="4896544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Bezbarvá </a:t>
            </a:r>
            <a:r>
              <a:rPr kumimoji="0" lang="cs-CZ" sz="2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kapalina</a:t>
            </a: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lang="cs-CZ" sz="2700" baseline="0" dirty="0" smtClean="0"/>
              <a:t>Používá se jako rozpouštědlo.</a:t>
            </a:r>
          </a:p>
          <a:p>
            <a:pPr marL="274320" indent="-274320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</a:pPr>
            <a:r>
              <a:rPr lang="cs-CZ" sz="2700" dirty="0" smtClean="0"/>
              <a:t>Vysoce hořlavý a zdraví škodlivý.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lang="cs-CZ" sz="2700" baseline="0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lang="cs-CZ" sz="2700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lang="cs-CZ" sz="2700" baseline="0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cs-CZ" sz="27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cs-CZ" sz="27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Často </a:t>
            </a:r>
            <a:r>
              <a:rPr kumimoji="0" lang="cs-CZ" sz="2700" b="0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zneužíván narkomany</a:t>
            </a:r>
            <a:r>
              <a:rPr kumimoji="0" lang="cs-CZ" sz="27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jako levná droga.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lang="cs-CZ" sz="2700" baseline="0" dirty="0" smtClean="0"/>
              <a:t>Jeho inhalace způsobuje</a:t>
            </a:r>
            <a:r>
              <a:rPr lang="cs-CZ" sz="2700" dirty="0" smtClean="0"/>
              <a:t> dezorientaci, halucinace, …</a:t>
            </a:r>
            <a:endParaRPr lang="cs-CZ" sz="2700" baseline="0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lang="cs-CZ" sz="2700" u="sng" baseline="0" dirty="0" smtClean="0"/>
              <a:t>Následky</a:t>
            </a:r>
            <a:r>
              <a:rPr lang="cs-CZ" sz="2700" baseline="0" dirty="0" smtClean="0"/>
              <a:t>: poškození mozku a jater.</a:t>
            </a: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</a:rPr>
              <a:t>Toluen</a:t>
            </a:r>
            <a:endParaRPr lang="cs-CZ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18435" name="Object 3"/>
          <p:cNvGraphicFramePr>
            <a:graphicFrameLocks noChangeAspect="1"/>
          </p:cNvGraphicFramePr>
          <p:nvPr/>
        </p:nvGraphicFramePr>
        <p:xfrm>
          <a:off x="7308304" y="1556792"/>
          <a:ext cx="1238299" cy="2198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7" name="ChemSketch" r:id="rId3" imgW="460080" imgH="816840" progId="ACD.ChemSketch.20">
                  <p:embed/>
                </p:oleObj>
              </mc:Choice>
              <mc:Fallback>
                <p:oleObj name="ChemSketch" r:id="rId3" imgW="460080" imgH="816840" progId="ACD.ChemSketch.20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8304" y="1556792"/>
                        <a:ext cx="1238299" cy="2198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5" descr="Soubor:Hazard X.sv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2996952"/>
            <a:ext cx="1584176" cy="1584176"/>
          </a:xfrm>
          <a:prstGeom prst="rect">
            <a:avLst/>
          </a:prstGeom>
          <a:noFill/>
        </p:spPr>
      </p:pic>
      <p:pic>
        <p:nvPicPr>
          <p:cNvPr id="6" name="Picture 7" descr="Soubor:Hazard F.sv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2996952"/>
            <a:ext cx="1584176" cy="15841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 txBox="1">
            <a:spLocks/>
          </p:cNvSpPr>
          <p:nvPr/>
        </p:nvSpPr>
        <p:spPr>
          <a:xfrm>
            <a:off x="179512" y="1556792"/>
            <a:ext cx="8477126" cy="469478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Bílá </a:t>
            </a:r>
            <a:r>
              <a:rPr kumimoji="0" lang="cs-CZ" sz="2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krystalická</a:t>
            </a: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látka.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Zdravý škodlivá látka.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lang="cs-CZ" sz="2700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lang="cs-CZ" sz="2700" noProof="0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lang="cs-CZ" sz="2700" noProof="0" dirty="0" smtClean="0"/>
          </a:p>
          <a:p>
            <a:pPr marL="274320" lvl="0" indent="-274320">
              <a:spcBef>
                <a:spcPts val="1200"/>
              </a:spcBef>
              <a:buClr>
                <a:schemeClr val="accent1"/>
              </a:buClr>
              <a:buSzPct val="85000"/>
              <a:buFont typeface="Wingdings 2"/>
              <a:buChar char=""/>
            </a:pPr>
            <a:r>
              <a:rPr lang="cs-CZ" sz="2800" dirty="0" smtClean="0"/>
              <a:t>Používá se jako dezinfekce nebo insekticid (kuličky proti molům).</a:t>
            </a: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>
                <a:solidFill>
                  <a:schemeClr val="tx2">
                    <a:lumMod val="75000"/>
                  </a:schemeClr>
                </a:solidFill>
              </a:rPr>
              <a:t>Naftalen</a:t>
            </a:r>
            <a:endParaRPr lang="cs-CZ" sz="4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20482" name="Object 2"/>
          <p:cNvGraphicFramePr>
            <a:graphicFrameLocks noChangeAspect="1"/>
          </p:cNvGraphicFramePr>
          <p:nvPr/>
        </p:nvGraphicFramePr>
        <p:xfrm>
          <a:off x="5508104" y="1628800"/>
          <a:ext cx="2592288" cy="15205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4" name="ChemSketch" r:id="rId3" imgW="899280" imgH="527400" progId="ACD.ChemSketch.20">
                  <p:embed/>
                </p:oleObj>
              </mc:Choice>
              <mc:Fallback>
                <p:oleObj name="ChemSketch" r:id="rId3" imgW="899280" imgH="527400" progId="ACD.ChemSketch.20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1628800"/>
                        <a:ext cx="2592288" cy="15205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Zástupný symbol pro obsah 2"/>
          <p:cNvSpPr txBox="1">
            <a:spLocks/>
          </p:cNvSpPr>
          <p:nvPr/>
        </p:nvSpPr>
        <p:spPr>
          <a:xfrm>
            <a:off x="395536" y="1527175"/>
            <a:ext cx="8108702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5" descr="Soubor:Hazard X.sv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2708920"/>
            <a:ext cx="1584176" cy="15841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665312"/>
            <a:ext cx="8554152" cy="4572000"/>
          </a:xfrm>
        </p:spPr>
        <p:txBody>
          <a:bodyPr>
            <a:normAutofit fontScale="92500" lnSpcReduction="20000"/>
          </a:bodyPr>
          <a:lstStyle/>
          <a:p>
            <a:pPr marL="450850" indent="-450850">
              <a:spcBef>
                <a:spcPts val="1200"/>
              </a:spcBef>
            </a:pPr>
            <a:r>
              <a:rPr lang="cs-CZ" sz="3500" dirty="0" smtClean="0"/>
              <a:t>Prezentace slouží k vysvětlení nové látky.</a:t>
            </a:r>
          </a:p>
          <a:p>
            <a:pPr marL="450850" indent="-450850">
              <a:spcBef>
                <a:spcPts val="1200"/>
              </a:spcBef>
            </a:pPr>
            <a:r>
              <a:rPr lang="cs-CZ" sz="3500" dirty="0" smtClean="0"/>
              <a:t>Žáci se seznámí se skupinou látek zvanou </a:t>
            </a:r>
            <a:r>
              <a:rPr lang="cs-CZ" sz="3500" dirty="0" err="1" smtClean="0"/>
              <a:t>areny</a:t>
            </a:r>
            <a:r>
              <a:rPr lang="cs-CZ" sz="3500" dirty="0" smtClean="0"/>
              <a:t>.</a:t>
            </a:r>
          </a:p>
          <a:p>
            <a:pPr marL="450850" indent="-450850">
              <a:spcBef>
                <a:spcPts val="1200"/>
              </a:spcBef>
            </a:pPr>
            <a:r>
              <a:rPr lang="cs-CZ" sz="3500" dirty="0" smtClean="0"/>
              <a:t>Popíšeme strukturu aromatického cyklu.</a:t>
            </a:r>
          </a:p>
          <a:p>
            <a:pPr marL="450850" indent="-450850">
              <a:spcBef>
                <a:spcPts val="1200"/>
              </a:spcBef>
            </a:pPr>
            <a:r>
              <a:rPr lang="cs-CZ" sz="3500" dirty="0" smtClean="0"/>
              <a:t>Vysvětlíme možný zápis aromatických cyklů.</a:t>
            </a:r>
          </a:p>
          <a:p>
            <a:pPr marL="450850" indent="-450850">
              <a:spcBef>
                <a:spcPts val="1200"/>
              </a:spcBef>
            </a:pPr>
            <a:r>
              <a:rPr lang="cs-CZ" sz="3500" dirty="0" smtClean="0"/>
              <a:t>Uvedeme vzorec, vlastnosti a použití nejvýznamnějších aromatických uhlovodíků.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301752" y="1484784"/>
            <a:ext cx="850392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Kliparty Office [online]. 2011 [cit. 2011-12-13]. Dostupné z www: </a:t>
            </a:r>
            <a:r>
              <a:rPr lang="cs-CZ" sz="2000" dirty="0" smtClean="0">
                <a:hlinkClick r:id="rId2"/>
              </a:rPr>
              <a:t>http://office.</a:t>
            </a:r>
            <a:r>
              <a:rPr lang="cs-CZ" sz="2000" dirty="0" err="1" smtClean="0">
                <a:hlinkClick r:id="rId2"/>
              </a:rPr>
              <a:t>microsoft.com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cs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cz</a:t>
            </a:r>
            <a:r>
              <a:rPr lang="cs-CZ" sz="2000" dirty="0" smtClean="0">
                <a:hlinkClick r:id="rId2"/>
              </a:rPr>
              <a:t>/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Uvedené zdroje [cit. 2011-12-13]. Dostupné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</a:p>
          <a:p>
            <a:pPr marL="0" indent="0">
              <a:buNone/>
            </a:pPr>
            <a:r>
              <a:rPr lang="cs-CZ" sz="2000" dirty="0" err="1" smtClean="0"/>
              <a:t>AddyC</a:t>
            </a:r>
            <a:r>
              <a:rPr lang="cs-CZ" sz="2000" dirty="0" smtClean="0"/>
              <a:t>, </a:t>
            </a:r>
            <a:r>
              <a:rPr lang="cs-CZ" sz="2000" dirty="0" smtClean="0"/>
              <a:t>http</a:t>
            </a:r>
            <a:r>
              <a:rPr lang="cs-CZ" sz="2000" dirty="0" smtClean="0"/>
              <a:t>://commons.wikimedia.org/wiki/File:Benzen.png</a:t>
            </a:r>
          </a:p>
          <a:p>
            <a:endParaRPr lang="cs-CZ" sz="2000" dirty="0" smtClean="0"/>
          </a:p>
          <a:p>
            <a:r>
              <a:rPr lang="cs-CZ" sz="2000" dirty="0" smtClean="0"/>
              <a:t>Uvedené zdroje [cit. 2011-12-13]. Dostupné </a:t>
            </a:r>
            <a:r>
              <a:rPr lang="cs-CZ" sz="2000" dirty="0" smtClean="0"/>
              <a:t>na </a:t>
            </a:r>
            <a:r>
              <a:rPr lang="cs-CZ" sz="2000" dirty="0" smtClean="0"/>
              <a:t>WWW:</a:t>
            </a:r>
          </a:p>
          <a:p>
            <a:pPr marL="0" indent="0">
              <a:buNone/>
            </a:pPr>
            <a:r>
              <a:rPr lang="cs-CZ" sz="2000" dirty="0" smtClean="0">
                <a:hlinkClick r:id="rId3"/>
              </a:rPr>
              <a:t>http</a:t>
            </a:r>
            <a:r>
              <a:rPr lang="cs-CZ" sz="2000" dirty="0" smtClean="0">
                <a:hlinkClick r:id="rId3"/>
              </a:rPr>
              <a:t>://cs.wikipedia.org/wiki/Soubor:Hazard_X.svg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>
                <a:hlinkClick r:id="rId4"/>
              </a:rPr>
              <a:t>http://cs.wikipedia.org/wiki/Soubor:Hazard_F.svg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>
                <a:hlinkClick r:id="rId5"/>
              </a:rPr>
              <a:t>http://cs.wikipedia.org/wiki/Soubor:Hazard_T.svg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Ilustrace: Fotogalerie autora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259</TotalTime>
  <Words>323</Words>
  <Application>Microsoft Office PowerPoint</Application>
  <PresentationFormat>Předvádění na obrazovce (4:3)</PresentationFormat>
  <Paragraphs>65</Paragraphs>
  <Slides>8</Slides>
  <Notes>1</Notes>
  <HiddenSlides>2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Administrativní</vt:lpstr>
      <vt:lpstr>ChemSketch</vt:lpstr>
      <vt:lpstr>Prezentace aplikace PowerPoint</vt:lpstr>
      <vt:lpstr>Aromatický cyklus</vt:lpstr>
      <vt:lpstr>Prezentace aplikace PowerPoint</vt:lpstr>
      <vt:lpstr>Benzen</vt:lpstr>
      <vt:lpstr>Toluen</vt:lpstr>
      <vt:lpstr>Naftalen</vt:lpstr>
      <vt:lpstr>Metodický postup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Terča</dc:creator>
  <cp:lastModifiedBy>Terezka</cp:lastModifiedBy>
  <cp:revision>25</cp:revision>
  <dcterms:created xsi:type="dcterms:W3CDTF">2011-12-10T10:44:22Z</dcterms:created>
  <dcterms:modified xsi:type="dcterms:W3CDTF">2012-01-02T18:49:02Z</dcterms:modified>
</cp:coreProperties>
</file>