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708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243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177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5330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868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563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064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45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607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409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165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76305-C8B4-4DE1-80D5-B02F638207BE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53859-1E4F-4E05-AC02-58A03A5246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8164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Verdana" pitchFamily="34" charset="0"/>
              </a:rPr>
              <a:t>Vy_32_Inovace_33_vazba: </a:t>
            </a:r>
            <a:r>
              <a:rPr lang="cs-CZ" sz="2800" dirty="0" err="1" smtClean="0">
                <a:latin typeface="Verdana" pitchFamily="34" charset="0"/>
              </a:rPr>
              <a:t>This</a:t>
            </a:r>
            <a:r>
              <a:rPr lang="cs-CZ" sz="2800" dirty="0" smtClean="0">
                <a:latin typeface="Verdana" pitchFamily="34" charset="0"/>
              </a:rPr>
              <a:t> </a:t>
            </a:r>
            <a:r>
              <a:rPr lang="cs-CZ" sz="2800" dirty="0" err="1" smtClean="0">
                <a:latin typeface="Verdana" pitchFamily="34" charset="0"/>
              </a:rPr>
              <a:t>is</a:t>
            </a:r>
            <a:r>
              <a:rPr lang="cs-CZ" sz="2800" dirty="0" smtClean="0">
                <a:latin typeface="Verdana" pitchFamily="34" charset="0"/>
              </a:rPr>
              <a:t>, These are. 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Verdana" pitchFamily="34" charset="0"/>
              </a:rPr>
              <a:t>Základní škola Jindřicha </a:t>
            </a:r>
            <a:r>
              <a:rPr lang="cs-CZ" dirty="0" err="1" smtClean="0">
                <a:latin typeface="Verdana" pitchFamily="34" charset="0"/>
              </a:rPr>
              <a:t>Pravečka</a:t>
            </a:r>
            <a:r>
              <a:rPr lang="cs-CZ" dirty="0" smtClean="0">
                <a:latin typeface="Verdana" pitchFamily="34" charset="0"/>
              </a:rPr>
              <a:t> Výprachtice 390</a:t>
            </a:r>
          </a:p>
          <a:p>
            <a:r>
              <a:rPr lang="cs-CZ" dirty="0" err="1" smtClean="0">
                <a:latin typeface="Verdana" pitchFamily="34" charset="0"/>
              </a:rPr>
              <a:t>Reg.č</a:t>
            </a:r>
            <a:r>
              <a:rPr lang="cs-CZ" dirty="0" smtClean="0">
                <a:latin typeface="Verdana" pitchFamily="34" charset="0"/>
              </a:rPr>
              <a:t>. CZ.1.07/1.4.00/21.1674</a:t>
            </a:r>
          </a:p>
          <a:p>
            <a:r>
              <a:rPr lang="cs-CZ" dirty="0" smtClean="0"/>
              <a:t>Autor:  Mgr. Jana </a:t>
            </a:r>
            <a:r>
              <a:rPr lang="cs-CZ" dirty="0" err="1" smtClean="0"/>
              <a:t>Kacálková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85728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9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Popiš obrázky. Užívej vazbu </a:t>
            </a:r>
            <a:r>
              <a:rPr lang="cs-CZ" sz="2800" dirty="0" err="1" smtClean="0">
                <a:solidFill>
                  <a:schemeClr val="accent2">
                    <a:lumMod val="75000"/>
                  </a:schemeClr>
                </a:solidFill>
              </a:rPr>
              <a:t>This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 … </a:t>
            </a:r>
            <a:r>
              <a:rPr lang="cs-CZ" sz="2800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2800" dirty="0" smtClean="0"/>
              <a:t>, </a:t>
            </a:r>
            <a:r>
              <a:rPr lang="cs-CZ" sz="2800" dirty="0" smtClean="0">
                <a:solidFill>
                  <a:srgbClr val="00B050"/>
                </a:solidFill>
              </a:rPr>
              <a:t>These … are</a:t>
            </a:r>
            <a:r>
              <a:rPr lang="cs-CZ" sz="2800" dirty="0" smtClean="0"/>
              <a:t>.</a:t>
            </a:r>
            <a:br>
              <a:rPr lang="cs-CZ" sz="2800" dirty="0" smtClean="0"/>
            </a:br>
            <a:r>
              <a:rPr lang="cs-CZ" sz="2800" dirty="0" smtClean="0"/>
              <a:t>Např. </a:t>
            </a:r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sock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red</a:t>
            </a:r>
            <a:r>
              <a:rPr lang="cs-CZ" sz="2800" dirty="0" smtClean="0"/>
              <a:t>. These </a:t>
            </a:r>
            <a:r>
              <a:rPr lang="cs-CZ" sz="2800" dirty="0" err="1" smtClean="0"/>
              <a:t>socks</a:t>
            </a:r>
            <a:r>
              <a:rPr lang="cs-CZ" sz="2800" dirty="0" smtClean="0"/>
              <a:t> are </a:t>
            </a:r>
            <a:r>
              <a:rPr lang="cs-CZ" sz="2800" dirty="0" err="1" smtClean="0"/>
              <a:t>grey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9218" name="Picture 2" descr="C:\Documents and Settings\ML450\Local Settings\Temporary Internet Files\Content.IE5\O3GJTQ22\MC900440408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340768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Documents and Settings\ML450\Local Settings\Temporary Internet Files\Content.IE5\QTZPK81E\MP9003874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17032"/>
            <a:ext cx="1664584" cy="233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755576" y="2780928"/>
            <a:ext cx="49685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39552" y="5877272"/>
            <a:ext cx="51845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82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Control</a:t>
            </a:r>
            <a:endParaRPr lang="cs-CZ" dirty="0"/>
          </a:p>
        </p:txBody>
      </p:sp>
      <p:pic>
        <p:nvPicPr>
          <p:cNvPr id="4" name="Picture 2" descr="C:\Documents and Settings\ML450\Local Settings\Temporary Internet Files\Content.IE5\O3GJTQ22\MC900440408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19675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ML450\Local Settings\Temporary Internet Files\Content.IE5\QTZPK81E\MP9003874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374" y="4077072"/>
            <a:ext cx="1664584" cy="233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6"/>
          <p:cNvCxnSpPr/>
          <p:nvPr/>
        </p:nvCxnSpPr>
        <p:spPr>
          <a:xfrm>
            <a:off x="899592" y="3068960"/>
            <a:ext cx="45365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39552" y="5733256"/>
            <a:ext cx="51845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99592" y="2636912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shoe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brown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5243836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These </a:t>
            </a:r>
            <a:r>
              <a:rPr lang="cs-CZ" sz="2800" dirty="0" err="1" smtClean="0"/>
              <a:t>shoes</a:t>
            </a:r>
            <a:r>
              <a:rPr lang="cs-CZ" sz="2800" dirty="0" smtClean="0"/>
              <a:t> are </a:t>
            </a:r>
            <a:r>
              <a:rPr lang="cs-CZ" sz="2800" dirty="0" err="1" smtClean="0"/>
              <a:t>grey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9706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Popiš obrázky. Užívej vazbu </a:t>
            </a:r>
            <a:r>
              <a:rPr lang="cs-CZ" sz="2800" dirty="0" err="1" smtClean="0">
                <a:solidFill>
                  <a:schemeClr val="accent2">
                    <a:lumMod val="75000"/>
                  </a:schemeClr>
                </a:solidFill>
              </a:rPr>
              <a:t>This</a:t>
            </a: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 … </a:t>
            </a:r>
            <a:r>
              <a:rPr lang="cs-CZ" sz="2800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2800" dirty="0" smtClean="0"/>
              <a:t>, </a:t>
            </a:r>
            <a:r>
              <a:rPr lang="cs-CZ" sz="2800" dirty="0" smtClean="0">
                <a:solidFill>
                  <a:srgbClr val="00B050"/>
                </a:solidFill>
              </a:rPr>
              <a:t>These … are</a:t>
            </a:r>
            <a:r>
              <a:rPr lang="cs-CZ" sz="2800" dirty="0" smtClean="0"/>
              <a:t>.</a:t>
            </a:r>
            <a:br>
              <a:rPr lang="cs-CZ" sz="2800" dirty="0" smtClean="0"/>
            </a:br>
            <a:endParaRPr lang="cs-CZ" sz="2800" dirty="0"/>
          </a:p>
        </p:txBody>
      </p:sp>
      <p:pic>
        <p:nvPicPr>
          <p:cNvPr id="10242" name="Picture 2" descr="C:\Documents and Settings\ML450\Local Settings\Temporary Internet Files\Content.IE5\SGPHYXAA\MC9001134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9" y="1340769"/>
            <a:ext cx="1224136" cy="249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Documents and Settings\ML450\Local Settings\Temporary Internet Files\Content.IE5\58BNGOA2\MC9000371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61048"/>
            <a:ext cx="1546354" cy="262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899592" y="2996952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899592" y="5517232"/>
            <a:ext cx="4320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806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Control</a:t>
            </a:r>
            <a:endParaRPr lang="cs-CZ" dirty="0"/>
          </a:p>
        </p:txBody>
      </p:sp>
      <p:pic>
        <p:nvPicPr>
          <p:cNvPr id="4" name="Picture 2" descr="C:\Documents and Settings\ML450\Local Settings\Temporary Internet Files\Content.IE5\SGPHYXAA\MC9001134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313" y="1124744"/>
            <a:ext cx="1180209" cy="241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ML450\Local Settings\Temporary Internet Files\Content.IE5\58BNGOA2\MC9000371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73016"/>
            <a:ext cx="1546354" cy="262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6"/>
          <p:cNvCxnSpPr/>
          <p:nvPr/>
        </p:nvCxnSpPr>
        <p:spPr>
          <a:xfrm>
            <a:off x="1115616" y="3140968"/>
            <a:ext cx="48245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115616" y="5733256"/>
            <a:ext cx="50405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115616" y="2492896"/>
            <a:ext cx="504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These </a:t>
            </a:r>
            <a:r>
              <a:rPr lang="cs-CZ" sz="3200" dirty="0" err="1" smtClean="0"/>
              <a:t>jeans</a:t>
            </a:r>
            <a:r>
              <a:rPr lang="cs-CZ" sz="3200" dirty="0" smtClean="0"/>
              <a:t> are blue.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5616" y="5224417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These </a:t>
            </a:r>
            <a:r>
              <a:rPr lang="cs-CZ" sz="2800" dirty="0" err="1" smtClean="0"/>
              <a:t>trousers</a:t>
            </a:r>
            <a:r>
              <a:rPr lang="cs-CZ" sz="2800" dirty="0" smtClean="0"/>
              <a:t> are </a:t>
            </a:r>
            <a:r>
              <a:rPr lang="cs-CZ" sz="2800" dirty="0" err="1" smtClean="0"/>
              <a:t>black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86626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Popiš obrázky. Užívej vazbu </a:t>
            </a:r>
            <a:r>
              <a:rPr lang="cs-CZ" sz="3100" dirty="0" err="1" smtClean="0">
                <a:solidFill>
                  <a:schemeClr val="accent2">
                    <a:lumMod val="75000"/>
                  </a:schemeClr>
                </a:solidFill>
              </a:rPr>
              <a:t>This</a:t>
            </a:r>
            <a:r>
              <a:rPr lang="cs-CZ" sz="3100" dirty="0" smtClean="0">
                <a:solidFill>
                  <a:schemeClr val="accent2">
                    <a:lumMod val="75000"/>
                  </a:schemeClr>
                </a:solidFill>
              </a:rPr>
              <a:t> … </a:t>
            </a:r>
            <a:r>
              <a:rPr lang="cs-CZ" sz="3100" dirty="0" err="1" smtClean="0">
                <a:solidFill>
                  <a:schemeClr val="accent2">
                    <a:lumMod val="75000"/>
                  </a:schemeClr>
                </a:solidFill>
              </a:rPr>
              <a:t>is</a:t>
            </a:r>
            <a:r>
              <a:rPr lang="cs-CZ" sz="3100" dirty="0" smtClean="0"/>
              <a:t>, </a:t>
            </a:r>
            <a:r>
              <a:rPr lang="cs-CZ" sz="3100" dirty="0" smtClean="0">
                <a:solidFill>
                  <a:srgbClr val="00B050"/>
                </a:solidFill>
              </a:rPr>
              <a:t>These … are</a:t>
            </a:r>
            <a:r>
              <a:rPr lang="cs-CZ" dirty="0" smtClean="0"/>
              <a:t>.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1266" name="Picture 2" descr="C:\Documents and Settings\ML450\Local Settings\Temporary Internet Files\Content.IE5\SGPHYXAA\MC90034659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52736"/>
            <a:ext cx="293688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Documents and Settings\ML450\Local Settings\Temporary Internet Files\Content.IE5\F7J4DA6B\MC9002394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01008"/>
            <a:ext cx="1944216" cy="309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899592" y="2852936"/>
            <a:ext cx="42484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467544" y="5733256"/>
            <a:ext cx="51845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184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Control</a:t>
            </a:r>
            <a:endParaRPr lang="cs-CZ" dirty="0"/>
          </a:p>
        </p:txBody>
      </p:sp>
      <p:pic>
        <p:nvPicPr>
          <p:cNvPr id="4" name="Picture 2" descr="C:\Documents and Settings\ML450\Local Settings\Temporary Internet Files\Content.IE5\SGPHYXAA\MC90034659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124744"/>
            <a:ext cx="3180776" cy="2495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ML450\Local Settings\Temporary Internet Files\Content.IE5\F7J4DA6B\MC9002394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501008"/>
            <a:ext cx="1944216" cy="309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Přímá spojnice 6"/>
          <p:cNvCxnSpPr/>
          <p:nvPr/>
        </p:nvCxnSpPr>
        <p:spPr>
          <a:xfrm>
            <a:off x="827584" y="2763994"/>
            <a:ext cx="41764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51520" y="5733256"/>
            <a:ext cx="51125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27584" y="22768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sock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red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5301208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These </a:t>
            </a:r>
            <a:r>
              <a:rPr lang="cs-CZ" sz="2800" dirty="0" err="1" smtClean="0"/>
              <a:t>socks</a:t>
            </a:r>
            <a:r>
              <a:rPr lang="cs-CZ" sz="2800" dirty="0" smtClean="0"/>
              <a:t> are </a:t>
            </a:r>
            <a:r>
              <a:rPr lang="cs-CZ" sz="2800" dirty="0" err="1" smtClean="0"/>
              <a:t>yellow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4105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  <p:pic>
        <p:nvPicPr>
          <p:cNvPr id="12290" name="Picture 2" descr="C:\Documents and Settings\ML450\Local Settings\Temporary Internet Files\Content.IE5\O3GJTQ22\MC9000570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223733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1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50506"/>
          </a:xfrm>
        </p:spPr>
        <p:txBody>
          <a:bodyPr/>
          <a:lstStyle/>
          <a:p>
            <a:pPr algn="l"/>
            <a:r>
              <a:rPr lang="cs-CZ" dirty="0" smtClean="0"/>
              <a:t>Anotace:</a:t>
            </a:r>
            <a:br>
              <a:rPr lang="cs-CZ" dirty="0" smtClean="0"/>
            </a:br>
            <a:r>
              <a:rPr lang="cs-CZ" dirty="0" smtClean="0"/>
              <a:t>Tato učební látka je určena pro 3 třídu. Žáci si zopakují vazbu </a:t>
            </a:r>
            <a:r>
              <a:rPr lang="cs-CZ" dirty="0" err="1" smtClean="0"/>
              <a:t>This</a:t>
            </a:r>
            <a:r>
              <a:rPr lang="cs-CZ" dirty="0" smtClean="0"/>
              <a:t> …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,</a:t>
            </a:r>
            <a:r>
              <a:rPr lang="cs-CZ" dirty="0" smtClean="0"/>
              <a:t> These … are a barvy</a:t>
            </a:r>
            <a:r>
              <a:rPr lang="cs-CZ" dirty="0"/>
              <a:t>. Obrázky jsou použity z klipartu.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28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98</Words>
  <Application>Microsoft Office PowerPoint</Application>
  <PresentationFormat>Předvádění na obrazovce (4:3)</PresentationFormat>
  <Paragraphs>18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Vy_32_Inovace_33_vazba: This is, These are.  </vt:lpstr>
      <vt:lpstr>Popiš obrázky. Užívej vazbu This … is, These … are. Např. This sock is red. These socks are grey.</vt:lpstr>
      <vt:lpstr>Control</vt:lpstr>
      <vt:lpstr>Popiš obrázky. Užívej vazbu This … is, These … are. </vt:lpstr>
      <vt:lpstr>Control</vt:lpstr>
      <vt:lpstr>Popiš obrázky. Užívej vazbu This … is, These … are. </vt:lpstr>
      <vt:lpstr>Control</vt:lpstr>
      <vt:lpstr>Konec</vt:lpstr>
      <vt:lpstr>Anotace: Tato učební látka je určena pro 3 třídu. Žáci si zopakují vazbu This … is , These … are a barvy. Obrázky jsou použity z klipartu.</vt:lpstr>
    </vt:vector>
  </TitlesOfParts>
  <Company>ZŠ Výprachtice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Vy_32_Inovace_26_Pozdravy</dc:title>
  <dc:creator>Výprachtice</dc:creator>
  <cp:lastModifiedBy>pcbazar</cp:lastModifiedBy>
  <cp:revision>11</cp:revision>
  <dcterms:created xsi:type="dcterms:W3CDTF">2012-06-07T08:31:19Z</dcterms:created>
  <dcterms:modified xsi:type="dcterms:W3CDTF">2012-06-29T13:32:09Z</dcterms:modified>
</cp:coreProperties>
</file>