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7BF29B7-32E3-4226-9845-CEB9303005E3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B19DE38-202E-4A0D-935A-AF4050D5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SS9aK05TQfF3C_rgKepi5JaBS2PN31F9OkKdvnpKQQskAJpTFk" TargetMode="External"/><Relationship Id="rId2" Type="http://schemas.openxmlformats.org/officeDocument/2006/relationships/hyperlink" Target="http://t1.gstatic.com/images?q=tbn:ANd9GcRiFz7cAQgeol9szDXEDc0ei7Nl1lktE3HLiL5W3j5IIqYWSh0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7/78/Eagle.owl.arp.750pix.jpg/258px-Eagle.owl.arp.750pix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TcCZpRpRm4sowZSr2bN3AczMZOFKWBtCZvrR_jmx1mAi__wE7ZmQ" TargetMode="External"/><Relationship Id="rId2" Type="http://schemas.openxmlformats.org/officeDocument/2006/relationships/hyperlink" Target="http://www.kvernelandgroup.cz/userdata/pictures/kverneland/seti/AC_Monopill_SE_24r_005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10" y="2474"/>
            <a:ext cx="9116590" cy="6666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10" y="2475"/>
            <a:ext cx="8862590" cy="6495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10" y="171896"/>
            <a:ext cx="8862590" cy="670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03848" y="270892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>
              <a:latin typeface="Bookman Old Style" pitchFamily="18" charset="0"/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3" y="2663008"/>
            <a:ext cx="3039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Mgr. Jarmila Holečková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77971" y="3250360"/>
            <a:ext cx="3706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latin typeface="Bookman Old Style" pitchFamily="18" charset="0"/>
              </a:rPr>
              <a:t>VY_32_INOVACE_1A_18_</a:t>
            </a:r>
            <a:endParaRPr lang="cs-CZ" b="1" dirty="0" smtClean="0">
              <a:latin typeface="Bookman Old Style" pitchFamily="18" charset="0"/>
            </a:endParaRPr>
          </a:p>
          <a:p>
            <a:r>
              <a:rPr lang="cs-CZ" b="1" dirty="0" smtClean="0">
                <a:latin typeface="Bookman Old Style" pitchFamily="18" charset="0"/>
              </a:rPr>
              <a:t>VYJMENOVANA_SLOVA_PO_V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77971" y="3883612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ČESKÝ JAZYK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45422" y="426743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3.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46204" y="4698717"/>
            <a:ext cx="187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BŘEZEN 2012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62834" y="5291916"/>
            <a:ext cx="29883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Význam slov, rozdíly psaní </a:t>
            </a:r>
            <a:r>
              <a:rPr lang="cs-CZ" sz="1400" b="1" dirty="0" err="1" smtClean="0">
                <a:latin typeface="Bookman Old Style" pitchFamily="18" charset="0"/>
              </a:rPr>
              <a:t>i,y</a:t>
            </a:r>
            <a:endParaRPr lang="cs-CZ" sz="14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45422" y="5764899"/>
            <a:ext cx="3406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Výklad rozdílů v psaní podobných </a:t>
            </a:r>
          </a:p>
          <a:p>
            <a:r>
              <a:rPr lang="cs-CZ" sz="1400" b="1" dirty="0" smtClean="0">
                <a:latin typeface="Bookman Old Style" pitchFamily="18" charset="0"/>
              </a:rPr>
              <a:t>slov odlišného významu</a:t>
            </a:r>
            <a:endParaRPr lang="cs-CZ" sz="14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343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VYJMENOVANÁ SLOVA PO V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ROZDÍLY  V  PSANÍ </a:t>
            </a:r>
            <a:r>
              <a:rPr lang="cs-CZ" dirty="0" smtClean="0"/>
              <a:t>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751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VÝŠKA = vysoko</a:t>
            </a:r>
          </a:p>
          <a:p>
            <a:r>
              <a:rPr lang="cs-CZ" dirty="0" smtClean="0"/>
              <a:t>Jaká je nadmořská výška toho kopce?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VÍŽKA=malá věž</a:t>
            </a:r>
          </a:p>
          <a:p>
            <a:r>
              <a:rPr lang="cs-CZ" dirty="0" smtClean="0"/>
              <a:t>Na našem kostele je baňatá vížka.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67240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6214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VÝT = skučet, vydávat zvuky</a:t>
            </a:r>
          </a:p>
          <a:p>
            <a:r>
              <a:rPr lang="cs-CZ" dirty="0" smtClean="0"/>
              <a:t>Vlci v noci vyli na měsíc.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VÍT= vít věnce, dělat věnce</a:t>
            </a:r>
          </a:p>
          <a:p>
            <a:r>
              <a:rPr lang="cs-CZ" dirty="0" smtClean="0"/>
              <a:t>Bětka vila krásný věnec z květin.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29259"/>
            <a:ext cx="3527673" cy="3527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089846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VÝR = druh sovy</a:t>
            </a:r>
          </a:p>
          <a:p>
            <a:r>
              <a:rPr lang="cs-CZ" dirty="0" smtClean="0"/>
              <a:t>Výr je naše největší sova.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VÍR = vzdušný vír, vír na vodě</a:t>
            </a:r>
          </a:p>
          <a:p>
            <a:r>
              <a:rPr lang="cs-CZ" dirty="0" smtClean="0"/>
              <a:t>Na řece se vytvořil vodní vír.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276" y="2477628"/>
            <a:ext cx="3615668" cy="3615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77628"/>
            <a:ext cx="3794579" cy="2842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71256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VÝŘÍ = patřící výrovi</a:t>
            </a:r>
          </a:p>
          <a:p>
            <a:r>
              <a:rPr lang="cs-CZ" dirty="0" smtClean="0"/>
              <a:t>Slyšeli jsme výří houkání.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VÍŘÍ = víří prach, listí smetí</a:t>
            </a:r>
          </a:p>
          <a:p>
            <a:r>
              <a:rPr lang="cs-CZ" dirty="0" smtClean="0"/>
              <a:t>Při bouřce se vytvořil větrný vír.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932040" y="2780927"/>
            <a:ext cx="3825751" cy="326208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5291" y="2780928"/>
            <a:ext cx="403244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86803"/>
            <a:ext cx="3168352" cy="4491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8577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VYSEL = vysel obilí (předpona vy)</a:t>
            </a:r>
          </a:p>
          <a:p>
            <a:r>
              <a:rPr lang="cs-CZ" dirty="0" smtClean="0"/>
              <a:t>Traktorista na jaře vysel obilí.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VISEL = visel na šňůře, na stěně</a:t>
            </a:r>
          </a:p>
          <a:p>
            <a:r>
              <a:rPr lang="cs-CZ" dirty="0" smtClean="0"/>
              <a:t>Nad pohovkou visel na  stěně  obraz.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92896"/>
            <a:ext cx="4317190" cy="2870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8710" y="2492896"/>
            <a:ext cx="4181450" cy="250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15827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err="1" smtClean="0"/>
              <a:t>Pužité</a:t>
            </a:r>
            <a:r>
              <a:rPr lang="cs-CZ" dirty="0" smtClean="0"/>
              <a:t> zdroje::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Otevřená galerie Microsoft Windows</a:t>
            </a:r>
          </a:p>
          <a:p>
            <a:r>
              <a:rPr lang="cs-CZ" dirty="0" smtClean="0">
                <a:hlinkClick r:id="rId2"/>
              </a:rPr>
              <a:t>http://t1.gstatic.com/images?q=tbn:ANd9GcRiFz7cAQgeol9szDXEDc0ei7Nl1lktE3HLiL5W3j5IIqYWSh0f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http://t1.gstatic.com/images?q=tbn:ANd9GcSS9aK05TQfF3C_rgKepi5JaBS2PN31F9OkKdvnpKQQskAJpTFk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http://upload.wikimedia.org/wikipedia/commons/thumb/7/78/Eagle.owl.arp.750pix.jpg/258px-Eagle.owl.arp.750pix.jpg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78028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457200" y="188641"/>
            <a:ext cx="8229600" cy="734908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http://www.kvernelandgroup.cz/userdata/pictures/kverneland/seti/AC_Monopill_SE_24r_005.jpg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http://t2.gstatic.com/images?q=tbn:ANd9GcTcCZpRpRm4sowZSr2bN3AczMZOFKWBtCZvrR_jmx1mAi__</a:t>
            </a:r>
            <a:r>
              <a:rPr lang="cs-CZ" dirty="0" smtClean="0">
                <a:hlinkClick r:id="rId3"/>
              </a:rPr>
              <a:t>wE7ZmQ</a:t>
            </a:r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94691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94</TotalTime>
  <Words>193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ROZDÍLY  V  PSANÍ SLOV</vt:lpstr>
      <vt:lpstr>ROZLIŠUJ!</vt:lpstr>
      <vt:lpstr>ROZLIŠUJ!</vt:lpstr>
      <vt:lpstr>ROZLIŠUJ!</vt:lpstr>
      <vt:lpstr>ROZLIŠUJ!</vt:lpstr>
      <vt:lpstr>ROZLIŠUJ!</vt:lpstr>
      <vt:lpstr>Pužité zdroje::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Dum</cp:lastModifiedBy>
  <cp:revision>18</cp:revision>
  <dcterms:created xsi:type="dcterms:W3CDTF">2012-04-22T08:19:48Z</dcterms:created>
  <dcterms:modified xsi:type="dcterms:W3CDTF">2012-07-01T20:07:20Z</dcterms:modified>
</cp:coreProperties>
</file>