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6" r:id="rId2"/>
    <p:sldId id="281" r:id="rId3"/>
    <p:sldId id="272" r:id="rId4"/>
    <p:sldId id="263" r:id="rId5"/>
    <p:sldId id="275" r:id="rId6"/>
    <p:sldId id="276" r:id="rId7"/>
    <p:sldId id="265" r:id="rId8"/>
    <p:sldId id="266" r:id="rId9"/>
    <p:sldId id="282" r:id="rId10"/>
    <p:sldId id="284" r:id="rId11"/>
    <p:sldId id="283" r:id="rId12"/>
    <p:sldId id="285" r:id="rId13"/>
    <p:sldId id="27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D483200-1F0C-4EF7-9123-EDB0EA4533E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EC4B90A-D4B4-42E9-BB8F-60E099056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A313CFA-7C6A-4B0E-8BB5-E777CB3C9CE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AC1267D-5A7A-4EDB-B391-25A0D3BC8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5CA4C-84D3-4617-9471-BB6AF6B9701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09995-8FBF-4FA0-85A8-CFAC716348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C4D650-A1B5-47F5-9A70-485CAFEF0F1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6BBB7B-1AFA-40A3-BD16-73847D43E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4F6941-86F7-4F90-8DE5-AC0AA9FDEC4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0F644A-FD2C-49D5-85DF-BAA8B92BA6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DCFFACD-21CF-4561-8C57-9EA0B16189B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181174-5C32-4C4C-A73D-B09F16FF1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D1746-C7B6-43B1-ACBD-B59605EB65E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0010C-E1C2-4CED-BFA2-8A70D617E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7A7EF6-C7EA-4232-B2E8-A7A6A2533EA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BDBBC7-ACD1-43F1-8447-4A3C8E97F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439E2FB-FA5C-4E2A-93F1-AA3FB4F5C3AB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7EAC513-DED4-486D-8AE4-797926E88F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FBB1E2-5ADE-4DAE-8B20-3166FCB74E9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D379348-727F-4324-BE28-C864C20F3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39FD7-CF28-4C46-A4E6-AC641696BAF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180FB-ADF4-47DE-8647-F3FBBDBFE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BEFFF-A0EB-4E30-8533-C6136700A2D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251AD-04D9-4172-9A57-8CD5E35FE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34A3A36-D0C1-4D7C-BA08-9C390EFC66F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752DA5F-9FA0-4768-B843-37619A961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700808"/>
            <a:ext cx="7296390" cy="1944216"/>
          </a:xfr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Druhá mocnina a odmocnina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VY_32_INOVACE_077_Druhá mocnina a odmocnina</a:t>
            </a:r>
            <a:endParaRPr lang="cs-CZ" b="1">
              <a:latin typeface="Gill Sans MT" pitchFamily="34" charset="-18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20. 9.2011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Matematika –  8.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Druhá mocnina a odmocnina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 Žák se seznámí s početním výkonem – druhou mocninou a odmocninou.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Žák si osvojí práci s početními výkony – druhou mocninou a odmocninou reálných čísel.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Druhá mocnina a odmocnina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Druhá mocnina a odmocnina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Mocnina je součin několika sobě rovných činitelů.</a:t>
            </a:r>
          </a:p>
          <a:p>
            <a:r>
              <a:rPr lang="cs-CZ" sz="4400" b="1" smtClean="0">
                <a:latin typeface="Times New Roman" pitchFamily="18" charset="0"/>
                <a:cs typeface="Times New Roman" pitchFamily="18" charset="0"/>
              </a:rPr>
              <a:t>5. 5 = 5</a:t>
            </a:r>
            <a:r>
              <a:rPr lang="cs-CZ" sz="44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4400" b="1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400" b="1" smtClean="0">
                <a:latin typeface="Times New Roman" pitchFamily="18" charset="0"/>
                <a:cs typeface="Times New Roman" pitchFamily="18" charset="0"/>
              </a:rPr>
              <a:t>5 – základ mocniny</a:t>
            </a:r>
          </a:p>
          <a:p>
            <a:r>
              <a:rPr lang="cs-CZ" sz="4400" b="1" smtClean="0">
                <a:latin typeface="Times New Roman" pitchFamily="18" charset="0"/>
                <a:cs typeface="Times New Roman" pitchFamily="18" charset="0"/>
              </a:rPr>
              <a:t>2 – mocnitel (exponent</a:t>
            </a:r>
            <a:r>
              <a:rPr lang="cs-CZ" sz="440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Početní operace, kterou se mocnina vypočítá, se nazývá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umocňování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Druhá mocnina a odmocnina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Součin libovolných přirozených čísel umocníme tak, že umocníme každého činitele a vzniklé mocniny vynásobíme.</a:t>
            </a:r>
          </a:p>
          <a:p>
            <a:r>
              <a:rPr lang="cs-CZ" sz="480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a. b)</a:t>
            </a:r>
            <a:r>
              <a:rPr lang="cs-CZ" sz="48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48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. b</a:t>
            </a:r>
            <a:r>
              <a:rPr lang="cs-CZ" sz="48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4800" b="1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Druhá mocnina a odmocnina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Druhá mocnina desetinného čísla má dvakrát větší počet desetinných míst než dané číslo.</a:t>
            </a:r>
          </a:p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0,2</a:t>
            </a:r>
            <a:r>
              <a:rPr lang="cs-CZ" sz="48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 = 0,04</a:t>
            </a:r>
            <a:endParaRPr lang="cs-CZ" sz="48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Druhá mocnina a odmocnina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Druhá mocnina záporného čísla se rovná vždy číslu kladnému.</a:t>
            </a:r>
          </a:p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(-0,4)</a:t>
            </a:r>
            <a:r>
              <a:rPr lang="cs-CZ" sz="48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 = +0,16</a:t>
            </a: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Druhá mocnina a odmocnina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Druhá mocnina zlomku se rovná podílu druhých mocnin čitatele a jmenovatele.</a:t>
            </a: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K výpočtu druhých mocnin využíváme kalkulačku, matematické tabulky, případně počítáme jako klasický součin dvou stejných hodnot – čísel.</a:t>
            </a: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48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pic>
        <p:nvPicPr>
          <p:cNvPr id="20484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8038" y="2420938"/>
            <a:ext cx="32004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Rectangle 3"/>
          <p:cNvSpPr>
            <a:spLocks noChangeArrowheads="1"/>
          </p:cNvSpPr>
          <p:nvPr/>
        </p:nvSpPr>
        <p:spPr bwMode="auto">
          <a:xfrm>
            <a:off x="0" y="1638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Druhá mocnina a odmocnina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Opakem umocňování je odmocňování.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  </a:t>
            </a:r>
            <a:r>
              <a:rPr lang="cs-CZ" sz="2800" dirty="0" smtClean="0">
                <a:latin typeface="Calibri"/>
                <a:ea typeface="Times New Roman"/>
                <a:cs typeface="Times New Roman"/>
              </a:rPr>
              <a:t> </a:t>
            </a:r>
            <a:r>
              <a:rPr lang="cs-CZ" sz="2800" dirty="0" smtClean="0"/>
              <a:t> </a:t>
            </a:r>
            <a:r>
              <a:rPr lang="cs-CZ" sz="2800" b="1" dirty="0" smtClean="0">
                <a:latin typeface="Times New Roman"/>
                <a:cs typeface="Times New Roman"/>
              </a:rPr>
              <a:t>√64 = 8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/>
                <a:cs typeface="Times New Roman"/>
              </a:rPr>
              <a:t>√ - odmocnítko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/>
                <a:cs typeface="Times New Roman"/>
              </a:rPr>
              <a:t>64 – základ odmocniny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/>
                <a:cs typeface="Times New Roman"/>
              </a:rPr>
              <a:t>8 – odmocnina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/>
                <a:cs typeface="Times New Roman"/>
              </a:rPr>
              <a:t>Pro odmocňování platí obdobná pravidla jako pro umocňování.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/>
                <a:cs typeface="Times New Roman"/>
              </a:rPr>
              <a:t>Odmocňovat lze pouze kladná racionální čísla.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/>
                <a:cs typeface="Times New Roman"/>
              </a:rPr>
              <a:t>Odmocňujeme pomocí kalkulačky nebo matematických tabulek.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484438" y="1916113"/>
            <a:ext cx="2873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124075" y="2349500"/>
            <a:ext cx="3603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2530" name="Picture 1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513" y="1700213"/>
            <a:ext cx="61912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10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4075" y="2276475"/>
            <a:ext cx="7905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9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050" y="2852738"/>
            <a:ext cx="8572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8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050" y="3500438"/>
            <a:ext cx="119062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4075" y="4005263"/>
            <a:ext cx="8763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6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613" y="4941888"/>
            <a:ext cx="115252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22537" name="Rectangle 13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38" name="Rectangle 14"/>
          <p:cNvSpPr>
            <a:spLocks noChangeArrowheads="1"/>
          </p:cNvSpPr>
          <p:nvPr/>
        </p:nvSpPr>
        <p:spPr bwMode="auto">
          <a:xfrm>
            <a:off x="0" y="1295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39" name="Rectangle 15"/>
          <p:cNvSpPr>
            <a:spLocks noChangeArrowheads="1"/>
          </p:cNvSpPr>
          <p:nvPr/>
        </p:nvSpPr>
        <p:spPr bwMode="auto">
          <a:xfrm>
            <a:off x="0" y="1714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0" name="Rectangle 16"/>
          <p:cNvSpPr>
            <a:spLocks noChangeArrowheads="1"/>
          </p:cNvSpPr>
          <p:nvPr/>
        </p:nvSpPr>
        <p:spPr bwMode="auto">
          <a:xfrm>
            <a:off x="0" y="2133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1" name="Rectangle 17"/>
          <p:cNvSpPr>
            <a:spLocks noChangeArrowheads="1"/>
          </p:cNvSpPr>
          <p:nvPr/>
        </p:nvSpPr>
        <p:spPr bwMode="auto">
          <a:xfrm>
            <a:off x="0" y="2876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2" name="Rectangle 18"/>
          <p:cNvSpPr>
            <a:spLocks noChangeArrowheads="1"/>
          </p:cNvSpPr>
          <p:nvPr/>
        </p:nvSpPr>
        <p:spPr bwMode="auto">
          <a:xfrm>
            <a:off x="0" y="3609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Řešení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3554" name="Picture 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1628775"/>
            <a:ext cx="8763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813" y="2349500"/>
            <a:ext cx="138112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2924175"/>
            <a:ext cx="15049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3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813" y="3573463"/>
            <a:ext cx="252412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2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6375" y="4292600"/>
            <a:ext cx="12954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6375" y="5300663"/>
            <a:ext cx="157162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23561" name="Rectangle 8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3562" name="Rectangle 9"/>
          <p:cNvSpPr>
            <a:spLocks noChangeArrowheads="1"/>
          </p:cNvSpPr>
          <p:nvPr/>
        </p:nvSpPr>
        <p:spPr bwMode="auto">
          <a:xfrm>
            <a:off x="0" y="1295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3563" name="Rectangle 10"/>
          <p:cNvSpPr>
            <a:spLocks noChangeArrowheads="1"/>
          </p:cNvSpPr>
          <p:nvPr/>
        </p:nvSpPr>
        <p:spPr bwMode="auto">
          <a:xfrm>
            <a:off x="0" y="1714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3564" name="Rectangle 11"/>
          <p:cNvSpPr>
            <a:spLocks noChangeArrowheads="1"/>
          </p:cNvSpPr>
          <p:nvPr/>
        </p:nvSpPr>
        <p:spPr bwMode="auto">
          <a:xfrm>
            <a:off x="0" y="2133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3565" name="Rectangle 12"/>
          <p:cNvSpPr>
            <a:spLocks noChangeArrowheads="1"/>
          </p:cNvSpPr>
          <p:nvPr/>
        </p:nvSpPr>
        <p:spPr bwMode="auto">
          <a:xfrm>
            <a:off x="0" y="2876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3566" name="Rectangle 13"/>
          <p:cNvSpPr>
            <a:spLocks noChangeArrowheads="1"/>
          </p:cNvSpPr>
          <p:nvPr/>
        </p:nvSpPr>
        <p:spPr bwMode="auto">
          <a:xfrm>
            <a:off x="0" y="3619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4578" name="Picture 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150" y="1268413"/>
            <a:ext cx="6858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1916113"/>
            <a:ext cx="8477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6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2492375"/>
            <a:ext cx="8477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3068638"/>
            <a:ext cx="8477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4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3644900"/>
            <a:ext cx="8477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3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4221163"/>
            <a:ext cx="101917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Picture 2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4797425"/>
            <a:ext cx="6858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Picture 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5445125"/>
            <a:ext cx="6858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6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24587" name="Rectangle 10"/>
          <p:cNvSpPr>
            <a:spLocks noChangeArrowheads="1"/>
          </p:cNvSpPr>
          <p:nvPr/>
        </p:nvSpPr>
        <p:spPr bwMode="auto">
          <a:xfrm>
            <a:off x="0" y="923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88" name="Rectangle 11"/>
          <p:cNvSpPr>
            <a:spLocks noChangeArrowheads="1"/>
          </p:cNvSpPr>
          <p:nvPr/>
        </p:nvSpPr>
        <p:spPr bwMode="auto">
          <a:xfrm>
            <a:off x="0" y="1390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89" name="Rectangle 12"/>
          <p:cNvSpPr>
            <a:spLocks noChangeArrowheads="1"/>
          </p:cNvSpPr>
          <p:nvPr/>
        </p:nvSpPr>
        <p:spPr bwMode="auto">
          <a:xfrm>
            <a:off x="0" y="1857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90" name="Rectangle 13"/>
          <p:cNvSpPr>
            <a:spLocks noChangeArrowheads="1"/>
          </p:cNvSpPr>
          <p:nvPr/>
        </p:nvSpPr>
        <p:spPr bwMode="auto">
          <a:xfrm>
            <a:off x="0" y="2324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91" name="Rectangle 14"/>
          <p:cNvSpPr>
            <a:spLocks noChangeArrowheads="1"/>
          </p:cNvSpPr>
          <p:nvPr/>
        </p:nvSpPr>
        <p:spPr bwMode="auto">
          <a:xfrm>
            <a:off x="0" y="2790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92" name="Rectangle 15"/>
          <p:cNvSpPr>
            <a:spLocks noChangeArrowheads="1"/>
          </p:cNvSpPr>
          <p:nvPr/>
        </p:nvSpPr>
        <p:spPr bwMode="auto">
          <a:xfrm>
            <a:off x="0" y="3257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93" name="Rectangle 16"/>
          <p:cNvSpPr>
            <a:spLocks noChangeArrowheads="1"/>
          </p:cNvSpPr>
          <p:nvPr/>
        </p:nvSpPr>
        <p:spPr bwMode="auto">
          <a:xfrm>
            <a:off x="0" y="3724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594" name="Rectangle 17"/>
          <p:cNvSpPr>
            <a:spLocks noChangeArrowheads="1"/>
          </p:cNvSpPr>
          <p:nvPr/>
        </p:nvSpPr>
        <p:spPr bwMode="auto">
          <a:xfrm>
            <a:off x="0" y="4191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Řešení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25602" name="Picture 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1196975"/>
            <a:ext cx="93345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2275" y="1700213"/>
            <a:ext cx="11049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6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2133600"/>
            <a:ext cx="11049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2636838"/>
            <a:ext cx="11049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4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3141663"/>
            <a:ext cx="150495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3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3716338"/>
            <a:ext cx="143827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Picture 2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4221163"/>
            <a:ext cx="13335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9" name="Picture 1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250" y="4797425"/>
            <a:ext cx="133350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10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 pitchFamily="34" charset="-18"/>
            </a:endParaRPr>
          </a:p>
        </p:txBody>
      </p:sp>
      <p:sp>
        <p:nvSpPr>
          <p:cNvPr id="25611" name="Rectangle 10"/>
          <p:cNvSpPr>
            <a:spLocks noChangeArrowheads="1"/>
          </p:cNvSpPr>
          <p:nvPr/>
        </p:nvSpPr>
        <p:spPr bwMode="auto">
          <a:xfrm>
            <a:off x="0" y="923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612" name="Rectangle 11"/>
          <p:cNvSpPr>
            <a:spLocks noChangeArrowheads="1"/>
          </p:cNvSpPr>
          <p:nvPr/>
        </p:nvSpPr>
        <p:spPr bwMode="auto">
          <a:xfrm>
            <a:off x="0" y="1390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613" name="Rectangle 12"/>
          <p:cNvSpPr>
            <a:spLocks noChangeArrowheads="1"/>
          </p:cNvSpPr>
          <p:nvPr/>
        </p:nvSpPr>
        <p:spPr bwMode="auto">
          <a:xfrm>
            <a:off x="0" y="1857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614" name="Rectangle 13"/>
          <p:cNvSpPr>
            <a:spLocks noChangeArrowheads="1"/>
          </p:cNvSpPr>
          <p:nvPr/>
        </p:nvSpPr>
        <p:spPr bwMode="auto">
          <a:xfrm>
            <a:off x="0" y="2324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615" name="Rectangle 14"/>
          <p:cNvSpPr>
            <a:spLocks noChangeArrowheads="1"/>
          </p:cNvSpPr>
          <p:nvPr/>
        </p:nvSpPr>
        <p:spPr bwMode="auto">
          <a:xfrm>
            <a:off x="0" y="2790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616" name="Rectangle 15"/>
          <p:cNvSpPr>
            <a:spLocks noChangeArrowheads="1"/>
          </p:cNvSpPr>
          <p:nvPr/>
        </p:nvSpPr>
        <p:spPr bwMode="auto">
          <a:xfrm>
            <a:off x="0" y="3257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617" name="Rectangle 16"/>
          <p:cNvSpPr>
            <a:spLocks noChangeArrowheads="1"/>
          </p:cNvSpPr>
          <p:nvPr/>
        </p:nvSpPr>
        <p:spPr bwMode="auto">
          <a:xfrm>
            <a:off x="0" y="3724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618" name="Rectangle 17"/>
          <p:cNvSpPr>
            <a:spLocks noChangeArrowheads="1"/>
          </p:cNvSpPr>
          <p:nvPr/>
        </p:nvSpPr>
        <p:spPr bwMode="auto">
          <a:xfrm>
            <a:off x="0" y="4191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ovéPole 2"/>
          <p:cNvSpPr txBox="1">
            <a:spLocks noChangeArrowheads="1"/>
          </p:cNvSpPr>
          <p:nvPr/>
        </p:nvSpPr>
        <p:spPr bwMode="auto">
          <a:xfrm>
            <a:off x="1116013" y="1920875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 pitchFamily="34" charset="-18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 pitchFamily="34" charset="-18"/>
            </a:endParaRPr>
          </a:p>
        </p:txBody>
      </p:sp>
      <p:sp>
        <p:nvSpPr>
          <p:cNvPr id="26629" name="TextovéPole 7"/>
          <p:cNvSpPr txBox="1">
            <a:spLocks noChangeArrowheads="1"/>
          </p:cNvSpPr>
          <p:nvPr/>
        </p:nvSpPr>
        <p:spPr bwMode="auto">
          <a:xfrm>
            <a:off x="630238" y="1890713"/>
            <a:ext cx="3917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  <a:latin typeface="Gill Sans MT" pitchFamily="34" charset="-18"/>
              </a:rPr>
              <a:t> </a:t>
            </a:r>
            <a:endParaRPr lang="cs-CZ" sz="2400">
              <a:solidFill>
                <a:schemeClr val="tx2"/>
              </a:solidFill>
              <a:latin typeface="Gill Sans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644</TotalTime>
  <Words>233</Words>
  <Application>Microsoft Office PowerPoint</Application>
  <PresentationFormat>On-screen Show (4:3)</PresentationFormat>
  <Paragraphs>53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13</vt:i4>
      </vt:variant>
    </vt:vector>
  </HeadingPairs>
  <TitlesOfParts>
    <vt:vector size="26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Snímek 2</vt:lpstr>
      <vt:lpstr>Druhá mocnina a odmocnina</vt:lpstr>
      <vt:lpstr>Druhá mocnina a odmocnina</vt:lpstr>
      <vt:lpstr>Druhá mocnina a odmocnina</vt:lpstr>
      <vt:lpstr>Druhá mocnina a odmocnina</vt:lpstr>
      <vt:lpstr>Druhá mocnina a odmocnina</vt:lpstr>
      <vt:lpstr>Druhá mocnina a odmocnina</vt:lpstr>
      <vt:lpstr>Procvičování</vt:lpstr>
      <vt:lpstr>Řešení</vt:lpstr>
      <vt:lpstr>Procvičování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94</cp:revision>
  <dcterms:created xsi:type="dcterms:W3CDTF">2011-03-24T11:59:00Z</dcterms:created>
  <dcterms:modified xsi:type="dcterms:W3CDTF">2012-03-05T20:02:33Z</dcterms:modified>
</cp:coreProperties>
</file>