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5" r:id="rId3"/>
    <p:sldId id="266" r:id="rId4"/>
    <p:sldId id="267" r:id="rId5"/>
    <p:sldId id="268" r:id="rId6"/>
    <p:sldId id="269" r:id="rId7"/>
    <p:sldId id="270" r:id="rId8"/>
    <p:sldId id="271" r:id="rId9"/>
    <p:sldId id="272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7C2C1E28-0ECF-4E29-B32B-4E062AC053E6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4004D92-2EB9-4AAA-B6DE-9ADE6874AF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2C1E28-0ECF-4E29-B32B-4E062AC053E6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004D92-2EB9-4AAA-B6DE-9ADE6874AF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7C2C1E28-0ECF-4E29-B32B-4E062AC053E6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4004D92-2EB9-4AAA-B6DE-9ADE6874AF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8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2C1E28-0ECF-4E29-B32B-4E062AC053E6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4004D92-2EB9-4AAA-B6DE-9ADE6874AF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wheel spokes="8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2C1E28-0ECF-4E29-B32B-4E062AC053E6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4004D92-2EB9-4AAA-B6DE-9ADE6874AF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2C1E28-0ECF-4E29-B32B-4E062AC053E6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004D92-2EB9-4AAA-B6DE-9ADE6874AF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wheel spokes="8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2C1E28-0ECF-4E29-B32B-4E062AC053E6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004D92-2EB9-4AAA-B6DE-9ADE6874AF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7C2C1E28-0ECF-4E29-B32B-4E062AC053E6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4004D92-2EB9-4AAA-B6DE-9ADE6874AF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8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7C2C1E28-0ECF-4E29-B32B-4E062AC053E6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4004D92-2EB9-4AAA-B6DE-9ADE6874AF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2C1E28-0ECF-4E29-B32B-4E062AC053E6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004D92-2EB9-4AAA-B6DE-9ADE6874AF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2C1E28-0ECF-4E29-B32B-4E062AC053E6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004D92-2EB9-4AAA-B6DE-9ADE6874AF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7C2C1E28-0ECF-4E29-B32B-4E062AC053E6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24004D92-2EB9-4AAA-B6DE-9ADE6874AF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wheel spokes="8"/>
  </p:transition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76672"/>
            <a:ext cx="1811936" cy="1728192"/>
          </a:xfrm>
          <a:prstGeom prst="rect">
            <a:avLst/>
          </a:prstGeom>
          <a:noFill/>
        </p:spPr>
      </p:pic>
      <p:pic>
        <p:nvPicPr>
          <p:cNvPr id="8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566124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9" name="Obdélník 8"/>
          <p:cNvSpPr/>
          <p:nvPr/>
        </p:nvSpPr>
        <p:spPr>
          <a:xfrm>
            <a:off x="4355976" y="404664"/>
            <a:ext cx="4427984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Název školy : ZŠ </a:t>
            </a:r>
            <a:r>
              <a:rPr lang="cs-CZ" sz="1600" b="1" dirty="0" err="1" smtClean="0"/>
              <a:t>Štětí</a:t>
            </a:r>
            <a:r>
              <a:rPr lang="cs-CZ" sz="1600" b="1" dirty="0" smtClean="0"/>
              <a:t>, Ostrovní 300</a:t>
            </a:r>
          </a:p>
          <a:p>
            <a:r>
              <a:rPr lang="cs-CZ" sz="1600" b="1" dirty="0" smtClean="0"/>
              <a:t>Autor : Vlasta </a:t>
            </a:r>
            <a:r>
              <a:rPr lang="cs-CZ" sz="1600" b="1" dirty="0" err="1" smtClean="0"/>
              <a:t>Hackelová</a:t>
            </a:r>
            <a:endParaRPr lang="cs-CZ" sz="1600" b="1" dirty="0" smtClean="0"/>
          </a:p>
          <a:p>
            <a:r>
              <a:rPr lang="cs-CZ" sz="1600" b="1" dirty="0" smtClean="0"/>
              <a:t>Název materiálu : </a:t>
            </a:r>
            <a:r>
              <a:rPr lang="cs-CZ" sz="1600" b="1" dirty="0"/>
              <a:t>VY_32_INOVACE_NJ.7.B.19_podminovaci_zpusob_slovesa_mogen</a:t>
            </a:r>
          </a:p>
          <a:p>
            <a:r>
              <a:rPr lang="cs-CZ" sz="1600" b="1" dirty="0" smtClean="0"/>
              <a:t>Datum : 7. 5. 2012</a:t>
            </a:r>
          </a:p>
          <a:p>
            <a:r>
              <a:rPr lang="cs-CZ" sz="1600" b="1" dirty="0" smtClean="0"/>
              <a:t>Ročník : sedmý</a:t>
            </a:r>
          </a:p>
          <a:p>
            <a:r>
              <a:rPr lang="cs-CZ" sz="1600" b="1" dirty="0" smtClean="0"/>
              <a:t>Vzdělávací oblast : Jazyk a jazyková komunikace</a:t>
            </a:r>
          </a:p>
          <a:p>
            <a:r>
              <a:rPr lang="cs-CZ" sz="1600" b="1" dirty="0" smtClean="0"/>
              <a:t>Předmět : Německý jazyk</a:t>
            </a:r>
          </a:p>
          <a:p>
            <a:r>
              <a:rPr lang="cs-CZ" sz="1600" b="1" dirty="0" smtClean="0"/>
              <a:t>Název : Podmiňovací způsob slovesa </a:t>
            </a:r>
            <a:r>
              <a:rPr lang="cs-CZ" sz="1600" b="1" dirty="0" err="1" smtClean="0"/>
              <a:t>mögen</a:t>
            </a:r>
            <a:endParaRPr lang="cs-CZ" sz="1600" b="1" dirty="0" smtClean="0"/>
          </a:p>
          <a:p>
            <a:r>
              <a:rPr lang="cs-CZ" sz="1600" b="1" dirty="0" smtClean="0"/>
              <a:t>Číslo operačního programu : CZ.1.07/1.4.00/21.169</a:t>
            </a:r>
          </a:p>
          <a:p>
            <a:r>
              <a:rPr lang="cs-CZ" sz="1600" b="1" dirty="0" smtClean="0"/>
              <a:t>Název projektu : PRIMA ŠKOLA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83568" y="4437112"/>
            <a:ext cx="406072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Anotace : Německý jazyk  pro 7. ročník</a:t>
            </a:r>
          </a:p>
          <a:p>
            <a:r>
              <a:rPr lang="cs-CZ" sz="1600" b="1" dirty="0" smtClean="0"/>
              <a:t> Podmiňovací způsob slovesa </a:t>
            </a:r>
            <a:r>
              <a:rPr lang="cs-CZ" sz="1600" b="1" dirty="0" err="1" smtClean="0"/>
              <a:t>mögen</a:t>
            </a:r>
            <a:r>
              <a:rPr lang="cs-CZ" sz="1600" b="1" dirty="0" smtClean="0"/>
              <a:t> – </a:t>
            </a:r>
          </a:p>
          <a:p>
            <a:r>
              <a:rPr lang="cs-CZ" sz="1600" b="1" dirty="0" smtClean="0"/>
              <a:t>výklad, konverzace na téma kam bych </a:t>
            </a:r>
          </a:p>
          <a:p>
            <a:r>
              <a:rPr lang="cs-CZ" sz="1600" b="1" dirty="0" smtClean="0"/>
              <a:t>chtěl jet, co bych tam chtěl dělat</a:t>
            </a:r>
            <a:r>
              <a:rPr lang="cs-CZ" sz="1600" b="1" dirty="0" smtClean="0"/>
              <a:t>..</a:t>
            </a:r>
            <a:endParaRPr lang="cs-CZ" sz="1600" b="1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dirty="0" smtClean="0"/>
              <a:t>Němčina pro 7. třídu – sloveso </a:t>
            </a:r>
            <a:r>
              <a:rPr lang="cs-CZ" sz="2800" b="1" dirty="0" err="1" smtClean="0"/>
              <a:t>mögen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Pamatuješ si sloveso </a:t>
            </a:r>
            <a:r>
              <a:rPr lang="cs-CZ" b="1" dirty="0" err="1" smtClean="0"/>
              <a:t>mögen</a:t>
            </a:r>
            <a:r>
              <a:rPr lang="cs-CZ" b="1" dirty="0" smtClean="0"/>
              <a:t> ?</a:t>
            </a:r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Přelož : </a:t>
            </a:r>
          </a:p>
          <a:p>
            <a:endParaRPr lang="cs-CZ" b="1" dirty="0" smtClean="0"/>
          </a:p>
          <a:p>
            <a:r>
              <a:rPr lang="cs-CZ" b="1" dirty="0" smtClean="0"/>
              <a:t>Petr má rád čokoládu.</a:t>
            </a:r>
          </a:p>
          <a:p>
            <a:endParaRPr lang="cs-CZ" b="1" dirty="0" smtClean="0"/>
          </a:p>
          <a:p>
            <a:r>
              <a:rPr lang="cs-CZ" b="1" dirty="0" smtClean="0">
                <a:solidFill>
                  <a:srgbClr val="00B050"/>
                </a:solidFill>
              </a:rPr>
              <a:t>Petr </a:t>
            </a:r>
            <a:r>
              <a:rPr lang="cs-CZ" b="1" dirty="0" err="1" smtClean="0">
                <a:solidFill>
                  <a:srgbClr val="00B050"/>
                </a:solidFill>
              </a:rPr>
              <a:t>mag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Schokolade</a:t>
            </a:r>
            <a:r>
              <a:rPr lang="cs-CZ" b="1" dirty="0" smtClean="0">
                <a:solidFill>
                  <a:srgbClr val="00B050"/>
                </a:solidFill>
              </a:rPr>
              <a:t>.</a:t>
            </a:r>
          </a:p>
          <a:p>
            <a:endParaRPr lang="cs-CZ" b="1" dirty="0" smtClean="0">
              <a:solidFill>
                <a:srgbClr val="00B050"/>
              </a:solidFill>
            </a:endParaRPr>
          </a:p>
          <a:p>
            <a:r>
              <a:rPr lang="cs-CZ" b="1" dirty="0" smtClean="0">
                <a:solidFill>
                  <a:srgbClr val="00B050"/>
                </a:solidFill>
              </a:rPr>
              <a:t>Sloveso </a:t>
            </a:r>
            <a:r>
              <a:rPr lang="cs-CZ" b="1" dirty="0" err="1" smtClean="0">
                <a:solidFill>
                  <a:srgbClr val="00B050"/>
                </a:solidFill>
              </a:rPr>
              <a:t>mögen</a:t>
            </a:r>
            <a:r>
              <a:rPr lang="cs-CZ" b="1" dirty="0" smtClean="0">
                <a:solidFill>
                  <a:srgbClr val="00B050"/>
                </a:solidFill>
              </a:rPr>
              <a:t> znamená mít rád.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dirty="0" smtClean="0"/>
              <a:t>Němčina pro 7. třídu – podmiňovací způsob slovesa </a:t>
            </a:r>
            <a:r>
              <a:rPr lang="cs-CZ" sz="2800" b="1" dirty="0" err="1" smtClean="0"/>
              <a:t>mögen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Dnes se naučíme časovat a překládat sloveso </a:t>
            </a:r>
            <a:r>
              <a:rPr lang="cs-CZ" b="1" dirty="0" err="1" smtClean="0"/>
              <a:t>mögen</a:t>
            </a:r>
            <a:r>
              <a:rPr lang="cs-CZ" b="1" dirty="0" smtClean="0"/>
              <a:t> v podmiňovacím způsobu.</a:t>
            </a:r>
          </a:p>
          <a:p>
            <a:endParaRPr lang="cs-CZ" b="1" dirty="0" smtClean="0"/>
          </a:p>
          <a:p>
            <a:r>
              <a:rPr lang="cs-CZ" b="1" dirty="0" smtClean="0"/>
              <a:t>Otevři si sešit a dávej chvilku pozor.</a:t>
            </a:r>
          </a:p>
          <a:p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endParaRPr lang="cs-CZ" b="1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dirty="0" smtClean="0"/>
              <a:t>Němčina pro 7. třídu.</a:t>
            </a:r>
            <a:endParaRPr lang="cs-CZ" sz="28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möchte</a:t>
            </a:r>
            <a:endParaRPr lang="cs-CZ" b="1" dirty="0" smtClean="0"/>
          </a:p>
          <a:p>
            <a:r>
              <a:rPr lang="cs-CZ" b="1" dirty="0" err="1" smtClean="0"/>
              <a:t>du</a:t>
            </a:r>
            <a:r>
              <a:rPr lang="cs-CZ" b="1" dirty="0" smtClean="0"/>
              <a:t> </a:t>
            </a:r>
            <a:r>
              <a:rPr lang="cs-CZ" b="1" dirty="0" err="1" smtClean="0"/>
              <a:t>möchtest</a:t>
            </a:r>
            <a:endParaRPr lang="cs-CZ" b="1" dirty="0" smtClean="0"/>
          </a:p>
          <a:p>
            <a:r>
              <a:rPr lang="cs-CZ" b="1" dirty="0" err="1" smtClean="0"/>
              <a:t>er</a:t>
            </a:r>
            <a:r>
              <a:rPr lang="cs-CZ" b="1" dirty="0" smtClean="0"/>
              <a:t>, </a:t>
            </a:r>
            <a:r>
              <a:rPr lang="cs-CZ" b="1" dirty="0" err="1" smtClean="0"/>
              <a:t>sie</a:t>
            </a:r>
            <a:r>
              <a:rPr lang="cs-CZ" b="1" dirty="0" smtClean="0"/>
              <a:t>, es </a:t>
            </a:r>
            <a:r>
              <a:rPr lang="cs-CZ" b="1" dirty="0" err="1" smtClean="0"/>
              <a:t>möchte</a:t>
            </a:r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err="1" smtClean="0"/>
              <a:t>wir</a:t>
            </a:r>
            <a:r>
              <a:rPr lang="cs-CZ" b="1" dirty="0" smtClean="0"/>
              <a:t> </a:t>
            </a:r>
            <a:r>
              <a:rPr lang="cs-CZ" b="1" dirty="0" err="1" smtClean="0"/>
              <a:t>möchten</a:t>
            </a:r>
            <a:endParaRPr lang="cs-CZ" b="1" dirty="0" smtClean="0"/>
          </a:p>
          <a:p>
            <a:r>
              <a:rPr lang="cs-CZ" b="1" dirty="0" err="1" smtClean="0"/>
              <a:t>ihr</a:t>
            </a:r>
            <a:r>
              <a:rPr lang="cs-CZ" b="1" dirty="0" smtClean="0"/>
              <a:t> </a:t>
            </a:r>
            <a:r>
              <a:rPr lang="cs-CZ" b="1" dirty="0" err="1" smtClean="0"/>
              <a:t>möchtet</a:t>
            </a:r>
            <a:r>
              <a:rPr lang="cs-CZ" b="1" dirty="0" smtClean="0"/>
              <a:t> </a:t>
            </a:r>
          </a:p>
          <a:p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b="1" dirty="0" err="1" smtClean="0"/>
              <a:t>möchten</a:t>
            </a:r>
            <a:r>
              <a:rPr lang="cs-CZ" b="1" dirty="0" smtClean="0"/>
              <a:t> </a:t>
            </a:r>
          </a:p>
          <a:p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b="1" dirty="0" err="1" smtClean="0"/>
              <a:t>möchten</a:t>
            </a:r>
            <a:r>
              <a:rPr lang="cs-CZ" b="1" dirty="0" smtClean="0"/>
              <a:t> 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dirty="0" smtClean="0"/>
              <a:t>chtěl (a) bych</a:t>
            </a:r>
          </a:p>
          <a:p>
            <a:r>
              <a:rPr lang="cs-CZ" b="1" dirty="0" smtClean="0"/>
              <a:t>chtěl by jsi</a:t>
            </a:r>
          </a:p>
          <a:p>
            <a:r>
              <a:rPr lang="cs-CZ" b="1" dirty="0" smtClean="0"/>
              <a:t>chtěl (a, o) by 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chtěli bychom </a:t>
            </a:r>
          </a:p>
          <a:p>
            <a:r>
              <a:rPr lang="cs-CZ" b="1" dirty="0" smtClean="0"/>
              <a:t>vy byste chtěli</a:t>
            </a:r>
          </a:p>
          <a:p>
            <a:r>
              <a:rPr lang="cs-CZ" b="1" dirty="0" smtClean="0"/>
              <a:t>oni by chtěli</a:t>
            </a:r>
          </a:p>
          <a:p>
            <a:r>
              <a:rPr lang="cs-CZ" b="1" dirty="0" smtClean="0"/>
              <a:t>chtěl (a) by jste - vykání</a:t>
            </a:r>
            <a:endParaRPr lang="cs-CZ" b="1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7" dur="1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2" dur="1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7" dur="1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2" dur="1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dirty="0" smtClean="0"/>
              <a:t>Němčina pro 7. třídu. Věty se slovesem </a:t>
            </a:r>
            <a:r>
              <a:rPr lang="cs-CZ" sz="2800" b="1" dirty="0" err="1" smtClean="0"/>
              <a:t>mögen</a:t>
            </a:r>
            <a:r>
              <a:rPr lang="cs-CZ" sz="2800" b="1" dirty="0" smtClean="0"/>
              <a:t> – podmiňovací způsob. </a:t>
            </a:r>
            <a:r>
              <a:rPr lang="cs-CZ" sz="2800" b="1" dirty="0" smtClean="0">
                <a:solidFill>
                  <a:srgbClr val="FF0000"/>
                </a:solidFill>
              </a:rPr>
              <a:t>Všímej si slovosledu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Kam by jsi chtěl(a) jet ?</a:t>
            </a:r>
          </a:p>
          <a:p>
            <a:r>
              <a:rPr lang="cs-CZ" sz="2800" b="1" dirty="0" err="1" smtClean="0"/>
              <a:t>Wohin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möchtest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du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fahren</a:t>
            </a:r>
            <a:r>
              <a:rPr lang="cs-CZ" sz="2800" b="1" dirty="0" smtClean="0"/>
              <a:t> ?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Kam by jsi chtěl jet o prázdninách ?</a:t>
            </a:r>
          </a:p>
          <a:p>
            <a:r>
              <a:rPr lang="cs-CZ" sz="2800" b="1" dirty="0" err="1" smtClean="0"/>
              <a:t>Wohin</a:t>
            </a:r>
            <a:r>
              <a:rPr lang="cs-CZ" sz="2800" b="1" dirty="0" smtClean="0"/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möchtest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du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smtClean="0"/>
              <a:t>in den </a:t>
            </a:r>
            <a:r>
              <a:rPr lang="cs-CZ" sz="2800" b="1" dirty="0" err="1" smtClean="0"/>
              <a:t>Ferien</a:t>
            </a:r>
            <a:r>
              <a:rPr lang="cs-CZ" sz="2800" b="1" dirty="0" smtClean="0"/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fahren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smtClean="0"/>
              <a:t>?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Chtěl bych jet o prázdninách do Alp.</a:t>
            </a:r>
          </a:p>
          <a:p>
            <a:r>
              <a:rPr lang="cs-CZ" sz="2800" b="1" dirty="0" err="1" smtClean="0">
                <a:solidFill>
                  <a:srgbClr val="FF0000"/>
                </a:solidFill>
              </a:rPr>
              <a:t>Ich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möchte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smtClean="0"/>
              <a:t>in den </a:t>
            </a:r>
            <a:r>
              <a:rPr lang="cs-CZ" sz="2800" b="1" dirty="0" err="1" smtClean="0"/>
              <a:t>Ferien</a:t>
            </a:r>
            <a:r>
              <a:rPr lang="cs-CZ" sz="2800" b="1" dirty="0" smtClean="0"/>
              <a:t> in </a:t>
            </a:r>
            <a:r>
              <a:rPr lang="cs-CZ" sz="2800" b="1" dirty="0" err="1" smtClean="0"/>
              <a:t>die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Alpen</a:t>
            </a:r>
            <a:r>
              <a:rPr lang="cs-CZ" sz="2800" b="1" dirty="0" smtClean="0"/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fahren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dirty="0" smtClean="0"/>
              <a:t>Němčina pro 7. třídu – věty se slovesem </a:t>
            </a:r>
            <a:r>
              <a:rPr lang="cs-CZ" sz="2800" b="1" dirty="0" err="1" smtClean="0"/>
              <a:t>mögen</a:t>
            </a:r>
            <a:r>
              <a:rPr lang="cs-CZ" sz="2800" b="1" dirty="0" smtClean="0"/>
              <a:t> v podmiňovacím tvaru – slovosled.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err="1" smtClean="0"/>
              <a:t>Wohin</a:t>
            </a:r>
            <a:r>
              <a:rPr lang="cs-CZ" b="1" dirty="0" smtClean="0"/>
              <a:t> </a:t>
            </a:r>
            <a:r>
              <a:rPr lang="cs-CZ" b="1" dirty="0" err="1" smtClean="0"/>
              <a:t>möchtest</a:t>
            </a:r>
            <a:r>
              <a:rPr lang="cs-CZ" b="1" dirty="0" smtClean="0"/>
              <a:t> </a:t>
            </a:r>
            <a:r>
              <a:rPr lang="cs-CZ" b="1" dirty="0" err="1" smtClean="0"/>
              <a:t>du</a:t>
            </a:r>
            <a:r>
              <a:rPr lang="cs-CZ" b="1" dirty="0" smtClean="0"/>
              <a:t> </a:t>
            </a:r>
            <a:r>
              <a:rPr lang="cs-CZ" b="1" dirty="0" err="1" smtClean="0"/>
              <a:t>fahren</a:t>
            </a:r>
            <a:r>
              <a:rPr lang="cs-CZ" b="1" dirty="0" smtClean="0"/>
              <a:t> </a:t>
            </a:r>
            <a:r>
              <a:rPr lang="cs-CZ" b="1" dirty="0" err="1" smtClean="0"/>
              <a:t>und</a:t>
            </a:r>
            <a:r>
              <a:rPr lang="cs-CZ" b="1" dirty="0" smtClean="0"/>
              <a:t> </a:t>
            </a:r>
            <a:r>
              <a:rPr lang="cs-CZ" b="1" dirty="0" err="1" smtClean="0"/>
              <a:t>was</a:t>
            </a:r>
            <a:r>
              <a:rPr lang="cs-CZ" b="1" dirty="0" smtClean="0"/>
              <a:t> </a:t>
            </a:r>
            <a:r>
              <a:rPr lang="cs-CZ" b="1" dirty="0" err="1" smtClean="0"/>
              <a:t>möchtest</a:t>
            </a:r>
            <a:r>
              <a:rPr lang="cs-CZ" b="1" dirty="0" smtClean="0"/>
              <a:t> </a:t>
            </a:r>
            <a:r>
              <a:rPr lang="cs-CZ" b="1" dirty="0" err="1" smtClean="0"/>
              <a:t>du</a:t>
            </a:r>
            <a:r>
              <a:rPr lang="cs-CZ" b="1" dirty="0" smtClean="0"/>
              <a:t> dort machen ?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err="1" smtClean="0">
                <a:solidFill>
                  <a:srgbClr val="FF0000"/>
                </a:solidFill>
              </a:rPr>
              <a:t>Ich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möchte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/>
              <a:t>nach</a:t>
            </a:r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b="1" dirty="0" err="1" smtClean="0"/>
              <a:t>Kroatien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fahren</a:t>
            </a:r>
            <a:r>
              <a:rPr lang="cs-CZ" b="1" dirty="0" smtClean="0"/>
              <a:t> </a:t>
            </a:r>
            <a:r>
              <a:rPr lang="cs-CZ" b="1" dirty="0" err="1" smtClean="0"/>
              <a:t>und</a:t>
            </a:r>
            <a:r>
              <a:rPr lang="cs-CZ" b="1" dirty="0" smtClean="0"/>
              <a:t> </a:t>
            </a:r>
          </a:p>
          <a:p>
            <a:pPr>
              <a:buNone/>
            </a:pPr>
            <a:r>
              <a:rPr lang="cs-CZ" b="1" dirty="0" smtClean="0"/>
              <a:t>	dort </a:t>
            </a:r>
            <a:r>
              <a:rPr lang="cs-CZ" b="1" dirty="0" err="1" smtClean="0"/>
              <a:t>im</a:t>
            </a:r>
            <a:r>
              <a:rPr lang="cs-CZ" b="1" dirty="0" smtClean="0"/>
              <a:t> </a:t>
            </a:r>
            <a:r>
              <a:rPr lang="cs-CZ" b="1" dirty="0" err="1" smtClean="0"/>
              <a:t>Meer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schwimmen</a:t>
            </a:r>
            <a:r>
              <a:rPr lang="cs-CZ" b="1" dirty="0" smtClean="0"/>
              <a:t>.</a:t>
            </a:r>
          </a:p>
        </p:txBody>
      </p:sp>
      <p:pic>
        <p:nvPicPr>
          <p:cNvPr id="1031" name="Picture 7" descr="C:\Users\Petr\AppData\Local\Microsoft\Windows\Temporary Internet Files\Content.IE5\ATHHU0PU\MP90020169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2708920"/>
            <a:ext cx="3657600" cy="240792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0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3" dur="1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dirty="0" smtClean="0"/>
              <a:t>Němčina pro 7. třídu – kam by jsi chtěl(a) jet a co by jsi tam chtěl(a) dělat ?</a:t>
            </a:r>
            <a:endParaRPr lang="cs-CZ" sz="2800" b="1" dirty="0"/>
          </a:p>
        </p:txBody>
      </p:sp>
      <p:pic>
        <p:nvPicPr>
          <p:cNvPr id="2050" name="Picture 2" descr="C:\Users\Petr\AppData\Local\Microsoft\Windows\Temporary Internet Files\Content.IE5\1WML7GJC\MP900405306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556792"/>
            <a:ext cx="3056025" cy="288721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211960" y="1772816"/>
            <a:ext cx="12234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00B050"/>
                </a:solidFill>
              </a:rPr>
              <a:t>Italien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44208" y="3068960"/>
            <a:ext cx="24032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00B050"/>
                </a:solidFill>
              </a:rPr>
              <a:t>fotografieren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23928" y="2636912"/>
            <a:ext cx="40206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Koloseum </a:t>
            </a:r>
            <a:r>
              <a:rPr lang="cs-CZ" sz="2800" b="1" dirty="0" err="1" smtClean="0">
                <a:solidFill>
                  <a:srgbClr val="00B050"/>
                </a:solidFill>
              </a:rPr>
              <a:t>besichtigen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5013176"/>
            <a:ext cx="729558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Ich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möchte</a:t>
            </a:r>
            <a:r>
              <a:rPr lang="cs-CZ" sz="2800" b="1" dirty="0" smtClean="0"/>
              <a:t> nach </a:t>
            </a:r>
            <a:r>
              <a:rPr lang="cs-CZ" sz="2800" b="1" dirty="0" err="1" smtClean="0"/>
              <a:t>Italien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fahren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und</a:t>
            </a:r>
            <a:r>
              <a:rPr lang="cs-CZ" sz="2800" b="1" dirty="0" smtClean="0"/>
              <a:t> dort</a:t>
            </a:r>
          </a:p>
          <a:p>
            <a:r>
              <a:rPr lang="cs-CZ" sz="2800" b="1" dirty="0" smtClean="0"/>
              <a:t> Koloseum </a:t>
            </a:r>
            <a:r>
              <a:rPr lang="cs-CZ" sz="2800" b="1" dirty="0" err="1" smtClean="0"/>
              <a:t>besichtigen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und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fotografieren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800" b="1" dirty="0" smtClean="0"/>
              <a:t>Němčina pro 7. třídu – tvoříme věty. </a:t>
            </a:r>
            <a:r>
              <a:rPr lang="cs-CZ" sz="2800" b="1" dirty="0" err="1" smtClean="0"/>
              <a:t>Wohin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möchtest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du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fahren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und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möchtest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du</a:t>
            </a:r>
            <a:r>
              <a:rPr lang="cs-CZ" sz="2800" b="1" dirty="0" smtClean="0"/>
              <a:t> dort machen ?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6280"/>
          </a:xfrm>
        </p:spPr>
        <p:txBody>
          <a:bodyPr>
            <a:normAutofit lnSpcReduction="10000"/>
          </a:bodyPr>
          <a:lstStyle/>
          <a:p>
            <a:r>
              <a:rPr lang="cs-CZ" b="1" dirty="0" err="1" smtClean="0"/>
              <a:t>England</a:t>
            </a:r>
            <a:endParaRPr lang="cs-CZ" b="1" dirty="0" smtClean="0"/>
          </a:p>
          <a:p>
            <a:endParaRPr lang="cs-CZ" b="1" dirty="0" smtClean="0"/>
          </a:p>
          <a:p>
            <a:r>
              <a:rPr lang="cs-CZ" b="1" dirty="0" err="1" smtClean="0"/>
              <a:t>Big</a:t>
            </a:r>
            <a:r>
              <a:rPr lang="cs-CZ" b="1" dirty="0" smtClean="0"/>
              <a:t> </a:t>
            </a:r>
            <a:r>
              <a:rPr lang="cs-CZ" b="1" dirty="0" err="1" smtClean="0"/>
              <a:t>Ben</a:t>
            </a:r>
            <a:r>
              <a:rPr lang="cs-CZ" b="1" dirty="0" smtClean="0"/>
              <a:t> </a:t>
            </a:r>
            <a:r>
              <a:rPr lang="cs-CZ" b="1" dirty="0" err="1" smtClean="0"/>
              <a:t>sehen</a:t>
            </a:r>
            <a:endParaRPr lang="cs-CZ" b="1" dirty="0" smtClean="0"/>
          </a:p>
          <a:p>
            <a:endParaRPr lang="cs-CZ" b="1" dirty="0" smtClean="0"/>
          </a:p>
          <a:p>
            <a:r>
              <a:rPr lang="cs-CZ" b="1" dirty="0" err="1" smtClean="0"/>
              <a:t>englisch</a:t>
            </a:r>
            <a:r>
              <a:rPr lang="cs-CZ" b="1" dirty="0" smtClean="0"/>
              <a:t> </a:t>
            </a:r>
            <a:r>
              <a:rPr lang="cs-CZ" b="1" dirty="0" err="1" smtClean="0"/>
              <a:t>lernen</a:t>
            </a:r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err="1" smtClean="0">
                <a:solidFill>
                  <a:srgbClr val="FF0000"/>
                </a:solidFill>
              </a:rPr>
              <a:t>Ich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möchte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/>
              <a:t>nach </a:t>
            </a:r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b="1" dirty="0" err="1" smtClean="0"/>
              <a:t>England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fahren</a:t>
            </a:r>
            <a:r>
              <a:rPr lang="cs-CZ" b="1" dirty="0" smtClean="0"/>
              <a:t> </a:t>
            </a:r>
            <a:r>
              <a:rPr lang="cs-CZ" b="1" dirty="0" err="1" smtClean="0"/>
              <a:t>und</a:t>
            </a:r>
            <a:r>
              <a:rPr lang="cs-CZ" b="1" dirty="0" smtClean="0"/>
              <a:t> dort </a:t>
            </a:r>
            <a:r>
              <a:rPr lang="cs-CZ" b="1" dirty="0" err="1" smtClean="0"/>
              <a:t>Big</a:t>
            </a:r>
            <a:r>
              <a:rPr lang="cs-CZ" b="1" dirty="0" smtClean="0"/>
              <a:t> </a:t>
            </a:r>
            <a:r>
              <a:rPr lang="cs-CZ" b="1" dirty="0" err="1" smtClean="0"/>
              <a:t>Ben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sehen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/>
              <a:t>und</a:t>
            </a:r>
            <a:r>
              <a:rPr lang="cs-CZ" b="1" dirty="0" smtClean="0"/>
              <a:t> </a:t>
            </a:r>
            <a:r>
              <a:rPr lang="cs-CZ" b="1" dirty="0" err="1" smtClean="0"/>
              <a:t>englisch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lernen</a:t>
            </a:r>
            <a:r>
              <a:rPr lang="cs-CZ" b="1" dirty="0" smtClean="0"/>
              <a:t>.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/>
          </a:p>
        </p:txBody>
      </p:sp>
      <p:pic>
        <p:nvPicPr>
          <p:cNvPr id="3077" name="Picture 5" descr="C:\Users\Petr\AppData\Local\Microsoft\Windows\Temporary Internet Files\Content.IE5\BSKF8SRE\MP90042374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1412776"/>
            <a:ext cx="4137322" cy="374441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0" dur="1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7. třídu – </a:t>
            </a:r>
            <a:r>
              <a:rPr lang="cs-CZ" sz="2800" b="1" dirty="0" err="1" smtClean="0"/>
              <a:t>wohin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möchtest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du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fahren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und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möchtest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du</a:t>
            </a:r>
            <a:r>
              <a:rPr lang="cs-CZ" sz="2800" b="1" dirty="0" smtClean="0"/>
              <a:t> dort machen.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Frankreich</a:t>
            </a: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Paris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besuchen</a:t>
            </a: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Eiffelthurm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sehen</a:t>
            </a: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Ich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möchte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 nach 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Frankreich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fahren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und</a:t>
            </a:r>
            <a:endParaRPr lang="cs-CZ" sz="28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dort Paris 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besuchen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und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Eiffelthurm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sehen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.</a:t>
            </a:r>
          </a:p>
          <a:p>
            <a:pPr>
              <a:buNone/>
            </a:pP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4100" name="Picture 4" descr="C:\Users\Petr\AppData\Local\Microsoft\Windows\Temporary Internet Files\Content.IE5\ATHHU0PU\MP90040527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1484784"/>
            <a:ext cx="3528392" cy="352839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0" dur="1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7. třídu – Podmiňovací způsob slovesa </a:t>
            </a:r>
            <a:r>
              <a:rPr lang="cs-CZ" sz="2800" b="1" dirty="0" err="1" smtClean="0"/>
              <a:t>mögen</a:t>
            </a:r>
            <a:r>
              <a:rPr lang="cs-CZ" sz="2800" b="1" dirty="0" smtClean="0"/>
              <a:t>..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2800" b="1" dirty="0" smtClean="0"/>
              <a:t>METODIKA.</a:t>
            </a:r>
          </a:p>
          <a:p>
            <a:endParaRPr lang="cs-CZ" sz="2800" b="1" dirty="0" smtClean="0"/>
          </a:p>
          <a:p>
            <a:pPr>
              <a:buNone/>
            </a:pPr>
            <a:r>
              <a:rPr lang="cs-CZ" sz="2800" b="1" dirty="0" smtClean="0"/>
              <a:t>Cílem hodiny je seznámení žáků s časováním slovesa </a:t>
            </a:r>
            <a:r>
              <a:rPr lang="cs-CZ" sz="2800" b="1" dirty="0" err="1" smtClean="0"/>
              <a:t>mögen</a:t>
            </a:r>
            <a:r>
              <a:rPr lang="cs-CZ" sz="2800" b="1" dirty="0" smtClean="0"/>
              <a:t> v podmiňovacím způsobu a hlavně komunikace na téma – kam bych chtěl jet a co bych tam chtěl dělat. </a:t>
            </a:r>
          </a:p>
          <a:p>
            <a:pPr>
              <a:buNone/>
            </a:pPr>
            <a:r>
              <a:rPr lang="cs-CZ" sz="2800" b="1" dirty="0" smtClean="0"/>
              <a:t>Blíží se prázdniny, proto využijeme při tvoření vět  zkušenosti dětí a jejich vyprávění k tématu kam by chtěly jet a co by tam chtěly dělat. </a:t>
            </a:r>
          </a:p>
          <a:p>
            <a:pPr>
              <a:buNone/>
            </a:pPr>
            <a:r>
              <a:rPr lang="cs-CZ" sz="2800" b="1" dirty="0" smtClean="0"/>
              <a:t>Inovace : práce s interaktivní tabulí umožní pomocí obrázků přiblížit místa, která by děti chtěly navštívit, v průběhu hodiny společně doplňujeme další cíle prázdninových cest, současně opakujeme slovesa – děti říkají, co by kdo chtěl kde dělat. Každý se většinou rád zapojí a přidá svůj nápad. </a:t>
            </a:r>
          </a:p>
          <a:p>
            <a:endParaRPr lang="cs-CZ" sz="2800" b="1" dirty="0" smtClean="0"/>
          </a:p>
          <a:p>
            <a:endParaRPr lang="cs-CZ" sz="2800" b="1" dirty="0" smtClean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7. třídu.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4320" lvl="0" indent="-274320">
              <a:spcBef>
                <a:spcPts val="600"/>
              </a:spcBef>
              <a:buClr>
                <a:srgbClr val="FE8637"/>
              </a:buClr>
              <a:buFont typeface="Wingdings"/>
              <a:buChar char=""/>
            </a:pPr>
            <a:endParaRPr lang="cs-CZ" sz="2800" b="1" dirty="0" smtClean="0">
              <a:solidFill>
                <a:prstClr val="black"/>
              </a:solidFill>
              <a:latin typeface="Century Schoolbook"/>
            </a:endParaRPr>
          </a:p>
          <a:p>
            <a:r>
              <a:rPr lang="cs-CZ" dirty="0" smtClean="0"/>
              <a:t>Zdroje : 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smtClean="0"/>
              <a:t>Kliparty </a:t>
            </a:r>
            <a:r>
              <a:rPr lang="cs-CZ" smtClean="0"/>
              <a:t>Office: </a:t>
            </a:r>
            <a:r>
              <a:rPr lang="cs-CZ" smtClean="0"/>
              <a:t>www.office.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352</TotalTime>
  <Words>525</Words>
  <Application>Microsoft Office PowerPoint</Application>
  <PresentationFormat>Předvádění na obrazovce (4:3)</PresentationFormat>
  <Paragraphs>106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Lití písma</vt:lpstr>
      <vt:lpstr>Snímek 1</vt:lpstr>
      <vt:lpstr>Němčina pro 7. třídu – sloveso mögen.</vt:lpstr>
      <vt:lpstr>Němčina pro 7. třídu – podmiňovací způsob slovesa mögen.</vt:lpstr>
      <vt:lpstr>Němčina pro 7. třídu.</vt:lpstr>
      <vt:lpstr>Němčina pro 7. třídu. Věty se slovesem mögen – podmiňovací způsob. Všímej si slovosledu.</vt:lpstr>
      <vt:lpstr>Němčina pro 7. třídu – věty se slovesem mögen v podmiňovacím tvaru – slovosled.</vt:lpstr>
      <vt:lpstr>Němčina pro 7. třídu – kam by jsi chtěl(a) jet a co by jsi tam chtěl(a) dělat ?</vt:lpstr>
      <vt:lpstr>Němčina pro 7. třídu – tvoříme věty. Wohin möchtest du fahren und was möchtest du dort machen ?</vt:lpstr>
      <vt:lpstr>Němčina pro 7. třídu – wohin möchtest du fahren und was möchtest du dort machen.</vt:lpstr>
      <vt:lpstr>Němčina pro 7. třídu – Podmiňovací způsob slovesa mögen..</vt:lpstr>
      <vt:lpstr>Němčina pro 7. třídu.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Němčina pro 7. třídu.</dc:title>
  <dc:creator>Petr</dc:creator>
  <cp:lastModifiedBy>Dum</cp:lastModifiedBy>
  <cp:revision>46</cp:revision>
  <dcterms:created xsi:type="dcterms:W3CDTF">2012-01-04T15:51:06Z</dcterms:created>
  <dcterms:modified xsi:type="dcterms:W3CDTF">2012-07-06T13:31:28Z</dcterms:modified>
</cp:coreProperties>
</file>