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65" r:id="rId3"/>
    <p:sldId id="266" r:id="rId4"/>
    <p:sldId id="270" r:id="rId5"/>
    <p:sldId id="267" r:id="rId6"/>
    <p:sldId id="268" r:id="rId7"/>
    <p:sldId id="269" r:id="rId8"/>
    <p:sldId id="273" r:id="rId9"/>
    <p:sldId id="274" r:id="rId10"/>
    <p:sldId id="272" r:id="rId11"/>
    <p:sldId id="275" r:id="rId12"/>
    <p:sldId id="276" r:id="rId13"/>
    <p:sldId id="263" r:id="rId14"/>
    <p:sldId id="264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3E5A7-6851-459C-88C8-F7E14AF0D799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E812140A-C947-4C6E-9C30-4D6B114CD1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3E5A7-6851-459C-88C8-F7E14AF0D799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2140A-C947-4C6E-9C30-4D6B114CD1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3E5A7-6851-459C-88C8-F7E14AF0D799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2140A-C947-4C6E-9C30-4D6B114CD1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3E5A7-6851-459C-88C8-F7E14AF0D799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2140A-C947-4C6E-9C30-4D6B114CD1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3E5A7-6851-459C-88C8-F7E14AF0D799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2140A-C947-4C6E-9C30-4D6B114CD1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3E5A7-6851-459C-88C8-F7E14AF0D799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2140A-C947-4C6E-9C30-4D6B114CD1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3E5A7-6851-459C-88C8-F7E14AF0D799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2140A-C947-4C6E-9C30-4D6B114CD1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3E5A7-6851-459C-88C8-F7E14AF0D799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2140A-C947-4C6E-9C30-4D6B114CD1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3E5A7-6851-459C-88C8-F7E14AF0D799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2140A-C947-4C6E-9C30-4D6B114CD1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3E5A7-6851-459C-88C8-F7E14AF0D799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2140A-C947-4C6E-9C30-4D6B114CD1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3E5A7-6851-459C-88C8-F7E14AF0D799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2140A-C947-4C6E-9C30-4D6B114CD1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8CB3E5A7-6851-459C-88C8-F7E14AF0D799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E812140A-C947-4C6E-9C30-4D6B114CD1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4" Type="http://schemas.openxmlformats.org/officeDocument/2006/relationships/image" Target="../media/image19.gi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548680"/>
            <a:ext cx="1811936" cy="1728192"/>
          </a:xfrm>
          <a:prstGeom prst="rect">
            <a:avLst/>
          </a:prstGeom>
          <a:noFill/>
        </p:spPr>
      </p:pic>
      <p:pic>
        <p:nvPicPr>
          <p:cNvPr id="5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5589240"/>
            <a:ext cx="3960440" cy="816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Obdélník 5"/>
          <p:cNvSpPr/>
          <p:nvPr/>
        </p:nvSpPr>
        <p:spPr>
          <a:xfrm>
            <a:off x="3779912" y="620688"/>
            <a:ext cx="4572000" cy="329320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Název školy: ZŠ Štětí, Ostrovní 300</a:t>
            </a:r>
            <a:b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Autor: Vlasta </a:t>
            </a:r>
            <a:r>
              <a:rPr lang="cs-CZ" sz="1600" b="1" dirty="0" err="1" smtClean="0">
                <a:solidFill>
                  <a:schemeClr val="tx2">
                    <a:lumMod val="75000"/>
                  </a:schemeClr>
                </a:solidFill>
              </a:rPr>
              <a:t>Hackelová</a:t>
            </a:r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Název materiálu: </a:t>
            </a:r>
            <a:b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600" b="1" dirty="0">
                <a:solidFill>
                  <a:schemeClr val="tx2">
                    <a:lumMod val="75000"/>
                  </a:schemeClr>
                </a:solidFill>
              </a:rPr>
              <a:t>VY_32_INOVACE_NJ.7.B.20_opakovaci_test</a:t>
            </a:r>
            <a:endParaRPr lang="cs-CZ" sz="16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Datum : 14.5. 2012</a:t>
            </a:r>
          </a:p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Ročník : sedmý</a:t>
            </a:r>
          </a:p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Vzdělávací oblast : Jazyk a jazyková komunikace</a:t>
            </a:r>
          </a:p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Předmět : Německý jazyk</a:t>
            </a:r>
            <a:b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Název: </a:t>
            </a:r>
            <a:r>
              <a:rPr lang="cs-CZ" sz="1600" b="1" dirty="0" err="1" smtClean="0">
                <a:solidFill>
                  <a:schemeClr val="tx2">
                    <a:lumMod val="75000"/>
                  </a:schemeClr>
                </a:solidFill>
              </a:rPr>
              <a:t>Wiederholungstest</a:t>
            </a:r>
            <a:endParaRPr lang="cs-CZ" sz="16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Číslo operačního programu: CZ.1.07/1.4.00/21.1693</a:t>
            </a:r>
          </a:p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Název projektu: PRIMA ŠKOLA</a:t>
            </a:r>
            <a:endParaRPr lang="cs-CZ" sz="1600" b="1" dirty="0"/>
          </a:p>
        </p:txBody>
      </p:sp>
      <p:sp>
        <p:nvSpPr>
          <p:cNvPr id="7" name="Obdélník 6"/>
          <p:cNvSpPr/>
          <p:nvPr/>
        </p:nvSpPr>
        <p:spPr>
          <a:xfrm>
            <a:off x="467544" y="4196987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Anotace : Německý jazyk pro 7. ročník</a:t>
            </a:r>
          </a:p>
          <a:p>
            <a:pPr algn="just"/>
            <a:r>
              <a:rPr lang="cs-CZ" b="1" dirty="0" err="1" smtClean="0">
                <a:solidFill>
                  <a:schemeClr val="accent2">
                    <a:lumMod val="50000"/>
                  </a:schemeClr>
                </a:solidFill>
              </a:rPr>
              <a:t>Wiederholungstest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– pracovní 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listy - opakování.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Němčina pro 7. třídu – vyber správnou variantu.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/>
              <a:t>1. Petr </a:t>
            </a:r>
            <a:r>
              <a:rPr lang="cs-CZ" b="1" dirty="0" err="1" smtClean="0"/>
              <a:t>ist</a:t>
            </a:r>
            <a:r>
              <a:rPr lang="cs-CZ" b="1" dirty="0" smtClean="0"/>
              <a:t> mein </a:t>
            </a:r>
            <a:r>
              <a:rPr lang="cs-CZ" b="1" dirty="0" err="1" smtClean="0"/>
              <a:t>Freund</a:t>
            </a:r>
            <a:r>
              <a:rPr lang="cs-CZ" b="1" dirty="0" smtClean="0"/>
              <a:t> </a:t>
            </a:r>
            <a:r>
              <a:rPr lang="cs-CZ" b="1" dirty="0" err="1" smtClean="0"/>
              <a:t>und</a:t>
            </a:r>
            <a:r>
              <a:rPr lang="cs-CZ" b="1" dirty="0" smtClean="0"/>
              <a:t> </a:t>
            </a:r>
            <a:r>
              <a:rPr lang="cs-CZ" b="1" dirty="0" err="1" smtClean="0"/>
              <a:t>er</a:t>
            </a:r>
            <a:r>
              <a:rPr lang="cs-CZ" b="1" dirty="0" smtClean="0"/>
              <a:t>………..in Prag.</a:t>
            </a:r>
          </a:p>
          <a:p>
            <a:pPr marL="0" indent="0">
              <a:buNone/>
            </a:pPr>
            <a:r>
              <a:rPr lang="cs-CZ" b="1" dirty="0" smtClean="0"/>
              <a:t>   a</a:t>
            </a:r>
            <a:r>
              <a:rPr lang="cs-CZ" b="1" dirty="0" smtClean="0">
                <a:solidFill>
                  <a:srgbClr val="00B050"/>
                </a:solidFill>
              </a:rPr>
              <a:t>) </a:t>
            </a:r>
            <a:r>
              <a:rPr lang="cs-CZ" b="1" dirty="0" err="1" smtClean="0">
                <a:solidFill>
                  <a:srgbClr val="00B050"/>
                </a:solidFill>
              </a:rPr>
              <a:t>kommt</a:t>
            </a:r>
            <a:r>
              <a:rPr lang="cs-CZ" b="1" dirty="0" smtClean="0">
                <a:solidFill>
                  <a:srgbClr val="00B050"/>
                </a:solidFill>
              </a:rPr>
              <a:t>      b) </a:t>
            </a:r>
            <a:r>
              <a:rPr lang="cs-CZ" b="1" dirty="0" err="1" smtClean="0">
                <a:solidFill>
                  <a:srgbClr val="00B050"/>
                </a:solidFill>
              </a:rPr>
              <a:t>wohnen</a:t>
            </a:r>
            <a:r>
              <a:rPr lang="cs-CZ" b="1" dirty="0" smtClean="0">
                <a:solidFill>
                  <a:srgbClr val="00B050"/>
                </a:solidFill>
              </a:rPr>
              <a:t>    c) </a:t>
            </a:r>
            <a:r>
              <a:rPr lang="cs-CZ" b="1" dirty="0" err="1" smtClean="0">
                <a:solidFill>
                  <a:srgbClr val="00B050"/>
                </a:solidFill>
              </a:rPr>
              <a:t>wohnt</a:t>
            </a:r>
            <a:r>
              <a:rPr lang="cs-CZ" b="1" dirty="0" smtClean="0">
                <a:solidFill>
                  <a:srgbClr val="00B050"/>
                </a:solidFill>
              </a:rPr>
              <a:t> </a:t>
            </a:r>
            <a:endParaRPr lang="cs-CZ" b="1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b="1" dirty="0" smtClean="0"/>
              <a:t>2. </a:t>
            </a:r>
            <a:r>
              <a:rPr lang="cs-CZ" b="1" dirty="0" err="1" smtClean="0"/>
              <a:t>Unsere</a:t>
            </a:r>
            <a:r>
              <a:rPr lang="cs-CZ" b="1" dirty="0" smtClean="0"/>
              <a:t> </a:t>
            </a:r>
            <a:r>
              <a:rPr lang="cs-CZ" b="1" dirty="0" err="1"/>
              <a:t>Oma</a:t>
            </a:r>
            <a:r>
              <a:rPr lang="cs-CZ" b="1" dirty="0"/>
              <a:t> </a:t>
            </a:r>
            <a:r>
              <a:rPr lang="cs-CZ" b="1" dirty="0" err="1"/>
              <a:t>ist</a:t>
            </a:r>
            <a:r>
              <a:rPr lang="cs-CZ" b="1" dirty="0"/>
              <a:t> </a:t>
            </a:r>
            <a:r>
              <a:rPr lang="cs-CZ" b="1" dirty="0" err="1"/>
              <a:t>schon</a:t>
            </a:r>
            <a:r>
              <a:rPr lang="cs-CZ" b="1" dirty="0"/>
              <a:t> ………. </a:t>
            </a:r>
            <a:r>
              <a:rPr lang="cs-CZ" b="1" dirty="0" err="1"/>
              <a:t>Jahre</a:t>
            </a:r>
            <a:r>
              <a:rPr lang="cs-CZ" b="1" dirty="0"/>
              <a:t> alt.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a</a:t>
            </a:r>
            <a:r>
              <a:rPr lang="cs-CZ" b="1" dirty="0" smtClean="0">
                <a:solidFill>
                  <a:srgbClr val="00B050"/>
                </a:solidFill>
              </a:rPr>
              <a:t>) </a:t>
            </a:r>
            <a:r>
              <a:rPr lang="cs-CZ" b="1" dirty="0" err="1" smtClean="0">
                <a:solidFill>
                  <a:srgbClr val="00B050"/>
                </a:solidFill>
              </a:rPr>
              <a:t>sechzehn</a:t>
            </a:r>
            <a:r>
              <a:rPr lang="cs-CZ" b="1" dirty="0" smtClean="0">
                <a:solidFill>
                  <a:srgbClr val="00B050"/>
                </a:solidFill>
              </a:rPr>
              <a:t>     b)</a:t>
            </a:r>
            <a:r>
              <a:rPr lang="cs-CZ" b="1" dirty="0" err="1" smtClean="0">
                <a:solidFill>
                  <a:srgbClr val="00B050"/>
                </a:solidFill>
              </a:rPr>
              <a:t>sechs</a:t>
            </a:r>
            <a:r>
              <a:rPr lang="cs-CZ" b="1" dirty="0" smtClean="0">
                <a:solidFill>
                  <a:srgbClr val="00B050"/>
                </a:solidFill>
              </a:rPr>
              <a:t>     c)</a:t>
            </a:r>
            <a:r>
              <a:rPr lang="cs-CZ" b="1" dirty="0" err="1" smtClean="0">
                <a:solidFill>
                  <a:srgbClr val="00B050"/>
                </a:solidFill>
              </a:rPr>
              <a:t>sechzig</a:t>
            </a:r>
            <a:endParaRPr lang="cs-CZ" b="1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b="1" dirty="0"/>
              <a:t>3.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habe</a:t>
            </a:r>
            <a:r>
              <a:rPr lang="cs-CZ" b="1" dirty="0"/>
              <a:t> in der </a:t>
            </a:r>
            <a:r>
              <a:rPr lang="cs-CZ" b="1" dirty="0" err="1"/>
              <a:t>Tasche</a:t>
            </a:r>
            <a:r>
              <a:rPr lang="cs-CZ" b="1" dirty="0"/>
              <a:t> …......Buch.</a:t>
            </a:r>
          </a:p>
          <a:p>
            <a:pPr marL="0" indent="0">
              <a:buNone/>
            </a:pPr>
            <a:r>
              <a:rPr lang="cs-CZ" b="1" dirty="0"/>
              <a:t>   a</a:t>
            </a:r>
            <a:r>
              <a:rPr lang="cs-CZ" b="1" dirty="0">
                <a:solidFill>
                  <a:srgbClr val="00B050"/>
                </a:solidFill>
              </a:rPr>
              <a:t>) </a:t>
            </a:r>
            <a:r>
              <a:rPr lang="cs-CZ" b="1" dirty="0" err="1">
                <a:solidFill>
                  <a:srgbClr val="00B050"/>
                </a:solidFill>
              </a:rPr>
              <a:t>ein</a:t>
            </a:r>
            <a:r>
              <a:rPr lang="cs-CZ" b="1" dirty="0">
                <a:solidFill>
                  <a:srgbClr val="00B050"/>
                </a:solidFill>
              </a:rPr>
              <a:t>    b) </a:t>
            </a:r>
            <a:r>
              <a:rPr lang="cs-CZ" b="1" dirty="0" err="1">
                <a:solidFill>
                  <a:srgbClr val="00B050"/>
                </a:solidFill>
              </a:rPr>
              <a:t>einen</a:t>
            </a:r>
            <a:r>
              <a:rPr lang="cs-CZ" b="1" dirty="0">
                <a:solidFill>
                  <a:srgbClr val="00B050"/>
                </a:solidFill>
              </a:rPr>
              <a:t>      c) </a:t>
            </a:r>
            <a:r>
              <a:rPr lang="cs-CZ" b="1" dirty="0" err="1">
                <a:solidFill>
                  <a:srgbClr val="00B050"/>
                </a:solidFill>
              </a:rPr>
              <a:t>eine</a:t>
            </a:r>
            <a:endParaRPr lang="cs-CZ" b="1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b="1" dirty="0"/>
              <a:t>4. </a:t>
            </a:r>
            <a:r>
              <a:rPr lang="cs-CZ" b="1" dirty="0" err="1"/>
              <a:t>Woher</a:t>
            </a:r>
            <a:r>
              <a:rPr lang="cs-CZ" b="1" dirty="0"/>
              <a:t> …………… </a:t>
            </a:r>
            <a:r>
              <a:rPr lang="cs-CZ" b="1" dirty="0" err="1"/>
              <a:t>dein</a:t>
            </a:r>
            <a:r>
              <a:rPr lang="cs-CZ" b="1" dirty="0"/>
              <a:t> Vater ?</a:t>
            </a:r>
          </a:p>
          <a:p>
            <a:pPr marL="0" indent="0">
              <a:buNone/>
            </a:pPr>
            <a:r>
              <a:rPr lang="cs-CZ" b="1" dirty="0"/>
              <a:t>   a</a:t>
            </a:r>
            <a:r>
              <a:rPr lang="cs-CZ" b="1" dirty="0">
                <a:solidFill>
                  <a:srgbClr val="00B050"/>
                </a:solidFill>
              </a:rPr>
              <a:t>) </a:t>
            </a:r>
            <a:r>
              <a:rPr lang="cs-CZ" b="1" dirty="0" err="1">
                <a:solidFill>
                  <a:srgbClr val="00B050"/>
                </a:solidFill>
              </a:rPr>
              <a:t>kommst</a:t>
            </a:r>
            <a:r>
              <a:rPr lang="cs-CZ" b="1" dirty="0">
                <a:solidFill>
                  <a:srgbClr val="00B050"/>
                </a:solidFill>
              </a:rPr>
              <a:t>   b) </a:t>
            </a:r>
            <a:r>
              <a:rPr lang="cs-CZ" b="1" dirty="0" err="1">
                <a:solidFill>
                  <a:srgbClr val="00B050"/>
                </a:solidFill>
              </a:rPr>
              <a:t>komme</a:t>
            </a:r>
            <a:r>
              <a:rPr lang="cs-CZ" b="1" dirty="0">
                <a:solidFill>
                  <a:srgbClr val="00B050"/>
                </a:solidFill>
              </a:rPr>
              <a:t>    c) </a:t>
            </a:r>
            <a:r>
              <a:rPr lang="cs-CZ" b="1" dirty="0" err="1">
                <a:solidFill>
                  <a:srgbClr val="00B050"/>
                </a:solidFill>
              </a:rPr>
              <a:t>kommt</a:t>
            </a:r>
            <a:endParaRPr lang="cs-CZ" b="1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b="1" dirty="0"/>
              <a:t>5. </a:t>
            </a:r>
            <a:r>
              <a:rPr lang="cs-CZ" b="1" dirty="0" err="1"/>
              <a:t>Was</a:t>
            </a:r>
            <a:r>
              <a:rPr lang="cs-CZ" b="1" dirty="0"/>
              <a:t> …………..</a:t>
            </a:r>
            <a:r>
              <a:rPr lang="cs-CZ" b="1" dirty="0" err="1"/>
              <a:t>du</a:t>
            </a:r>
            <a:r>
              <a:rPr lang="cs-CZ" b="1" dirty="0"/>
              <a:t> </a:t>
            </a:r>
            <a:r>
              <a:rPr lang="cs-CZ" b="1" dirty="0" err="1"/>
              <a:t>am</a:t>
            </a:r>
            <a:r>
              <a:rPr lang="cs-CZ" b="1" dirty="0"/>
              <a:t> </a:t>
            </a:r>
            <a:r>
              <a:rPr lang="cs-CZ" b="1" dirty="0" err="1"/>
              <a:t>liebsten</a:t>
            </a:r>
            <a:r>
              <a:rPr lang="cs-CZ" b="1" dirty="0"/>
              <a:t> ? </a:t>
            </a:r>
          </a:p>
          <a:p>
            <a:pPr marL="0" indent="0">
              <a:buNone/>
            </a:pPr>
            <a:r>
              <a:rPr lang="cs-CZ" b="1" dirty="0"/>
              <a:t>   a</a:t>
            </a:r>
            <a:r>
              <a:rPr lang="cs-CZ" b="1" dirty="0">
                <a:solidFill>
                  <a:srgbClr val="00B050"/>
                </a:solidFill>
              </a:rPr>
              <a:t>) </a:t>
            </a:r>
            <a:r>
              <a:rPr lang="cs-CZ" b="1" dirty="0" err="1">
                <a:solidFill>
                  <a:srgbClr val="00B050"/>
                </a:solidFill>
              </a:rPr>
              <a:t>spielst</a:t>
            </a:r>
            <a:r>
              <a:rPr lang="cs-CZ" b="1" dirty="0">
                <a:solidFill>
                  <a:srgbClr val="00B050"/>
                </a:solidFill>
              </a:rPr>
              <a:t>   b) </a:t>
            </a:r>
            <a:r>
              <a:rPr lang="cs-CZ" b="1" dirty="0" err="1">
                <a:solidFill>
                  <a:srgbClr val="00B050"/>
                </a:solidFill>
              </a:rPr>
              <a:t>spielt</a:t>
            </a:r>
            <a:r>
              <a:rPr lang="cs-CZ" b="1" dirty="0">
                <a:solidFill>
                  <a:srgbClr val="00B050"/>
                </a:solidFill>
              </a:rPr>
              <a:t>   c) </a:t>
            </a:r>
            <a:r>
              <a:rPr lang="cs-CZ" b="1" dirty="0" err="1">
                <a:solidFill>
                  <a:srgbClr val="00B050"/>
                </a:solidFill>
              </a:rPr>
              <a:t>spiele</a:t>
            </a:r>
            <a:r>
              <a:rPr lang="cs-CZ" b="1" dirty="0"/>
              <a:t>	</a:t>
            </a:r>
          </a:p>
          <a:p>
            <a:pPr marL="0" indent="0">
              <a:buNone/>
            </a:pPr>
            <a:endParaRPr lang="cs-CZ" b="1" dirty="0"/>
          </a:p>
          <a:p>
            <a:pPr marL="457200" indent="-457200">
              <a:buFont typeface="+mj-lt"/>
              <a:buAutoNum type="arabicPeriod"/>
            </a:pP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101944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Němčina pro 7. třídu – vyber správnou odpověď.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/>
              <a:t>6. </a:t>
            </a:r>
            <a:r>
              <a:rPr lang="cs-CZ" b="1" dirty="0" err="1" smtClean="0"/>
              <a:t>Nordsee</a:t>
            </a:r>
            <a:r>
              <a:rPr lang="cs-CZ" b="1" dirty="0" smtClean="0"/>
              <a:t> </a:t>
            </a:r>
            <a:r>
              <a:rPr lang="cs-CZ" b="1" dirty="0" err="1" smtClean="0"/>
              <a:t>ist</a:t>
            </a:r>
            <a:r>
              <a:rPr lang="cs-CZ" b="1" dirty="0" smtClean="0"/>
              <a:t> :</a:t>
            </a:r>
          </a:p>
          <a:p>
            <a:r>
              <a:rPr lang="cs-CZ" b="1" dirty="0" smtClean="0"/>
              <a:t>a) </a:t>
            </a:r>
            <a:r>
              <a:rPr lang="cs-CZ" b="1" dirty="0" err="1" smtClean="0">
                <a:solidFill>
                  <a:srgbClr val="C00000"/>
                </a:solidFill>
              </a:rPr>
              <a:t>eine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</a:rPr>
              <a:t>Stadt</a:t>
            </a:r>
            <a:r>
              <a:rPr lang="cs-CZ" b="1" dirty="0" smtClean="0">
                <a:solidFill>
                  <a:srgbClr val="C00000"/>
                </a:solidFill>
              </a:rPr>
              <a:t>      b) </a:t>
            </a:r>
            <a:r>
              <a:rPr lang="cs-CZ" b="1" dirty="0" err="1" smtClean="0">
                <a:solidFill>
                  <a:srgbClr val="C00000"/>
                </a:solidFill>
              </a:rPr>
              <a:t>ein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</a:rPr>
              <a:t>Berg</a:t>
            </a:r>
            <a:r>
              <a:rPr lang="cs-CZ" b="1" dirty="0" smtClean="0">
                <a:solidFill>
                  <a:srgbClr val="C00000"/>
                </a:solidFill>
              </a:rPr>
              <a:t>     c) </a:t>
            </a:r>
            <a:r>
              <a:rPr lang="cs-CZ" b="1" dirty="0" err="1" smtClean="0">
                <a:solidFill>
                  <a:srgbClr val="C00000"/>
                </a:solidFill>
              </a:rPr>
              <a:t>ein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</a:rPr>
              <a:t>Meer</a:t>
            </a:r>
            <a:endParaRPr lang="cs-CZ" b="1" dirty="0" smtClean="0">
              <a:solidFill>
                <a:srgbClr val="C00000"/>
              </a:solidFill>
            </a:endParaRPr>
          </a:p>
          <a:p>
            <a:endParaRPr lang="cs-CZ" b="1" dirty="0"/>
          </a:p>
          <a:p>
            <a:r>
              <a:rPr lang="cs-CZ" b="1" dirty="0" smtClean="0"/>
              <a:t>7. </a:t>
            </a:r>
            <a:r>
              <a:rPr lang="cs-CZ" b="1" dirty="0" err="1" smtClean="0"/>
              <a:t>München</a:t>
            </a:r>
            <a:r>
              <a:rPr lang="cs-CZ" b="1" dirty="0" smtClean="0"/>
              <a:t> </a:t>
            </a:r>
            <a:r>
              <a:rPr lang="cs-CZ" b="1" dirty="0" err="1" smtClean="0"/>
              <a:t>liegt</a:t>
            </a:r>
            <a:r>
              <a:rPr lang="cs-CZ" b="1" dirty="0" smtClean="0"/>
              <a:t>   : </a:t>
            </a:r>
          </a:p>
          <a:p>
            <a:r>
              <a:rPr lang="cs-CZ" b="1" dirty="0" smtClean="0"/>
              <a:t>a</a:t>
            </a:r>
            <a:r>
              <a:rPr lang="cs-CZ" b="1" dirty="0" smtClean="0">
                <a:solidFill>
                  <a:srgbClr val="C00000"/>
                </a:solidFill>
              </a:rPr>
              <a:t>) </a:t>
            </a:r>
            <a:r>
              <a:rPr lang="cs-CZ" b="1" dirty="0" err="1" smtClean="0">
                <a:solidFill>
                  <a:srgbClr val="C00000"/>
                </a:solidFill>
              </a:rPr>
              <a:t>im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</a:rPr>
              <a:t>Süden</a:t>
            </a:r>
            <a:r>
              <a:rPr lang="cs-CZ" b="1" dirty="0" smtClean="0">
                <a:solidFill>
                  <a:srgbClr val="C00000"/>
                </a:solidFill>
              </a:rPr>
              <a:t>    b ) </a:t>
            </a:r>
            <a:r>
              <a:rPr lang="cs-CZ" b="1" dirty="0" err="1" smtClean="0">
                <a:solidFill>
                  <a:srgbClr val="C00000"/>
                </a:solidFill>
              </a:rPr>
              <a:t>im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</a:rPr>
              <a:t>Norden</a:t>
            </a:r>
            <a:r>
              <a:rPr lang="cs-CZ" b="1" dirty="0" smtClean="0">
                <a:solidFill>
                  <a:srgbClr val="C00000"/>
                </a:solidFill>
              </a:rPr>
              <a:t>    c)</a:t>
            </a:r>
            <a:r>
              <a:rPr lang="cs-CZ" b="1" dirty="0" err="1" smtClean="0">
                <a:solidFill>
                  <a:srgbClr val="C00000"/>
                </a:solidFill>
              </a:rPr>
              <a:t>im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</a:rPr>
              <a:t>Westen</a:t>
            </a:r>
            <a:endParaRPr lang="cs-CZ" b="1" dirty="0" smtClean="0">
              <a:solidFill>
                <a:srgbClr val="C00000"/>
              </a:solidFill>
            </a:endParaRPr>
          </a:p>
          <a:p>
            <a:endParaRPr lang="cs-CZ" b="1" dirty="0"/>
          </a:p>
          <a:p>
            <a:r>
              <a:rPr lang="cs-CZ" b="1" dirty="0"/>
              <a:t>8</a:t>
            </a:r>
            <a:r>
              <a:rPr lang="cs-CZ" b="1" dirty="0" smtClean="0"/>
              <a:t>. </a:t>
            </a:r>
            <a:r>
              <a:rPr lang="cs-CZ" b="1" dirty="0" err="1" smtClean="0"/>
              <a:t>Neuschwanstein</a:t>
            </a:r>
            <a:r>
              <a:rPr lang="cs-CZ" b="1" dirty="0" smtClean="0"/>
              <a:t> </a:t>
            </a:r>
            <a:r>
              <a:rPr lang="cs-CZ" b="1" dirty="0" err="1" smtClean="0"/>
              <a:t>ist</a:t>
            </a:r>
            <a:r>
              <a:rPr lang="cs-CZ" b="1" dirty="0" smtClean="0"/>
              <a:t> :</a:t>
            </a:r>
          </a:p>
          <a:p>
            <a:r>
              <a:rPr lang="cs-CZ" b="1" dirty="0" smtClean="0"/>
              <a:t>a) </a:t>
            </a:r>
            <a:r>
              <a:rPr lang="cs-CZ" b="1" dirty="0" err="1" smtClean="0">
                <a:solidFill>
                  <a:srgbClr val="C00000"/>
                </a:solidFill>
              </a:rPr>
              <a:t>ein</a:t>
            </a:r>
            <a:r>
              <a:rPr lang="cs-CZ" b="1" dirty="0" smtClean="0">
                <a:solidFill>
                  <a:srgbClr val="C00000"/>
                </a:solidFill>
              </a:rPr>
              <a:t> Dom    b) </a:t>
            </a:r>
            <a:r>
              <a:rPr lang="cs-CZ" b="1" dirty="0" err="1" smtClean="0">
                <a:solidFill>
                  <a:srgbClr val="C00000"/>
                </a:solidFill>
              </a:rPr>
              <a:t>ein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</a:rPr>
              <a:t>Fluss</a:t>
            </a:r>
            <a:r>
              <a:rPr lang="cs-CZ" b="1" dirty="0" smtClean="0">
                <a:solidFill>
                  <a:srgbClr val="C00000"/>
                </a:solidFill>
              </a:rPr>
              <a:t>     c) </a:t>
            </a:r>
            <a:r>
              <a:rPr lang="cs-CZ" b="1" dirty="0" err="1" smtClean="0">
                <a:solidFill>
                  <a:srgbClr val="C00000"/>
                </a:solidFill>
              </a:rPr>
              <a:t>ein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</a:rPr>
              <a:t>Schloss</a:t>
            </a:r>
            <a:endParaRPr lang="cs-CZ" b="1" dirty="0" smtClean="0">
              <a:solidFill>
                <a:srgbClr val="C00000"/>
              </a:solidFill>
            </a:endParaRPr>
          </a:p>
          <a:p>
            <a:endParaRPr lang="cs-CZ" b="1" dirty="0">
              <a:solidFill>
                <a:srgbClr val="C00000"/>
              </a:solidFill>
            </a:endParaRPr>
          </a:p>
          <a:p>
            <a:r>
              <a:rPr lang="cs-CZ" b="1" dirty="0"/>
              <a:t>9</a:t>
            </a:r>
            <a:r>
              <a:rPr lang="cs-CZ" b="1" dirty="0" smtClean="0"/>
              <a:t>. </a:t>
            </a:r>
            <a:r>
              <a:rPr lang="cs-CZ" b="1" dirty="0" err="1" smtClean="0"/>
              <a:t>Rhein</a:t>
            </a:r>
            <a:r>
              <a:rPr lang="cs-CZ" b="1" dirty="0" smtClean="0"/>
              <a:t> </a:t>
            </a:r>
            <a:r>
              <a:rPr lang="cs-CZ" b="1" dirty="0" err="1" smtClean="0"/>
              <a:t>ist</a:t>
            </a:r>
            <a:r>
              <a:rPr lang="cs-CZ" b="1" dirty="0" smtClean="0"/>
              <a:t> :</a:t>
            </a:r>
          </a:p>
          <a:p>
            <a:r>
              <a:rPr lang="cs-CZ" b="1" dirty="0" smtClean="0"/>
              <a:t>a</a:t>
            </a:r>
            <a:r>
              <a:rPr lang="cs-CZ" b="1" dirty="0" smtClean="0">
                <a:solidFill>
                  <a:srgbClr val="C00000"/>
                </a:solidFill>
              </a:rPr>
              <a:t>) </a:t>
            </a:r>
            <a:r>
              <a:rPr lang="cs-CZ" b="1" dirty="0" err="1" smtClean="0">
                <a:solidFill>
                  <a:srgbClr val="C00000"/>
                </a:solidFill>
              </a:rPr>
              <a:t>eine</a:t>
            </a:r>
            <a:r>
              <a:rPr lang="cs-CZ" b="1" dirty="0" smtClean="0">
                <a:solidFill>
                  <a:srgbClr val="C00000"/>
                </a:solidFill>
              </a:rPr>
              <a:t> Bank  b) </a:t>
            </a:r>
            <a:r>
              <a:rPr lang="cs-CZ" b="1" dirty="0" err="1" smtClean="0">
                <a:solidFill>
                  <a:srgbClr val="C00000"/>
                </a:solidFill>
              </a:rPr>
              <a:t>ein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</a:rPr>
              <a:t>Berg</a:t>
            </a:r>
            <a:r>
              <a:rPr lang="cs-CZ" b="1" dirty="0" smtClean="0">
                <a:solidFill>
                  <a:srgbClr val="C00000"/>
                </a:solidFill>
              </a:rPr>
              <a:t>     c) </a:t>
            </a:r>
            <a:r>
              <a:rPr lang="cs-CZ" b="1" dirty="0" err="1" smtClean="0">
                <a:solidFill>
                  <a:srgbClr val="C00000"/>
                </a:solidFill>
              </a:rPr>
              <a:t>ein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</a:rPr>
              <a:t>Fluss</a:t>
            </a:r>
            <a:endParaRPr lang="cs-CZ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3475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/>
              <a:t>Němčina pro 7. třídu – vyber správnou odpověď.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114300" indent="0">
              <a:buNone/>
            </a:pPr>
            <a:r>
              <a:rPr lang="cs-CZ" b="1" dirty="0" smtClean="0"/>
              <a:t>10. Die </a:t>
            </a:r>
            <a:r>
              <a:rPr lang="cs-CZ" b="1" dirty="0" err="1" smtClean="0"/>
              <a:t>Hauptstadt</a:t>
            </a:r>
            <a:r>
              <a:rPr lang="cs-CZ" b="1" dirty="0" smtClean="0"/>
              <a:t> von </a:t>
            </a:r>
            <a:r>
              <a:rPr lang="cs-CZ" b="1" dirty="0" err="1" smtClean="0"/>
              <a:t>Österreich</a:t>
            </a:r>
            <a:r>
              <a:rPr lang="cs-CZ" b="1" dirty="0" smtClean="0"/>
              <a:t> </a:t>
            </a:r>
            <a:r>
              <a:rPr lang="cs-CZ" b="1" dirty="0" err="1" smtClean="0"/>
              <a:t>ist</a:t>
            </a:r>
            <a:r>
              <a:rPr lang="cs-CZ" b="1" dirty="0" smtClean="0"/>
              <a:t> : </a:t>
            </a:r>
          </a:p>
          <a:p>
            <a:pPr marL="114300" indent="0">
              <a:buNone/>
            </a:pPr>
            <a:r>
              <a:rPr lang="cs-CZ" b="1" dirty="0" smtClean="0"/>
              <a:t>	a</a:t>
            </a:r>
            <a:r>
              <a:rPr lang="cs-CZ" b="1" dirty="0" smtClean="0">
                <a:solidFill>
                  <a:srgbClr val="7030A0"/>
                </a:solidFill>
              </a:rPr>
              <a:t>) </a:t>
            </a:r>
            <a:r>
              <a:rPr lang="cs-CZ" b="1" dirty="0" err="1" smtClean="0">
                <a:solidFill>
                  <a:srgbClr val="7030A0"/>
                </a:solidFill>
              </a:rPr>
              <a:t>Wind</a:t>
            </a:r>
            <a:r>
              <a:rPr lang="cs-CZ" b="1" dirty="0" smtClean="0">
                <a:solidFill>
                  <a:srgbClr val="7030A0"/>
                </a:solidFill>
              </a:rPr>
              <a:t>	b) </a:t>
            </a:r>
            <a:r>
              <a:rPr lang="cs-CZ" b="1" dirty="0" err="1" smtClean="0">
                <a:solidFill>
                  <a:srgbClr val="7030A0"/>
                </a:solidFill>
              </a:rPr>
              <a:t>Wien</a:t>
            </a:r>
            <a:r>
              <a:rPr lang="cs-CZ" b="1" dirty="0" smtClean="0">
                <a:solidFill>
                  <a:srgbClr val="7030A0"/>
                </a:solidFill>
              </a:rPr>
              <a:t>	c) Winter</a:t>
            </a:r>
          </a:p>
          <a:p>
            <a:pPr marL="114300" indent="0">
              <a:buNone/>
            </a:pPr>
            <a:r>
              <a:rPr lang="cs-CZ" b="1" dirty="0" smtClean="0"/>
              <a:t>11. </a:t>
            </a:r>
            <a:r>
              <a:rPr lang="cs-CZ" b="1" dirty="0" err="1" smtClean="0"/>
              <a:t>Ich</a:t>
            </a:r>
            <a:r>
              <a:rPr lang="cs-CZ" b="1" dirty="0" smtClean="0"/>
              <a:t> kaufe</a:t>
            </a:r>
          </a:p>
          <a:p>
            <a:pPr marL="114300" indent="0">
              <a:buNone/>
            </a:pPr>
            <a:r>
              <a:rPr lang="cs-CZ" b="1" dirty="0"/>
              <a:t>	</a:t>
            </a:r>
            <a:r>
              <a:rPr lang="cs-CZ" b="1" dirty="0" smtClean="0"/>
              <a:t>a</a:t>
            </a:r>
            <a:r>
              <a:rPr lang="cs-CZ" b="1" dirty="0" smtClean="0">
                <a:solidFill>
                  <a:srgbClr val="7030A0"/>
                </a:solidFill>
              </a:rPr>
              <a:t>) </a:t>
            </a:r>
            <a:r>
              <a:rPr lang="cs-CZ" b="1" dirty="0" err="1" smtClean="0">
                <a:solidFill>
                  <a:srgbClr val="7030A0"/>
                </a:solidFill>
              </a:rPr>
              <a:t>einem</a:t>
            </a:r>
            <a:r>
              <a:rPr lang="cs-CZ" b="1" dirty="0" smtClean="0">
                <a:solidFill>
                  <a:srgbClr val="7030A0"/>
                </a:solidFill>
              </a:rPr>
              <a:t> Kuli     b) </a:t>
            </a:r>
            <a:r>
              <a:rPr lang="cs-CZ" b="1" dirty="0" err="1" smtClean="0">
                <a:solidFill>
                  <a:srgbClr val="7030A0"/>
                </a:solidFill>
              </a:rPr>
              <a:t>einen</a:t>
            </a:r>
            <a:r>
              <a:rPr lang="cs-CZ" b="1" dirty="0" smtClean="0">
                <a:solidFill>
                  <a:srgbClr val="7030A0"/>
                </a:solidFill>
              </a:rPr>
              <a:t> Kuli   c) </a:t>
            </a:r>
            <a:r>
              <a:rPr lang="cs-CZ" b="1" dirty="0" err="1" smtClean="0">
                <a:solidFill>
                  <a:srgbClr val="7030A0"/>
                </a:solidFill>
              </a:rPr>
              <a:t>eine</a:t>
            </a:r>
            <a:r>
              <a:rPr lang="cs-CZ" b="1" dirty="0" smtClean="0">
                <a:solidFill>
                  <a:srgbClr val="7030A0"/>
                </a:solidFill>
              </a:rPr>
              <a:t> Kuli</a:t>
            </a:r>
          </a:p>
          <a:p>
            <a:pPr marL="114300" indent="0">
              <a:buNone/>
            </a:pPr>
            <a:r>
              <a:rPr lang="cs-CZ" b="1" dirty="0" smtClean="0"/>
              <a:t>12. Monika malt</a:t>
            </a:r>
          </a:p>
          <a:p>
            <a:pPr marL="114300" indent="0">
              <a:buNone/>
            </a:pPr>
            <a:r>
              <a:rPr lang="cs-CZ" b="1" dirty="0"/>
              <a:t>	</a:t>
            </a:r>
            <a:r>
              <a:rPr lang="cs-CZ" b="1" dirty="0" smtClean="0"/>
              <a:t>a) </a:t>
            </a:r>
            <a:r>
              <a:rPr lang="cs-CZ" b="1" dirty="0" err="1" smtClean="0">
                <a:solidFill>
                  <a:srgbClr val="7030A0"/>
                </a:solidFill>
              </a:rPr>
              <a:t>einen</a:t>
            </a:r>
            <a:r>
              <a:rPr lang="cs-CZ" b="1" dirty="0" smtClean="0">
                <a:solidFill>
                  <a:srgbClr val="7030A0"/>
                </a:solidFill>
              </a:rPr>
              <a:t> Auto    b) </a:t>
            </a:r>
            <a:r>
              <a:rPr lang="cs-CZ" b="1" dirty="0" err="1" smtClean="0">
                <a:solidFill>
                  <a:srgbClr val="7030A0"/>
                </a:solidFill>
              </a:rPr>
              <a:t>ein</a:t>
            </a:r>
            <a:r>
              <a:rPr lang="cs-CZ" b="1" dirty="0" smtClean="0">
                <a:solidFill>
                  <a:srgbClr val="7030A0"/>
                </a:solidFill>
              </a:rPr>
              <a:t> Auto      c) </a:t>
            </a:r>
            <a:r>
              <a:rPr lang="cs-CZ" b="1" dirty="0" err="1" smtClean="0">
                <a:solidFill>
                  <a:srgbClr val="7030A0"/>
                </a:solidFill>
              </a:rPr>
              <a:t>einer</a:t>
            </a:r>
            <a:r>
              <a:rPr lang="cs-CZ" b="1" dirty="0" smtClean="0">
                <a:solidFill>
                  <a:srgbClr val="7030A0"/>
                </a:solidFill>
              </a:rPr>
              <a:t> Auto</a:t>
            </a:r>
          </a:p>
          <a:p>
            <a:pPr marL="114300" indent="0">
              <a:buNone/>
            </a:pPr>
            <a:r>
              <a:rPr lang="cs-CZ" b="1" dirty="0" smtClean="0"/>
              <a:t>13. Stuttgart </a:t>
            </a:r>
            <a:r>
              <a:rPr lang="cs-CZ" b="1" dirty="0" err="1" smtClean="0"/>
              <a:t>liegt</a:t>
            </a:r>
            <a:r>
              <a:rPr lang="cs-CZ" b="1" dirty="0" smtClean="0"/>
              <a:t> in </a:t>
            </a:r>
          </a:p>
          <a:p>
            <a:pPr marL="114300" indent="0">
              <a:buNone/>
            </a:pPr>
            <a:r>
              <a:rPr lang="cs-CZ" b="1" dirty="0"/>
              <a:t>	</a:t>
            </a:r>
            <a:r>
              <a:rPr lang="cs-CZ" b="1" dirty="0" smtClean="0"/>
              <a:t>a) </a:t>
            </a:r>
            <a:r>
              <a:rPr lang="cs-CZ" b="1" dirty="0" err="1" smtClean="0">
                <a:solidFill>
                  <a:srgbClr val="7030A0"/>
                </a:solidFill>
              </a:rPr>
              <a:t>Österreich</a:t>
            </a:r>
            <a:r>
              <a:rPr lang="cs-CZ" b="1" dirty="0" smtClean="0">
                <a:solidFill>
                  <a:srgbClr val="7030A0"/>
                </a:solidFill>
              </a:rPr>
              <a:t>     b) der </a:t>
            </a:r>
            <a:r>
              <a:rPr lang="cs-CZ" b="1" dirty="0" err="1" smtClean="0">
                <a:solidFill>
                  <a:srgbClr val="7030A0"/>
                </a:solidFill>
              </a:rPr>
              <a:t>Schweiz</a:t>
            </a:r>
            <a:r>
              <a:rPr lang="cs-CZ" b="1" dirty="0" smtClean="0">
                <a:solidFill>
                  <a:srgbClr val="7030A0"/>
                </a:solidFill>
              </a:rPr>
              <a:t>   c) </a:t>
            </a:r>
            <a:r>
              <a:rPr lang="cs-CZ" b="1" dirty="0" err="1" smtClean="0">
                <a:solidFill>
                  <a:srgbClr val="7030A0"/>
                </a:solidFill>
              </a:rPr>
              <a:t>Deutschland</a:t>
            </a:r>
            <a:endParaRPr lang="cs-CZ" b="1" dirty="0" smtClean="0">
              <a:solidFill>
                <a:srgbClr val="7030A0"/>
              </a:solidFill>
            </a:endParaRPr>
          </a:p>
          <a:p>
            <a:pPr marL="114300" indent="0">
              <a:buNone/>
            </a:pPr>
            <a:r>
              <a:rPr lang="cs-CZ" b="1" dirty="0" smtClean="0"/>
              <a:t>14. Mein </a:t>
            </a:r>
            <a:r>
              <a:rPr lang="cs-CZ" b="1" dirty="0" err="1" smtClean="0"/>
              <a:t>Bruden</a:t>
            </a:r>
            <a:r>
              <a:rPr lang="cs-CZ" b="1" dirty="0" smtClean="0"/>
              <a:t> </a:t>
            </a:r>
            <a:r>
              <a:rPr lang="cs-CZ" b="1" dirty="0" err="1" smtClean="0"/>
              <a:t>möchte</a:t>
            </a:r>
            <a:r>
              <a:rPr lang="cs-CZ" b="1" dirty="0" smtClean="0"/>
              <a:t> </a:t>
            </a:r>
            <a:r>
              <a:rPr lang="cs-CZ" b="1" dirty="0" err="1" smtClean="0"/>
              <a:t>im</a:t>
            </a:r>
            <a:r>
              <a:rPr lang="cs-CZ" b="1" dirty="0" smtClean="0"/>
              <a:t> </a:t>
            </a:r>
            <a:r>
              <a:rPr lang="cs-CZ" b="1" dirty="0" err="1" smtClean="0"/>
              <a:t>Juli</a:t>
            </a:r>
            <a:r>
              <a:rPr lang="cs-CZ" b="1" dirty="0" smtClean="0"/>
              <a:t>  …………….. </a:t>
            </a:r>
            <a:r>
              <a:rPr lang="cs-CZ" b="1" dirty="0" err="1"/>
              <a:t>f</a:t>
            </a:r>
            <a:r>
              <a:rPr lang="cs-CZ" b="1" dirty="0" err="1" smtClean="0"/>
              <a:t>ahren</a:t>
            </a:r>
            <a:r>
              <a:rPr lang="cs-CZ" b="1" dirty="0" smtClean="0"/>
              <a:t>.</a:t>
            </a:r>
          </a:p>
          <a:p>
            <a:pPr marL="114300" indent="0">
              <a:buNone/>
            </a:pPr>
            <a:r>
              <a:rPr lang="cs-CZ" b="1" dirty="0" smtClean="0"/>
              <a:t>a) </a:t>
            </a:r>
            <a:r>
              <a:rPr lang="cs-CZ" b="1" dirty="0" smtClean="0">
                <a:solidFill>
                  <a:srgbClr val="7030A0"/>
                </a:solidFill>
              </a:rPr>
              <a:t>nach  </a:t>
            </a:r>
            <a:r>
              <a:rPr lang="cs-CZ" b="1" dirty="0" err="1" smtClean="0">
                <a:solidFill>
                  <a:srgbClr val="7030A0"/>
                </a:solidFill>
              </a:rPr>
              <a:t>Schweiz</a:t>
            </a:r>
            <a:r>
              <a:rPr lang="cs-CZ" b="1" dirty="0" smtClean="0">
                <a:solidFill>
                  <a:srgbClr val="7030A0"/>
                </a:solidFill>
              </a:rPr>
              <a:t>  b) in </a:t>
            </a:r>
            <a:r>
              <a:rPr lang="cs-CZ" b="1" dirty="0" err="1" smtClean="0">
                <a:solidFill>
                  <a:srgbClr val="7030A0"/>
                </a:solidFill>
              </a:rPr>
              <a:t>Deutschland</a:t>
            </a:r>
            <a:r>
              <a:rPr lang="cs-CZ" b="1" dirty="0" smtClean="0">
                <a:solidFill>
                  <a:srgbClr val="7030A0"/>
                </a:solidFill>
              </a:rPr>
              <a:t>  c)nach </a:t>
            </a:r>
            <a:r>
              <a:rPr lang="cs-CZ" b="1" dirty="0" err="1" smtClean="0">
                <a:solidFill>
                  <a:srgbClr val="7030A0"/>
                </a:solidFill>
              </a:rPr>
              <a:t>Italien</a:t>
            </a:r>
            <a:endParaRPr lang="cs-CZ" b="1" dirty="0">
              <a:solidFill>
                <a:srgbClr val="7030A0"/>
              </a:solidFill>
            </a:endParaRPr>
          </a:p>
          <a:p>
            <a:pPr marL="114300" indent="0">
              <a:buNone/>
            </a:pPr>
            <a:r>
              <a:rPr lang="cs-CZ" b="1" dirty="0" smtClean="0"/>
              <a:t>       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1779603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Němčina pro 7. třídu - co je správně</a:t>
            </a:r>
            <a:br>
              <a:rPr lang="cs-CZ" sz="2800" b="1" dirty="0" smtClean="0"/>
            </a:br>
            <a:r>
              <a:rPr lang="cs-CZ" sz="2800" b="1" dirty="0" smtClean="0"/>
              <a:t>zakroužkuj správné řešení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1. </a:t>
            </a:r>
            <a:r>
              <a:rPr lang="cs-CZ" b="1" dirty="0" err="1" smtClean="0"/>
              <a:t>das</a:t>
            </a:r>
            <a:r>
              <a:rPr lang="cs-CZ" b="1" dirty="0" smtClean="0"/>
              <a:t> </a:t>
            </a:r>
            <a:r>
              <a:rPr lang="cs-CZ" b="1" dirty="0" err="1" smtClean="0"/>
              <a:t>Lesen</a:t>
            </a:r>
            <a:endParaRPr lang="cs-CZ" b="1" dirty="0" smtClean="0"/>
          </a:p>
          <a:p>
            <a:r>
              <a:rPr lang="cs-CZ" b="1" dirty="0" smtClean="0"/>
              <a:t>a) </a:t>
            </a:r>
            <a:r>
              <a:rPr lang="cs-CZ" b="1" dirty="0" smtClean="0">
                <a:solidFill>
                  <a:srgbClr val="0070C0"/>
                </a:solidFill>
              </a:rPr>
              <a:t>číst        b) čtení       c) učení</a:t>
            </a:r>
          </a:p>
          <a:p>
            <a:endParaRPr lang="cs-CZ" b="1" dirty="0"/>
          </a:p>
          <a:p>
            <a:r>
              <a:rPr lang="cs-CZ" b="1" dirty="0" smtClean="0"/>
              <a:t>2. </a:t>
            </a:r>
            <a:r>
              <a:rPr lang="cs-CZ" b="1" dirty="0" err="1" smtClean="0"/>
              <a:t>das</a:t>
            </a:r>
            <a:r>
              <a:rPr lang="cs-CZ" b="1" dirty="0" smtClean="0"/>
              <a:t> </a:t>
            </a:r>
            <a:r>
              <a:rPr lang="cs-CZ" b="1" dirty="0" err="1" smtClean="0"/>
              <a:t>Klettern</a:t>
            </a:r>
            <a:endParaRPr lang="cs-CZ" b="1" dirty="0" smtClean="0"/>
          </a:p>
          <a:p>
            <a:r>
              <a:rPr lang="cs-CZ" b="1" dirty="0"/>
              <a:t>a</a:t>
            </a:r>
            <a:r>
              <a:rPr lang="cs-CZ" b="1" dirty="0" smtClean="0"/>
              <a:t>) </a:t>
            </a:r>
            <a:r>
              <a:rPr lang="cs-CZ" b="1" dirty="0" smtClean="0">
                <a:solidFill>
                  <a:srgbClr val="0070C0"/>
                </a:solidFill>
              </a:rPr>
              <a:t>šplhat    b) rybaření   c) šplhání</a:t>
            </a:r>
          </a:p>
          <a:p>
            <a:endParaRPr lang="cs-CZ" b="1" dirty="0"/>
          </a:p>
          <a:p>
            <a:r>
              <a:rPr lang="cs-CZ" b="1" dirty="0" smtClean="0"/>
              <a:t>3. </a:t>
            </a:r>
            <a:r>
              <a:rPr lang="cs-CZ" b="1" dirty="0" err="1" smtClean="0"/>
              <a:t>schwimmen</a:t>
            </a:r>
            <a:endParaRPr lang="cs-CZ" b="1" dirty="0" smtClean="0"/>
          </a:p>
          <a:p>
            <a:r>
              <a:rPr lang="cs-CZ" b="1" dirty="0"/>
              <a:t>a</a:t>
            </a:r>
            <a:r>
              <a:rPr lang="cs-CZ" b="1" dirty="0" smtClean="0">
                <a:solidFill>
                  <a:srgbClr val="0070C0"/>
                </a:solidFill>
              </a:rPr>
              <a:t>) plavat    b) plavání    c) veslovat</a:t>
            </a:r>
            <a:endParaRPr lang="cs-CZ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1689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Němčina pro 7. třídu – utvoř otázky </a:t>
            </a:r>
            <a:br>
              <a:rPr lang="cs-CZ" sz="2800" b="1" dirty="0" smtClean="0"/>
            </a:br>
            <a:r>
              <a:rPr lang="cs-CZ" sz="2800" b="1" dirty="0" smtClean="0"/>
              <a:t>k odpovědím.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71500" indent="-457200">
              <a:buFont typeface="+mj-lt"/>
              <a:buAutoNum type="arabicPeriod"/>
            </a:pPr>
            <a:r>
              <a:rPr lang="cs-CZ" b="1" dirty="0" err="1" smtClean="0">
                <a:solidFill>
                  <a:srgbClr val="FF0000"/>
                </a:solidFill>
              </a:rPr>
              <a:t>Kommen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Sie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aus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Deutschland</a:t>
            </a:r>
            <a:r>
              <a:rPr lang="cs-CZ" b="1" dirty="0" smtClean="0">
                <a:solidFill>
                  <a:srgbClr val="FF0000"/>
                </a:solidFill>
              </a:rPr>
              <a:t>, </a:t>
            </a:r>
            <a:r>
              <a:rPr lang="cs-CZ" b="1" dirty="0" err="1" smtClean="0">
                <a:solidFill>
                  <a:srgbClr val="FF0000"/>
                </a:solidFill>
              </a:rPr>
              <a:t>Herr</a:t>
            </a:r>
            <a:r>
              <a:rPr lang="cs-CZ" b="1" dirty="0" smtClean="0">
                <a:solidFill>
                  <a:srgbClr val="FF0000"/>
                </a:solidFill>
              </a:rPr>
              <a:t> Müller?</a:t>
            </a:r>
            <a:endParaRPr lang="cs-CZ" b="1" dirty="0" smtClean="0"/>
          </a:p>
          <a:p>
            <a:pPr marL="114300" indent="0">
              <a:buNone/>
            </a:pPr>
            <a:r>
              <a:rPr lang="cs-CZ" b="1" dirty="0"/>
              <a:t>  </a:t>
            </a:r>
            <a:r>
              <a:rPr lang="cs-CZ" b="1" dirty="0" smtClean="0"/>
              <a:t>    </a:t>
            </a:r>
            <a:r>
              <a:rPr lang="cs-CZ" b="1" dirty="0" err="1" smtClean="0"/>
              <a:t>Nein</a:t>
            </a:r>
            <a:r>
              <a:rPr lang="cs-CZ" b="1" dirty="0" smtClean="0"/>
              <a:t>, </a:t>
            </a:r>
            <a:r>
              <a:rPr lang="cs-CZ" b="1" dirty="0" err="1" smtClean="0"/>
              <a:t>ich</a:t>
            </a:r>
            <a:r>
              <a:rPr lang="cs-CZ" b="1" dirty="0" smtClean="0"/>
              <a:t> </a:t>
            </a:r>
            <a:r>
              <a:rPr lang="cs-CZ" b="1" dirty="0" err="1" smtClean="0"/>
              <a:t>komme</a:t>
            </a:r>
            <a:r>
              <a:rPr lang="cs-CZ" b="1" dirty="0" smtClean="0"/>
              <a:t> </a:t>
            </a:r>
            <a:r>
              <a:rPr lang="cs-CZ" b="1" dirty="0" err="1" smtClean="0"/>
              <a:t>aus</a:t>
            </a:r>
            <a:r>
              <a:rPr lang="cs-CZ" b="1" dirty="0" smtClean="0"/>
              <a:t> </a:t>
            </a:r>
            <a:r>
              <a:rPr lang="cs-CZ" b="1" dirty="0" err="1" smtClean="0"/>
              <a:t>Österreich</a:t>
            </a:r>
            <a:r>
              <a:rPr lang="cs-CZ" b="1" dirty="0" smtClean="0"/>
              <a:t>.</a:t>
            </a:r>
          </a:p>
          <a:p>
            <a:pPr marL="114300" indent="0">
              <a:buNone/>
            </a:pPr>
            <a:r>
              <a:rPr lang="cs-CZ" b="1" dirty="0" smtClean="0"/>
              <a:t>2. </a:t>
            </a:r>
            <a:r>
              <a:rPr lang="cs-CZ" b="1" dirty="0" err="1" smtClean="0">
                <a:solidFill>
                  <a:srgbClr val="FF0000"/>
                </a:solidFill>
              </a:rPr>
              <a:t>Was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spielt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dein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Bruden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am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Liebsten</a:t>
            </a:r>
            <a:r>
              <a:rPr lang="cs-CZ" b="1" dirty="0" smtClean="0">
                <a:solidFill>
                  <a:srgbClr val="FF0000"/>
                </a:solidFill>
              </a:rPr>
              <a:t> ?</a:t>
            </a:r>
          </a:p>
          <a:p>
            <a:pPr marL="11430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Mein </a:t>
            </a:r>
            <a:r>
              <a:rPr lang="cs-CZ" b="1" dirty="0" err="1" smtClean="0"/>
              <a:t>Bruder</a:t>
            </a:r>
            <a:r>
              <a:rPr lang="cs-CZ" b="1" dirty="0" smtClean="0"/>
              <a:t> </a:t>
            </a:r>
            <a:r>
              <a:rPr lang="cs-CZ" b="1" dirty="0" err="1" smtClean="0"/>
              <a:t>spielt</a:t>
            </a:r>
            <a:r>
              <a:rPr lang="cs-CZ" b="1" dirty="0" smtClean="0"/>
              <a:t> </a:t>
            </a:r>
            <a:r>
              <a:rPr lang="cs-CZ" b="1" dirty="0" err="1" smtClean="0"/>
              <a:t>am</a:t>
            </a:r>
            <a:r>
              <a:rPr lang="cs-CZ" b="1" dirty="0" smtClean="0"/>
              <a:t> </a:t>
            </a:r>
            <a:r>
              <a:rPr lang="cs-CZ" b="1" dirty="0" err="1" smtClean="0"/>
              <a:t>liebsten</a:t>
            </a:r>
            <a:r>
              <a:rPr lang="cs-CZ" b="1" dirty="0" smtClean="0"/>
              <a:t> </a:t>
            </a:r>
            <a:r>
              <a:rPr lang="cs-CZ" b="1" dirty="0" err="1" smtClean="0"/>
              <a:t>Handball</a:t>
            </a:r>
            <a:r>
              <a:rPr lang="cs-CZ" b="1" dirty="0" smtClean="0"/>
              <a:t>.</a:t>
            </a:r>
          </a:p>
          <a:p>
            <a:pPr marL="114300" indent="0">
              <a:buNone/>
            </a:pPr>
            <a:r>
              <a:rPr lang="cs-CZ" b="1" dirty="0" smtClean="0"/>
              <a:t>3. </a:t>
            </a:r>
            <a:r>
              <a:rPr lang="cs-CZ" b="1" dirty="0" err="1" smtClean="0">
                <a:solidFill>
                  <a:srgbClr val="FF0000"/>
                </a:solidFill>
              </a:rPr>
              <a:t>Wie</a:t>
            </a:r>
            <a:r>
              <a:rPr lang="cs-CZ" b="1" dirty="0" smtClean="0">
                <a:solidFill>
                  <a:srgbClr val="FF0000"/>
                </a:solidFill>
              </a:rPr>
              <a:t> alt </a:t>
            </a:r>
            <a:r>
              <a:rPr lang="cs-CZ" b="1" dirty="0" err="1" smtClean="0">
                <a:solidFill>
                  <a:srgbClr val="FF0000"/>
                </a:solidFill>
              </a:rPr>
              <a:t>ist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deine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Schwester</a:t>
            </a:r>
            <a:r>
              <a:rPr lang="cs-CZ" b="1" dirty="0" smtClean="0">
                <a:solidFill>
                  <a:srgbClr val="FF0000"/>
                </a:solidFill>
              </a:rPr>
              <a:t>?</a:t>
            </a:r>
          </a:p>
          <a:p>
            <a:pPr marL="11430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</a:t>
            </a:r>
            <a:r>
              <a:rPr lang="cs-CZ" b="1" dirty="0" err="1" smtClean="0"/>
              <a:t>Sie</a:t>
            </a:r>
            <a:r>
              <a:rPr lang="cs-CZ" b="1" dirty="0" smtClean="0"/>
              <a:t> </a:t>
            </a:r>
            <a:r>
              <a:rPr lang="cs-CZ" b="1" dirty="0" err="1" smtClean="0"/>
              <a:t>ist</a:t>
            </a:r>
            <a:r>
              <a:rPr lang="cs-CZ" b="1" dirty="0" smtClean="0"/>
              <a:t> </a:t>
            </a:r>
            <a:r>
              <a:rPr lang="cs-CZ" b="1" dirty="0" err="1" smtClean="0"/>
              <a:t>fünf</a:t>
            </a:r>
            <a:r>
              <a:rPr lang="cs-CZ" b="1" dirty="0" smtClean="0"/>
              <a:t> </a:t>
            </a:r>
            <a:r>
              <a:rPr lang="cs-CZ" b="1" dirty="0" err="1" smtClean="0"/>
              <a:t>Jahre</a:t>
            </a:r>
            <a:r>
              <a:rPr lang="cs-CZ" b="1" dirty="0" smtClean="0"/>
              <a:t> alt.</a:t>
            </a:r>
          </a:p>
          <a:p>
            <a:pPr marL="114300" indent="0">
              <a:buNone/>
            </a:pPr>
            <a:r>
              <a:rPr lang="cs-CZ" b="1" dirty="0" smtClean="0"/>
              <a:t>4. </a:t>
            </a:r>
            <a:r>
              <a:rPr lang="cs-CZ" b="1" dirty="0" err="1" smtClean="0">
                <a:solidFill>
                  <a:srgbClr val="FF0000"/>
                </a:solidFill>
              </a:rPr>
              <a:t>Wie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heißt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der </a:t>
            </a:r>
            <a:r>
              <a:rPr lang="cs-CZ" b="1" dirty="0" err="1" smtClean="0">
                <a:solidFill>
                  <a:srgbClr val="FF0000"/>
                </a:solidFill>
              </a:rPr>
              <a:t>Hund</a:t>
            </a:r>
            <a:r>
              <a:rPr lang="cs-CZ" b="1" dirty="0" smtClean="0">
                <a:solidFill>
                  <a:srgbClr val="FF0000"/>
                </a:solidFill>
              </a:rPr>
              <a:t> von Martin ?</a:t>
            </a:r>
            <a:endParaRPr lang="cs-CZ" b="1" dirty="0" smtClean="0"/>
          </a:p>
          <a:p>
            <a:pPr marL="11430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Der </a:t>
            </a:r>
            <a:r>
              <a:rPr lang="cs-CZ" b="1" dirty="0" err="1" smtClean="0"/>
              <a:t>Hund</a:t>
            </a:r>
            <a:r>
              <a:rPr lang="cs-CZ" b="1" dirty="0" smtClean="0"/>
              <a:t> von Martin </a:t>
            </a:r>
            <a:r>
              <a:rPr lang="cs-CZ" b="1" dirty="0" err="1" smtClean="0"/>
              <a:t>heißt</a:t>
            </a:r>
            <a:r>
              <a:rPr lang="cs-CZ" b="1" dirty="0" smtClean="0"/>
              <a:t> Bruno.</a:t>
            </a:r>
          </a:p>
          <a:p>
            <a:pPr marL="114300" indent="0">
              <a:buNone/>
            </a:pPr>
            <a:r>
              <a:rPr lang="cs-CZ" b="1" dirty="0" smtClean="0"/>
              <a:t>5. </a:t>
            </a:r>
            <a:r>
              <a:rPr lang="cs-CZ" b="1" dirty="0" err="1" smtClean="0">
                <a:solidFill>
                  <a:srgbClr val="FF0000"/>
                </a:solidFill>
              </a:rPr>
              <a:t>Wer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ist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das</a:t>
            </a:r>
            <a:r>
              <a:rPr lang="cs-CZ" b="1" dirty="0" smtClean="0">
                <a:solidFill>
                  <a:srgbClr val="FF0000"/>
                </a:solidFill>
              </a:rPr>
              <a:t> ?</a:t>
            </a:r>
            <a:endParaRPr lang="cs-CZ" b="1" dirty="0" smtClean="0"/>
          </a:p>
          <a:p>
            <a:pPr marL="11430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</a:t>
            </a:r>
            <a:r>
              <a:rPr lang="cs-CZ" b="1" dirty="0" err="1" smtClean="0"/>
              <a:t>Das</a:t>
            </a:r>
            <a:r>
              <a:rPr lang="cs-CZ" b="1" dirty="0" smtClean="0"/>
              <a:t> </a:t>
            </a:r>
            <a:r>
              <a:rPr lang="cs-CZ" b="1" dirty="0" err="1" smtClean="0"/>
              <a:t>ist</a:t>
            </a:r>
            <a:r>
              <a:rPr lang="cs-CZ" b="1" dirty="0" smtClean="0"/>
              <a:t> </a:t>
            </a:r>
            <a:r>
              <a:rPr lang="cs-CZ" b="1" dirty="0" err="1" smtClean="0"/>
              <a:t>meine</a:t>
            </a:r>
            <a:r>
              <a:rPr lang="cs-CZ" b="1" dirty="0" smtClean="0"/>
              <a:t> </a:t>
            </a:r>
            <a:r>
              <a:rPr lang="cs-CZ" b="1" dirty="0" err="1" smtClean="0"/>
              <a:t>Freundin</a:t>
            </a:r>
            <a:r>
              <a:rPr lang="cs-CZ" b="1" dirty="0" smtClean="0"/>
              <a:t> Monika.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2915989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800" b="1" dirty="0" smtClean="0"/>
              <a:t>Němčina pro 7. třídu</a:t>
            </a:r>
            <a:r>
              <a:rPr lang="cs-CZ" sz="2800" b="1" dirty="0" smtClean="0"/>
              <a:t>. Práce </a:t>
            </a:r>
            <a:r>
              <a:rPr lang="cs-CZ" sz="2800" b="1" dirty="0" smtClean="0"/>
              <a:t>se slovníkem.</a:t>
            </a:r>
            <a:r>
              <a:rPr lang="cs-CZ" sz="2400" b="1" dirty="0" smtClean="0"/>
              <a:t> Najdi dopravní prostředky, kterými můžeš jet na dovolenou. Procvičujeme sloveso </a:t>
            </a:r>
            <a:r>
              <a:rPr lang="cs-CZ" sz="2400" b="1" dirty="0" err="1" smtClean="0">
                <a:solidFill>
                  <a:srgbClr val="FF0000"/>
                </a:solidFill>
              </a:rPr>
              <a:t>fahren</a:t>
            </a:r>
            <a:r>
              <a:rPr lang="cs-CZ" sz="2400" b="1" dirty="0" smtClean="0"/>
              <a:t>.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Die </a:t>
            </a:r>
            <a:r>
              <a:rPr lang="cs-CZ" sz="4000" b="1" dirty="0" err="1" smtClean="0">
                <a:solidFill>
                  <a:srgbClr val="FF0000"/>
                </a:solidFill>
              </a:rPr>
              <a:t>Ferien</a:t>
            </a:r>
            <a:endParaRPr lang="cs-CZ" sz="40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PC-29SX\AppData\Local\Microsoft\Windows\Temporary Internet Files\Content.IE5\GVERFCAC\MP90044906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916832"/>
            <a:ext cx="4468313" cy="362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-29SX\AppData\Local\Microsoft\Windows\Temporary Internet Files\Content.IE5\2FDP12RB\MC90029774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5" y="3933056"/>
            <a:ext cx="3897653" cy="2023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81871" y="2807350"/>
            <a:ext cx="28216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/>
              <a:t>Ich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fahre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mit</a:t>
            </a:r>
            <a:r>
              <a:rPr lang="cs-CZ" sz="2800" b="1" dirty="0" smtClean="0"/>
              <a:t> …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857401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err="1" smtClean="0">
                <a:solidFill>
                  <a:srgbClr val="FF0000"/>
                </a:solidFill>
              </a:rPr>
              <a:t>Ferien</a:t>
            </a:r>
            <a:r>
              <a:rPr lang="cs-CZ" b="1" dirty="0" smtClean="0">
                <a:solidFill>
                  <a:srgbClr val="FF0000"/>
                </a:solidFill>
              </a:rPr>
              <a:t> – čím můžeme cestovat .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4100" name="Picture 4" descr="C:\Users\PC-29SX\AppData\Local\Microsoft\Windows\Temporary Internet Files\Content.IE5\O4NOFW9M\MC900297721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3" y="1854533"/>
            <a:ext cx="2756995" cy="2914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PC-29SX\AppData\Local\Microsoft\Windows\Temporary Internet Files\Content.IE5\HKTYE1UI\MC90029777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632891"/>
            <a:ext cx="3869929" cy="235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PC-29SX\AppData\Local\Microsoft\Windows\Temporary Internet Files\Content.IE5\VDF77A5V\MC90029777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25913" y="3998748"/>
            <a:ext cx="3591966" cy="227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3798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407988"/>
            <a:ext cx="8261350" cy="1039812"/>
          </a:xfrm>
        </p:spPr>
        <p:txBody>
          <a:bodyPr>
            <a:normAutofit/>
          </a:bodyPr>
          <a:lstStyle/>
          <a:p>
            <a:pPr algn="l"/>
            <a:r>
              <a:rPr lang="cs-CZ" sz="3600" b="1" dirty="0" err="1" smtClean="0">
                <a:solidFill>
                  <a:srgbClr val="FF0000"/>
                </a:solidFill>
              </a:rPr>
              <a:t>Ferien</a:t>
            </a:r>
            <a:r>
              <a:rPr lang="cs-CZ" sz="3600" b="1" dirty="0" smtClean="0">
                <a:solidFill>
                  <a:srgbClr val="FF0000"/>
                </a:solidFill>
              </a:rPr>
              <a:t> – co děláme</a:t>
            </a:r>
            <a:r>
              <a:rPr lang="cs-CZ" sz="2800" b="1" dirty="0" smtClean="0">
                <a:solidFill>
                  <a:srgbClr val="FF0000"/>
                </a:solidFill>
              </a:rPr>
              <a:t>	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5122" name="Picture 2" descr="C:\Users\PC-29SX\AppData\Local\Microsoft\Windows\Temporary Internet Files\Content.IE5\O4NOFW9M\MC90014967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32656"/>
            <a:ext cx="3541563" cy="2960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PC-29SX\AppData\Local\Microsoft\Windows\Temporary Internet Files\Content.IE5\VDF77A5V\MC90029775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3894264"/>
            <a:ext cx="2952328" cy="2185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PC-29SX\AppData\Local\Microsoft\Windows\Temporary Internet Files\Content.IE5\28E1OGPP\MC90023106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3384376" cy="2333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PC-29SX\AppData\Local\Microsoft\Windows\Temporary Internet Files\Content.IE5\PTIR68MY\MC90023128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785271"/>
            <a:ext cx="3522956" cy="2320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52983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err="1" smtClean="0">
                <a:solidFill>
                  <a:srgbClr val="FF0000"/>
                </a:solidFill>
              </a:rPr>
              <a:t>Ferien</a:t>
            </a:r>
            <a:r>
              <a:rPr lang="cs-CZ" b="1" dirty="0" smtClean="0">
                <a:solidFill>
                  <a:srgbClr val="FF0000"/>
                </a:solidFill>
              </a:rPr>
              <a:t> – co děláme.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3075" name="Picture 3" descr="C:\Users\PC-29SX\AppData\Local\Microsoft\Windows\Temporary Internet Files\Content.IE5\AYJHOQYF\MC9000789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38067" y="1628800"/>
            <a:ext cx="3791106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PC-29SX\AppData\Local\Microsoft\Windows\Temporary Internet Files\Content.IE5\O4NOFW9M\MC90023121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44824"/>
            <a:ext cx="2808312" cy="3105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PC-29SX\AppData\Local\Microsoft\Windows\Temporary Internet Files\Content.IE5\O1TQBBE1\MC90029772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13295" y="3140969"/>
            <a:ext cx="1804235" cy="2772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PC-29SX\AppData\Local\Microsoft\Windows\Temporary Internet Files\Content.IE5\HKTYE1UI\MC90023825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558362"/>
            <a:ext cx="2895600" cy="1696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26604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err="1" smtClean="0">
                <a:solidFill>
                  <a:srgbClr val="FF0000"/>
                </a:solidFill>
              </a:rPr>
              <a:t>Ferien</a:t>
            </a:r>
            <a:r>
              <a:rPr lang="cs-CZ" b="1" dirty="0" smtClean="0">
                <a:solidFill>
                  <a:srgbClr val="FF0000"/>
                </a:solidFill>
              </a:rPr>
              <a:t> – </a:t>
            </a:r>
            <a:r>
              <a:rPr lang="cs-CZ" b="1" dirty="0" err="1" smtClean="0">
                <a:solidFill>
                  <a:srgbClr val="FF0000"/>
                </a:solidFill>
              </a:rPr>
              <a:t>was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wir</a:t>
            </a:r>
            <a:r>
              <a:rPr lang="cs-CZ" b="1" dirty="0" smtClean="0">
                <a:solidFill>
                  <a:srgbClr val="FF0000"/>
                </a:solidFill>
              </a:rPr>
              <a:t> machen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6146" name="Picture 2" descr="C:\Users\PC-29SX\AppData\Local\Microsoft\Windows\Temporary Internet Files\Content.IE5\2FDP12RB\MC9002375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789854"/>
            <a:ext cx="3076654" cy="2736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PC-29SX\AppData\Local\Microsoft\Windows\Temporary Internet Files\Content.IE5\XF2HTTM7\MC90038333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1" y="4526252"/>
            <a:ext cx="1999238" cy="1626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PC-29SX\AppData\Local\Microsoft\Windows\Temporary Internet Files\Content.IE5\2FDP12RB\MM900297056[1]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89854"/>
            <a:ext cx="2304256" cy="2148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PC-29SX\AppData\Local\Microsoft\Windows\Temporary Internet Files\Content.IE5\XF2HTTM7\MC90033085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78134" y="4020222"/>
            <a:ext cx="2018661" cy="2046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PC-29SX\AppData\Local\Microsoft\Windows\Temporary Internet Files\Content.IE5\HKTYE1UI\MC90029294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476" y="4020222"/>
            <a:ext cx="2160356" cy="1988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26031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err="1">
                <a:solidFill>
                  <a:srgbClr val="FF0000"/>
                </a:solidFill>
              </a:rPr>
              <a:t>Ferien</a:t>
            </a:r>
            <a:r>
              <a:rPr lang="cs-CZ" b="1" dirty="0">
                <a:solidFill>
                  <a:srgbClr val="FF0000"/>
                </a:solidFill>
              </a:rPr>
              <a:t> – </a:t>
            </a:r>
            <a:r>
              <a:rPr lang="cs-CZ" b="1" dirty="0" err="1">
                <a:solidFill>
                  <a:srgbClr val="FF0000"/>
                </a:solidFill>
              </a:rPr>
              <a:t>was</a:t>
            </a:r>
            <a:r>
              <a:rPr lang="cs-CZ" b="1" dirty="0">
                <a:solidFill>
                  <a:srgbClr val="FF0000"/>
                </a:solidFill>
              </a:rPr>
              <a:t> </a:t>
            </a:r>
            <a:r>
              <a:rPr lang="cs-CZ" b="1" dirty="0" err="1">
                <a:solidFill>
                  <a:srgbClr val="FF0000"/>
                </a:solidFill>
              </a:rPr>
              <a:t>wir</a:t>
            </a:r>
            <a:r>
              <a:rPr lang="cs-CZ" b="1" dirty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machen</a:t>
            </a:r>
            <a:br>
              <a:rPr lang="cs-CZ" b="1" dirty="0" smtClean="0">
                <a:solidFill>
                  <a:srgbClr val="FF0000"/>
                </a:solidFill>
              </a:rPr>
            </a:br>
            <a:r>
              <a:rPr lang="cs-CZ" b="1" dirty="0" smtClean="0">
                <a:solidFill>
                  <a:srgbClr val="FF0000"/>
                </a:solidFill>
              </a:rPr>
              <a:t>kolik sloves jsi napsal 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b="1" dirty="0" err="1"/>
              <a:t>f</a:t>
            </a:r>
            <a:r>
              <a:rPr lang="cs-CZ" b="1" dirty="0" err="1" smtClean="0"/>
              <a:t>otografieren</a:t>
            </a:r>
            <a:endParaRPr lang="cs-CZ" b="1" dirty="0" smtClean="0"/>
          </a:p>
          <a:p>
            <a:r>
              <a:rPr lang="cs-CZ" b="1" dirty="0" err="1" smtClean="0"/>
              <a:t>wandern</a:t>
            </a:r>
            <a:endParaRPr lang="cs-CZ" b="1" dirty="0" smtClean="0"/>
          </a:p>
          <a:p>
            <a:r>
              <a:rPr lang="cs-CZ" b="1" dirty="0" err="1"/>
              <a:t>s</a:t>
            </a:r>
            <a:r>
              <a:rPr lang="cs-CZ" b="1" dirty="0" err="1" smtClean="0"/>
              <a:t>chwimmen</a:t>
            </a:r>
            <a:endParaRPr lang="cs-CZ" b="1" dirty="0" smtClean="0"/>
          </a:p>
          <a:p>
            <a:r>
              <a:rPr lang="cs-CZ" b="1" dirty="0" err="1"/>
              <a:t>k</a:t>
            </a:r>
            <a:r>
              <a:rPr lang="cs-CZ" b="1" dirty="0" err="1" smtClean="0"/>
              <a:t>lettern</a:t>
            </a:r>
            <a:endParaRPr lang="cs-CZ" b="1" dirty="0" smtClean="0"/>
          </a:p>
          <a:p>
            <a:r>
              <a:rPr lang="cs-CZ" b="1" dirty="0" err="1"/>
              <a:t>l</a:t>
            </a:r>
            <a:r>
              <a:rPr lang="cs-CZ" b="1" dirty="0" err="1" smtClean="0"/>
              <a:t>esen</a:t>
            </a:r>
            <a:endParaRPr lang="cs-CZ" b="1" dirty="0" smtClean="0"/>
          </a:p>
          <a:p>
            <a:r>
              <a:rPr lang="cs-CZ" b="1" dirty="0" err="1"/>
              <a:t>a</a:t>
            </a:r>
            <a:r>
              <a:rPr lang="cs-CZ" b="1" dirty="0" err="1" smtClean="0"/>
              <a:t>rbeiten</a:t>
            </a:r>
            <a:r>
              <a:rPr lang="cs-CZ" b="1" dirty="0" smtClean="0"/>
              <a:t> in dem </a:t>
            </a:r>
            <a:r>
              <a:rPr lang="cs-CZ" b="1" dirty="0" err="1" smtClean="0"/>
              <a:t>Garten</a:t>
            </a:r>
            <a:endParaRPr lang="cs-CZ" b="1" dirty="0" smtClean="0"/>
          </a:p>
          <a:p>
            <a:r>
              <a:rPr lang="cs-CZ" b="1" dirty="0" err="1"/>
              <a:t>s</a:t>
            </a:r>
            <a:r>
              <a:rPr lang="cs-CZ" b="1" dirty="0" err="1" smtClean="0"/>
              <a:t>egeln</a:t>
            </a:r>
            <a:endParaRPr lang="cs-CZ" b="1" dirty="0" smtClean="0"/>
          </a:p>
          <a:p>
            <a:r>
              <a:rPr lang="cs-CZ" b="1" dirty="0" err="1" smtClean="0"/>
              <a:t>fliegen</a:t>
            </a:r>
            <a:endParaRPr lang="cs-CZ" b="1" dirty="0" smtClean="0"/>
          </a:p>
          <a:p>
            <a:r>
              <a:rPr lang="cs-CZ" b="1" dirty="0" err="1"/>
              <a:t>b</a:t>
            </a:r>
            <a:r>
              <a:rPr lang="cs-CZ" b="1" dirty="0" err="1" smtClean="0"/>
              <a:t>asteln</a:t>
            </a:r>
            <a:endParaRPr lang="cs-CZ" b="1" dirty="0" smtClean="0"/>
          </a:p>
          <a:p>
            <a:r>
              <a:rPr lang="cs-CZ" b="1" dirty="0" err="1"/>
              <a:t>a</a:t>
            </a:r>
            <a:r>
              <a:rPr lang="cs-CZ" b="1" dirty="0" err="1" smtClean="0"/>
              <a:t>ngeln</a:t>
            </a:r>
            <a:endParaRPr lang="cs-CZ" b="1" dirty="0" smtClean="0"/>
          </a:p>
          <a:p>
            <a:r>
              <a:rPr lang="cs-CZ" b="1" dirty="0" err="1"/>
              <a:t>s</a:t>
            </a:r>
            <a:r>
              <a:rPr lang="cs-CZ" b="1" dirty="0" err="1" smtClean="0"/>
              <a:t>pielen</a:t>
            </a:r>
            <a:endParaRPr lang="cs-CZ" b="1" dirty="0" smtClean="0"/>
          </a:p>
          <a:p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b="1" dirty="0" err="1"/>
              <a:t>m</a:t>
            </a:r>
            <a:r>
              <a:rPr lang="cs-CZ" b="1" dirty="0" err="1" smtClean="0"/>
              <a:t>alen</a:t>
            </a:r>
            <a:endParaRPr lang="cs-CZ" b="1" dirty="0" smtClean="0"/>
          </a:p>
          <a:p>
            <a:r>
              <a:rPr lang="cs-CZ" b="1" dirty="0" err="1"/>
              <a:t>r</a:t>
            </a:r>
            <a:r>
              <a:rPr lang="cs-CZ" b="1" dirty="0" err="1" smtClean="0"/>
              <a:t>eiten</a:t>
            </a:r>
            <a:endParaRPr lang="cs-CZ" b="1" dirty="0" smtClean="0"/>
          </a:p>
          <a:p>
            <a:r>
              <a:rPr lang="cs-CZ" b="1" dirty="0" err="1"/>
              <a:t>s</a:t>
            </a:r>
            <a:r>
              <a:rPr lang="cs-CZ" b="1" dirty="0" err="1" smtClean="0"/>
              <a:t>ingen</a:t>
            </a:r>
            <a:endParaRPr lang="cs-CZ" b="1" dirty="0" smtClean="0"/>
          </a:p>
          <a:p>
            <a:r>
              <a:rPr lang="cs-CZ" b="1" dirty="0" err="1"/>
              <a:t>M</a:t>
            </a:r>
            <a:r>
              <a:rPr lang="cs-CZ" b="1" dirty="0" err="1" smtClean="0"/>
              <a:t>usik</a:t>
            </a:r>
            <a:r>
              <a:rPr lang="cs-CZ" b="1" dirty="0" smtClean="0"/>
              <a:t> </a:t>
            </a:r>
            <a:r>
              <a:rPr lang="cs-CZ" b="1" dirty="0" err="1" smtClean="0"/>
              <a:t>hören</a:t>
            </a:r>
            <a:endParaRPr lang="cs-CZ" b="1" dirty="0" smtClean="0"/>
          </a:p>
          <a:p>
            <a:r>
              <a:rPr lang="cs-CZ" b="1" dirty="0" err="1"/>
              <a:t>e</a:t>
            </a:r>
            <a:r>
              <a:rPr lang="cs-CZ" b="1" dirty="0" err="1" smtClean="0"/>
              <a:t>ssen</a:t>
            </a:r>
            <a:endParaRPr lang="cs-CZ" b="1" dirty="0" smtClean="0"/>
          </a:p>
          <a:p>
            <a:r>
              <a:rPr lang="cs-CZ" b="1" dirty="0" err="1"/>
              <a:t>r</a:t>
            </a:r>
            <a:r>
              <a:rPr lang="cs-CZ" b="1" dirty="0" err="1" smtClean="0"/>
              <a:t>eisen</a:t>
            </a:r>
            <a:endParaRPr lang="cs-CZ" b="1" dirty="0" smtClean="0"/>
          </a:p>
          <a:p>
            <a:r>
              <a:rPr lang="cs-CZ" b="1" dirty="0" err="1"/>
              <a:t>c</a:t>
            </a:r>
            <a:r>
              <a:rPr lang="cs-CZ" b="1" dirty="0" err="1" smtClean="0"/>
              <a:t>hatten</a:t>
            </a:r>
            <a:endParaRPr lang="cs-CZ" b="1" dirty="0" smtClean="0"/>
          </a:p>
          <a:p>
            <a:r>
              <a:rPr lang="cs-CZ" b="1" dirty="0" err="1"/>
              <a:t>f</a:t>
            </a:r>
            <a:r>
              <a:rPr lang="cs-CZ" b="1" dirty="0" err="1" smtClean="0"/>
              <a:t>ernsehen</a:t>
            </a:r>
            <a:endParaRPr lang="cs-CZ" b="1" dirty="0" smtClean="0"/>
          </a:p>
          <a:p>
            <a:r>
              <a:rPr lang="cs-CZ" b="1" dirty="0" err="1" smtClean="0"/>
              <a:t>kochen</a:t>
            </a:r>
            <a:endParaRPr lang="cs-CZ" b="1" dirty="0" smtClean="0"/>
          </a:p>
          <a:p>
            <a:r>
              <a:rPr lang="cs-CZ" b="1" dirty="0" err="1"/>
              <a:t>s</a:t>
            </a:r>
            <a:r>
              <a:rPr lang="cs-CZ" b="1" dirty="0" err="1" smtClean="0"/>
              <a:t>urfen</a:t>
            </a:r>
            <a:endParaRPr lang="cs-CZ" b="1" dirty="0" smtClean="0"/>
          </a:p>
          <a:p>
            <a:r>
              <a:rPr lang="cs-CZ" b="1" dirty="0" err="1" smtClean="0"/>
              <a:t>Inleiner</a:t>
            </a:r>
            <a:r>
              <a:rPr lang="cs-CZ" b="1" dirty="0" smtClean="0"/>
              <a:t> </a:t>
            </a:r>
            <a:r>
              <a:rPr lang="cs-CZ" b="1" dirty="0" err="1" smtClean="0"/>
              <a:t>fahren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795800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7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2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Němčina pro 7. třídu.</a:t>
            </a:r>
            <a:endParaRPr lang="cs-CZ" sz="28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sz="2800" b="1" dirty="0" smtClean="0"/>
              <a:t>METODIKA</a:t>
            </a:r>
          </a:p>
          <a:p>
            <a:endParaRPr lang="cs-CZ" sz="2800" b="1" dirty="0"/>
          </a:p>
          <a:p>
            <a:r>
              <a:rPr lang="cs-CZ" sz="2800" b="1" dirty="0" smtClean="0"/>
              <a:t>DUM je zpracován jako podklad pro opakování probrané látky v 7. ročníku. </a:t>
            </a:r>
          </a:p>
          <a:p>
            <a:r>
              <a:rPr lang="cs-CZ" sz="2800" b="1" dirty="0" smtClean="0"/>
              <a:t>Opakujeme tvary sloves – obr. 2, obecné znalosti </a:t>
            </a:r>
            <a:r>
              <a:rPr lang="cs-CZ" sz="2800" b="1" dirty="0" smtClean="0"/>
              <a:t>                       o </a:t>
            </a:r>
            <a:r>
              <a:rPr lang="cs-CZ" sz="2800" b="1" dirty="0" smtClean="0"/>
              <a:t>německy mluvících zemích – obr. 3,4,5, tvoření otázek – obr. 6. Nakonec se zaměříme na slovní zásobu a práci se slovníkem. Obr. 7 – 11 slouží dětem jako inspirace </a:t>
            </a:r>
            <a:r>
              <a:rPr lang="cs-CZ" sz="2800" b="1" dirty="0" smtClean="0"/>
              <a:t>   pro </a:t>
            </a:r>
            <a:r>
              <a:rPr lang="cs-CZ" sz="2800" b="1" dirty="0" smtClean="0"/>
              <a:t>opakování sloves, zkontrolujeme podle obr. </a:t>
            </a:r>
            <a:r>
              <a:rPr lang="cs-CZ" sz="2800" b="1" dirty="0" smtClean="0"/>
              <a:t>12                      </a:t>
            </a:r>
            <a:r>
              <a:rPr lang="cs-CZ" sz="2800" b="1" dirty="0" smtClean="0"/>
              <a:t>a nakonec si ještě připomeneme, jak ze sloves utvoříme podstatná jména – </a:t>
            </a:r>
            <a:r>
              <a:rPr lang="cs-CZ" sz="2800" b="1" dirty="0" err="1" smtClean="0"/>
              <a:t>das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Surfen</a:t>
            </a:r>
            <a:r>
              <a:rPr lang="cs-CZ" sz="2800" b="1" dirty="0" smtClean="0"/>
              <a:t> atd. </a:t>
            </a:r>
          </a:p>
          <a:p>
            <a:endParaRPr lang="cs-CZ" sz="2800" b="1" dirty="0"/>
          </a:p>
          <a:p>
            <a:pPr>
              <a:buNone/>
            </a:pPr>
            <a:r>
              <a:rPr lang="cs-CZ" sz="2400" b="1" dirty="0" smtClean="0"/>
              <a:t>Inovace : Interaktivní zapojení celé třídy do opakování slovní zásoby a tvoření vět.</a:t>
            </a:r>
            <a:endParaRPr lang="cs-CZ" sz="2400" b="1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Němčina pro 7. třídu – </a:t>
            </a:r>
            <a:r>
              <a:rPr lang="cs-CZ" sz="2800" b="1" dirty="0" err="1" smtClean="0"/>
              <a:t>Mein</a:t>
            </a:r>
            <a:r>
              <a:rPr lang="cs-CZ" sz="2800" b="1" dirty="0" smtClean="0"/>
              <a:t> Hobby. 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2800" b="1" dirty="0" smtClean="0"/>
              <a:t>Zdroje : </a:t>
            </a:r>
            <a:endParaRPr lang="cs-CZ" sz="2800" b="1" dirty="0"/>
          </a:p>
        </p:txBody>
      </p:sp>
      <p:sp>
        <p:nvSpPr>
          <p:cNvPr id="4" name="Obdélník 3"/>
          <p:cNvSpPr/>
          <p:nvPr/>
        </p:nvSpPr>
        <p:spPr>
          <a:xfrm>
            <a:off x="755576" y="371703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 b="1" dirty="0" smtClean="0"/>
              <a:t>Kliparty </a:t>
            </a:r>
            <a:r>
              <a:rPr lang="cs-CZ" sz="2400" b="1" smtClean="0"/>
              <a:t>Office www.office.microsoft.com</a:t>
            </a:r>
            <a:endParaRPr lang="cs-CZ" sz="2400" b="1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ékárna">
  <a:themeElements>
    <a:clrScheme name="Lékárn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Lékárna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Lékárn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361</TotalTime>
  <Words>556</Words>
  <Application>Microsoft Office PowerPoint</Application>
  <PresentationFormat>Předvádění na obrazovce (4:3)</PresentationFormat>
  <Paragraphs>107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Lékárna</vt:lpstr>
      <vt:lpstr>Snímek 1</vt:lpstr>
      <vt:lpstr>Němčina pro 7. třídu – vyber správnou variantu.</vt:lpstr>
      <vt:lpstr>Němčina pro 7. třídu – vyber správnou odpověď.</vt:lpstr>
      <vt:lpstr>Němčina pro 7. třídu – vyber správnou odpověď.</vt:lpstr>
      <vt:lpstr>Němčina pro 7. třídu - co je správně zakroužkuj správné řešení</vt:lpstr>
      <vt:lpstr>Němčina pro 7. třídu – utvoř otázky  k odpovědím.</vt:lpstr>
      <vt:lpstr>Němčina pro 7. třídu. Práce se slovníkem. Najdi dopravní prostředky, kterými můžeš jet na dovolenou. Procvičujeme sloveso fahren.</vt:lpstr>
      <vt:lpstr>Ferien – čím můžeme cestovat .</vt:lpstr>
      <vt:lpstr>Ferien – co děláme </vt:lpstr>
      <vt:lpstr>Ferien – co děláme.</vt:lpstr>
      <vt:lpstr>Ferien – was wir machen</vt:lpstr>
      <vt:lpstr>Ferien – was wir machen kolik sloves jsi napsal ?</vt:lpstr>
      <vt:lpstr>Němčina pro 7. třídu.</vt:lpstr>
      <vt:lpstr>Němčina pro 7. třídu – Mein Hobby. 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Němčina pro 7. třídu – Mein Hobby. Podstatná jméno odvozená od sloves – činností.</dc:title>
  <dc:creator>Petr</dc:creator>
  <cp:lastModifiedBy>Dum</cp:lastModifiedBy>
  <cp:revision>51</cp:revision>
  <dcterms:created xsi:type="dcterms:W3CDTF">2012-01-06T14:04:16Z</dcterms:created>
  <dcterms:modified xsi:type="dcterms:W3CDTF">2012-07-06T13:40:08Z</dcterms:modified>
</cp:coreProperties>
</file>