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3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E9E14-5732-4CD2-8296-80B7E0BF0CDE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51D02-1522-406D-AB18-941F77EFD5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0C861-C47D-49D7-93E1-46F2F749F5A0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609C2-C989-4A32-9BFD-E04B10716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7C271-53C0-4742-8C37-620262B5C59E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8ADB1A-C012-4E08-B364-14A0C208E1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BE95E-E635-4C2E-BCC5-B6EB636DA4B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260DA-F150-4419-9A90-292C2A9690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B8814-AC1F-4D20-8248-A20F755F80AD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BFFA1F-44E3-4CF0-B950-226BFF00C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2C2262-3999-4A26-8C76-55223455413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F0913-A1D8-4093-94DE-7EAF2B324C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454F8-6BC8-4163-94BA-7F90ED14ADA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7C450F-3B45-4F29-A4E7-EBAC2C38C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2507B-5506-4028-BBE8-9AB2A2355DD4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293E0E-11D0-40F7-BB8F-5BEAEA9AF6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DE6FB-AE86-472B-BD60-7A947381AFF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B7BCD-84AF-4062-B231-51F0E6999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C8B4CC-E20A-4007-BFBA-F8186D3E56E7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5EA9A-D453-4C17-9DA8-32BDDD625B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A618E-6529-4AB5-882B-E0CC3A50269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E4DBE-7EF3-4DAC-B56B-FA1C54CB8E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E7C0AAB-98A6-4DAD-AAD7-9A0847D404C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BBC313-8C2C-4B9F-A7BA-43AE7B60BE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7" r:id="rId5"/>
    <p:sldLayoutId id="2147483682" r:id="rId6"/>
    <p:sldLayoutId id="2147483688" r:id="rId7"/>
    <p:sldLayoutId id="2147483689" r:id="rId8"/>
    <p:sldLayoutId id="2147483690" r:id="rId9"/>
    <p:sldLayoutId id="2147483681" r:id="rId10"/>
    <p:sldLayoutId id="214748369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PODOBNOST TROJÚHELNÍKŮ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endParaRPr lang="cs-CZ" sz="2000" smtClean="0">
              <a:solidFill>
                <a:schemeClr val="tx1"/>
              </a:solidFill>
            </a:endParaRPr>
          </a:p>
          <a:p>
            <a:r>
              <a:rPr lang="cs-CZ" sz="200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r>
              <a:rPr lang="cs-CZ" sz="2000" smtClean="0">
                <a:solidFill>
                  <a:schemeClr val="tx1"/>
                </a:solidFill>
              </a:rPr>
              <a:t>Autor: Mgr. Hana Kuříková</a:t>
            </a:r>
          </a:p>
          <a:p>
            <a:r>
              <a:rPr lang="cs-CZ" sz="2000" smtClean="0">
                <a:solidFill>
                  <a:schemeClr val="tx1"/>
                </a:solidFill>
              </a:rPr>
              <a:t>Název:  VY_32_INOVACE_02_B_2_Podobnost trojúhelníků</a:t>
            </a:r>
          </a:p>
          <a:p>
            <a:r>
              <a:rPr lang="cs-CZ" sz="2000" smtClean="0">
                <a:solidFill>
                  <a:schemeClr val="tx1"/>
                </a:solidFill>
              </a:rPr>
              <a:t>Téma:   Matematika 9. ročník</a:t>
            </a:r>
          </a:p>
          <a:p>
            <a:r>
              <a:rPr lang="cs-CZ" sz="2000" smtClean="0">
                <a:solidFill>
                  <a:schemeClr val="tx1"/>
                </a:solidFill>
              </a:rPr>
              <a:t>Číslo projektu: CZ.1.07/1.4.00/21.2131</a:t>
            </a:r>
          </a:p>
          <a:p>
            <a:endParaRPr lang="cs-CZ" sz="2000" smtClean="0">
              <a:solidFill>
                <a:schemeClr val="tx1"/>
              </a:solidFill>
            </a:endParaRPr>
          </a:p>
          <a:p>
            <a:endParaRPr lang="cs-CZ" sz="2000" smtClean="0">
              <a:solidFill>
                <a:schemeClr val="tx1"/>
              </a:solidFill>
            </a:endParaRPr>
          </a:p>
          <a:p>
            <a:endParaRPr lang="cs-CZ" sz="2000" smtClean="0">
              <a:solidFill>
                <a:schemeClr val="tx1"/>
              </a:solidFill>
            </a:endParaRPr>
          </a:p>
          <a:p>
            <a:endParaRPr lang="cs-CZ" sz="2000" smtClean="0">
              <a:solidFill>
                <a:schemeClr val="tx1"/>
              </a:solidFill>
            </a:endParaRPr>
          </a:p>
          <a:p>
            <a:endParaRPr lang="cs-CZ" sz="200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38" y="928688"/>
          <a:ext cx="6477000" cy="3646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18.1.2012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23.1.2012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9.A, 9.B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Podobnost</a:t>
                      </a:r>
                      <a:r>
                        <a:rPr lang="cs-CZ" baseline="0" dirty="0" smtClean="0"/>
                        <a:t> trojúhelníků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Shodnost, podobnost, věta </a:t>
                      </a:r>
                      <a:r>
                        <a:rPr lang="cs-CZ" dirty="0" err="1" smtClean="0"/>
                        <a:t>sss</a:t>
                      </a:r>
                      <a:r>
                        <a:rPr lang="cs-CZ" dirty="0" smtClean="0"/>
                        <a:t>,</a:t>
                      </a:r>
                      <a:r>
                        <a:rPr lang="cs-CZ" dirty="0" err="1" smtClean="0"/>
                        <a:t>sus</a:t>
                      </a:r>
                      <a:r>
                        <a:rPr lang="cs-CZ" dirty="0" smtClean="0"/>
                        <a:t>,</a:t>
                      </a:r>
                      <a:r>
                        <a:rPr lang="cs-CZ" dirty="0" err="1" smtClean="0"/>
                        <a:t>uu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PODOBNOST  TROJÚHELNÍKŮ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Věty o podobnosti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572250"/>
          </a:xfrm>
        </p:spPr>
        <p:txBody>
          <a:bodyPr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Jaké znáš věty o shodnosti trojúhelníků?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7030A0"/>
                </a:solidFill>
              </a:rPr>
              <a:t>Věta </a:t>
            </a:r>
            <a:r>
              <a:rPr lang="cs-CZ" dirty="0" err="1" smtClean="0">
                <a:solidFill>
                  <a:srgbClr val="7030A0"/>
                </a:solidFill>
              </a:rPr>
              <a:t>sss</a:t>
            </a:r>
            <a:r>
              <a:rPr lang="cs-CZ" dirty="0" smtClean="0">
                <a:solidFill>
                  <a:srgbClr val="7030A0"/>
                </a:solidFill>
              </a:rPr>
              <a:t>, </a:t>
            </a:r>
            <a:r>
              <a:rPr lang="cs-CZ" dirty="0" err="1" smtClean="0">
                <a:solidFill>
                  <a:srgbClr val="7030A0"/>
                </a:solidFill>
              </a:rPr>
              <a:t>sus</a:t>
            </a:r>
            <a:r>
              <a:rPr lang="cs-CZ" dirty="0" smtClean="0">
                <a:solidFill>
                  <a:srgbClr val="7030A0"/>
                </a:solidFill>
              </a:rPr>
              <a:t>, usu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rgbClr val="7030A0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Věta </a:t>
            </a:r>
            <a:r>
              <a:rPr lang="cs-CZ" dirty="0" err="1" smtClean="0">
                <a:solidFill>
                  <a:srgbClr val="FF0000"/>
                </a:solidFill>
              </a:rPr>
              <a:t>sss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a</a:t>
            </a:r>
            <a:r>
              <a:rPr lang="en-US" dirty="0" smtClean="0"/>
              <a:t>’</a:t>
            </a:r>
            <a:r>
              <a:rPr lang="cs-CZ" dirty="0" smtClean="0"/>
              <a:t>= a, b</a:t>
            </a:r>
            <a:r>
              <a:rPr lang="en-US" dirty="0" smtClean="0"/>
              <a:t>’</a:t>
            </a:r>
            <a:r>
              <a:rPr lang="cs-CZ" dirty="0" smtClean="0"/>
              <a:t>= b, </a:t>
            </a:r>
            <a:r>
              <a:rPr lang="en-US" dirty="0" smtClean="0"/>
              <a:t>c’</a:t>
            </a:r>
            <a:r>
              <a:rPr lang="cs-CZ" dirty="0" smtClean="0"/>
              <a:t>=c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Dva trojúhelníky, které se shodují ve všech třech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…………….., jsou shodné.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Věta </a:t>
            </a:r>
            <a:r>
              <a:rPr lang="cs-CZ" dirty="0" err="1" smtClean="0">
                <a:solidFill>
                  <a:srgbClr val="FF0000"/>
                </a:solidFill>
              </a:rPr>
              <a:t>sus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b</a:t>
            </a:r>
            <a:r>
              <a:rPr lang="en-US" dirty="0" smtClean="0"/>
              <a:t>’</a:t>
            </a:r>
            <a:r>
              <a:rPr lang="cs-CZ" dirty="0" smtClean="0"/>
              <a:t>= b, </a:t>
            </a:r>
            <a:r>
              <a:rPr lang="en-US" dirty="0" smtClean="0"/>
              <a:t>c’</a:t>
            </a:r>
            <a:r>
              <a:rPr lang="cs-CZ" dirty="0" smtClean="0"/>
              <a:t>=c, </a:t>
            </a:r>
            <a:r>
              <a:rPr lang="el-GR" dirty="0" smtClean="0"/>
              <a:t>α</a:t>
            </a:r>
            <a:r>
              <a:rPr lang="en-US" dirty="0" smtClean="0"/>
              <a:t>’</a:t>
            </a:r>
            <a:r>
              <a:rPr lang="cs-CZ" dirty="0" smtClean="0"/>
              <a:t>=</a:t>
            </a:r>
            <a:r>
              <a:rPr lang="el-GR" dirty="0" smtClean="0"/>
              <a:t>α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Dva trojúhelníky, které se shodují ve …………..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a ……… těmito stranami sevřeném, jsou shodné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Věta usu </a:t>
            </a:r>
            <a:r>
              <a:rPr lang="en-US" dirty="0" smtClean="0"/>
              <a:t>c’</a:t>
            </a:r>
            <a:r>
              <a:rPr lang="cs-CZ" dirty="0" smtClean="0"/>
              <a:t>=c , </a:t>
            </a:r>
            <a:r>
              <a:rPr lang="el-GR" dirty="0" smtClean="0"/>
              <a:t>α</a:t>
            </a:r>
            <a:r>
              <a:rPr lang="en-US" dirty="0" smtClean="0"/>
              <a:t>’</a:t>
            </a:r>
            <a:r>
              <a:rPr lang="cs-CZ" dirty="0" smtClean="0"/>
              <a:t>=</a:t>
            </a:r>
            <a:r>
              <a:rPr lang="el-GR" dirty="0" smtClean="0"/>
              <a:t>α</a:t>
            </a:r>
            <a:r>
              <a:rPr lang="cs-CZ" dirty="0" smtClean="0"/>
              <a:t>, </a:t>
            </a:r>
            <a:r>
              <a:rPr lang="el-GR" dirty="0" smtClean="0"/>
              <a:t>β</a:t>
            </a:r>
            <a:r>
              <a:rPr lang="en-US" dirty="0" smtClean="0"/>
              <a:t>’</a:t>
            </a:r>
            <a:r>
              <a:rPr lang="cs-CZ" dirty="0" smtClean="0"/>
              <a:t>= </a:t>
            </a:r>
            <a:r>
              <a:rPr lang="el-GR" dirty="0" smtClean="0"/>
              <a:t>β</a:t>
            </a:r>
            <a:endParaRPr lang="en-US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en-US" dirty="0" err="1" smtClean="0">
                <a:solidFill>
                  <a:srgbClr val="0070C0"/>
                </a:solidFill>
              </a:rPr>
              <a:t>Dva</a:t>
            </a:r>
            <a:r>
              <a:rPr lang="en-US" dirty="0" smtClean="0">
                <a:solidFill>
                  <a:srgbClr val="0070C0"/>
                </a:solidFill>
              </a:rPr>
              <a:t> </a:t>
            </a:r>
            <a:r>
              <a:rPr lang="en-US" dirty="0" err="1" smtClean="0">
                <a:solidFill>
                  <a:srgbClr val="0070C0"/>
                </a:solidFill>
              </a:rPr>
              <a:t>troj</a:t>
            </a:r>
            <a:r>
              <a:rPr lang="cs-CZ" dirty="0" smtClean="0">
                <a:solidFill>
                  <a:srgbClr val="0070C0"/>
                </a:solidFill>
              </a:rPr>
              <a:t>úhelníky, které se shodují v ………..a obou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……….. k této straně přilehlých, jsou shodné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VĚTA  SSS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Každé dva trojúhelníky, které mají sobě rovné poměry délek všech tří dvojic odpovídajících stran, jsou podobné.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		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		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a</a:t>
            </a:r>
            <a:r>
              <a:rPr lang="en-US" dirty="0" smtClean="0"/>
              <a:t>’</a:t>
            </a:r>
            <a:r>
              <a:rPr lang="cs-CZ" dirty="0" smtClean="0"/>
              <a:t> : a = b</a:t>
            </a:r>
            <a:r>
              <a:rPr lang="en-US" dirty="0" smtClean="0"/>
              <a:t>’</a:t>
            </a:r>
            <a:r>
              <a:rPr lang="cs-CZ" dirty="0" smtClean="0"/>
              <a:t> : b = </a:t>
            </a:r>
            <a:r>
              <a:rPr lang="en-US" dirty="0" smtClean="0"/>
              <a:t>c’</a:t>
            </a:r>
            <a:r>
              <a:rPr lang="cs-CZ" dirty="0" smtClean="0"/>
              <a:t> : c = 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0" name="Rovnoramenný trojúhelník 9"/>
          <p:cNvSpPr/>
          <p:nvPr/>
        </p:nvSpPr>
        <p:spPr>
          <a:xfrm>
            <a:off x="1000125" y="3286125"/>
            <a:ext cx="1785938" cy="1285875"/>
          </a:xfrm>
          <a:prstGeom prst="triangle">
            <a:avLst>
              <a:gd name="adj" fmla="val 700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4143375" y="3143250"/>
            <a:ext cx="2714625" cy="1500188"/>
          </a:xfrm>
          <a:prstGeom prst="triangle">
            <a:avLst>
              <a:gd name="adj" fmla="val 700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714625" y="4572000"/>
            <a:ext cx="357188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85813" y="4572000"/>
            <a:ext cx="357187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286000" y="3071813"/>
            <a:ext cx="357188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715125" y="4643438"/>
            <a:ext cx="500063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00500" y="4643438"/>
            <a:ext cx="500063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00750" y="2857500"/>
            <a:ext cx="500063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86313" y="3571875"/>
            <a:ext cx="500062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375" y="3643313"/>
            <a:ext cx="500063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29250" y="4643438"/>
            <a:ext cx="500063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57313" y="3571875"/>
            <a:ext cx="500062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71750" y="3714750"/>
            <a:ext cx="500063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85938" y="4572000"/>
            <a:ext cx="500062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VĚTA SUS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143000"/>
            <a:ext cx="8686800" cy="5500688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Každé dva trojúhelníky, které mají sobě rovné poměry délek dvou dvojic odpovídajících stran si stran a shodují se v úhlu jimi sevřeném, jsou podobné.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b</a:t>
            </a:r>
            <a:r>
              <a:rPr lang="en-US" dirty="0" smtClean="0"/>
              <a:t>’ </a:t>
            </a:r>
            <a:r>
              <a:rPr lang="cs-CZ" dirty="0" smtClean="0"/>
              <a:t>: b = </a:t>
            </a:r>
            <a:r>
              <a:rPr lang="en-US" dirty="0" smtClean="0"/>
              <a:t>c’ </a:t>
            </a:r>
            <a:r>
              <a:rPr lang="cs-CZ" dirty="0" smtClean="0"/>
              <a:t>: c = k</a:t>
            </a:r>
            <a:r>
              <a:rPr lang="en-US" dirty="0" smtClean="0"/>
              <a:t>,</a:t>
            </a:r>
            <a:r>
              <a:rPr lang="el-GR" dirty="0" smtClean="0"/>
              <a:t> α</a:t>
            </a:r>
            <a:r>
              <a:rPr lang="en-US" dirty="0" smtClean="0"/>
              <a:t>’ </a:t>
            </a:r>
            <a:r>
              <a:rPr lang="cs-CZ" dirty="0" smtClean="0"/>
              <a:t>=</a:t>
            </a:r>
            <a:r>
              <a:rPr lang="en-US" dirty="0" smtClean="0"/>
              <a:t> </a:t>
            </a:r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000125" y="3643313"/>
            <a:ext cx="1785938" cy="1285875"/>
          </a:xfrm>
          <a:prstGeom prst="triangle">
            <a:avLst>
              <a:gd name="adj" fmla="val 700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143375" y="3500438"/>
            <a:ext cx="2714625" cy="1500187"/>
          </a:xfrm>
          <a:prstGeom prst="triangle">
            <a:avLst>
              <a:gd name="adj" fmla="val 700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714625" y="4929188"/>
            <a:ext cx="357188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85813" y="4929188"/>
            <a:ext cx="357187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86000" y="3429000"/>
            <a:ext cx="357188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715125" y="5000625"/>
            <a:ext cx="500063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00500" y="5000625"/>
            <a:ext cx="500063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00750" y="3214688"/>
            <a:ext cx="500063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6313" y="3929063"/>
            <a:ext cx="500062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29250" y="5000625"/>
            <a:ext cx="500063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57313" y="3929063"/>
            <a:ext cx="500062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85938" y="4929188"/>
            <a:ext cx="500062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71625" y="4429125"/>
            <a:ext cx="500063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dirty="0"/>
              <a:t>α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57750" y="4500563"/>
            <a:ext cx="500063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dirty="0"/>
              <a:t>α</a:t>
            </a:r>
            <a:r>
              <a:rPr lang="en-US" dirty="0"/>
              <a:t>'</a:t>
            </a:r>
            <a:endParaRPr lang="cs-CZ" dirty="0"/>
          </a:p>
        </p:txBody>
      </p:sp>
      <p:sp>
        <p:nvSpPr>
          <p:cNvPr id="18" name="Oblouk 17"/>
          <p:cNvSpPr/>
          <p:nvPr/>
        </p:nvSpPr>
        <p:spPr>
          <a:xfrm rot="1308271">
            <a:off x="974725" y="4481513"/>
            <a:ext cx="615950" cy="641350"/>
          </a:xfrm>
          <a:prstGeom prst="arc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louk 18"/>
          <p:cNvSpPr/>
          <p:nvPr/>
        </p:nvSpPr>
        <p:spPr>
          <a:xfrm rot="1308271">
            <a:off x="4240213" y="4572000"/>
            <a:ext cx="615950" cy="641350"/>
          </a:xfrm>
          <a:prstGeom prst="arc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VĚTA UU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946650"/>
          </a:xfrm>
        </p:spPr>
        <p:txBody>
          <a:bodyPr>
            <a:normAutofit/>
          </a:bodyPr>
          <a:lstStyle/>
          <a:p>
            <a:pPr marL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Každé dva trojúhelníky, které se shodují ve dvou úhlech, jsou podobné.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	</a:t>
            </a:r>
            <a:r>
              <a:rPr lang="el-GR" dirty="0" smtClean="0"/>
              <a:t> α</a:t>
            </a:r>
            <a:r>
              <a:rPr lang="en-US" dirty="0" smtClean="0"/>
              <a:t>’</a:t>
            </a:r>
            <a:r>
              <a:rPr lang="cs-CZ" dirty="0" smtClean="0"/>
              <a:t>=</a:t>
            </a:r>
            <a:r>
              <a:rPr lang="el-GR" dirty="0" smtClean="0"/>
              <a:t>α</a:t>
            </a:r>
            <a:r>
              <a:rPr lang="cs-CZ" dirty="0" smtClean="0"/>
              <a:t>, </a:t>
            </a:r>
            <a:r>
              <a:rPr lang="el-GR" dirty="0" smtClean="0"/>
              <a:t>β</a:t>
            </a:r>
            <a:r>
              <a:rPr lang="en-US" dirty="0" smtClean="0"/>
              <a:t>’</a:t>
            </a:r>
            <a:r>
              <a:rPr lang="cs-CZ" dirty="0" smtClean="0"/>
              <a:t>= </a:t>
            </a:r>
            <a:r>
              <a:rPr lang="el-GR" dirty="0" smtClean="0"/>
              <a:t>β</a:t>
            </a:r>
            <a:r>
              <a:rPr lang="en-US" dirty="0" smtClean="0"/>
              <a:t>, c’ </a:t>
            </a:r>
            <a:r>
              <a:rPr lang="cs-CZ" dirty="0" smtClean="0"/>
              <a:t>: c = k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000125" y="3643313"/>
            <a:ext cx="1785938" cy="1285875"/>
          </a:xfrm>
          <a:prstGeom prst="triangle">
            <a:avLst>
              <a:gd name="adj" fmla="val 700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143375" y="3500438"/>
            <a:ext cx="2714625" cy="1500187"/>
          </a:xfrm>
          <a:prstGeom prst="triangle">
            <a:avLst>
              <a:gd name="adj" fmla="val 700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714625" y="4929188"/>
            <a:ext cx="357188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85813" y="4929188"/>
            <a:ext cx="357187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86000" y="3429000"/>
            <a:ext cx="357188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715125" y="5000625"/>
            <a:ext cx="500063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00500" y="5000625"/>
            <a:ext cx="500063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00750" y="3214688"/>
            <a:ext cx="500063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29250" y="5000625"/>
            <a:ext cx="500063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r>
              <a:rPr lang="en-US" dirty="0"/>
              <a:t>’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85938" y="4929188"/>
            <a:ext cx="500062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71625" y="4429125"/>
            <a:ext cx="500063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dirty="0"/>
              <a:t>α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57750" y="4500563"/>
            <a:ext cx="500063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dirty="0"/>
              <a:t>α</a:t>
            </a:r>
            <a:r>
              <a:rPr lang="en-US" dirty="0"/>
              <a:t>'</a:t>
            </a:r>
            <a:endParaRPr lang="cs-CZ" dirty="0"/>
          </a:p>
        </p:txBody>
      </p:sp>
      <p:sp>
        <p:nvSpPr>
          <p:cNvPr id="16" name="Oblouk 15"/>
          <p:cNvSpPr/>
          <p:nvPr/>
        </p:nvSpPr>
        <p:spPr>
          <a:xfrm rot="1308271">
            <a:off x="974725" y="4481513"/>
            <a:ext cx="615950" cy="641350"/>
          </a:xfrm>
          <a:prstGeom prst="arc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louk 16"/>
          <p:cNvSpPr/>
          <p:nvPr/>
        </p:nvSpPr>
        <p:spPr>
          <a:xfrm rot="1308271">
            <a:off x="4240213" y="4572000"/>
            <a:ext cx="615950" cy="641350"/>
          </a:xfrm>
          <a:prstGeom prst="arc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louk 18"/>
          <p:cNvSpPr/>
          <p:nvPr/>
        </p:nvSpPr>
        <p:spPr>
          <a:xfrm rot="15626902">
            <a:off x="2339975" y="4500563"/>
            <a:ext cx="696913" cy="712787"/>
          </a:xfrm>
          <a:prstGeom prst="arc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louk 19"/>
          <p:cNvSpPr/>
          <p:nvPr/>
        </p:nvSpPr>
        <p:spPr>
          <a:xfrm rot="15626902">
            <a:off x="6318250" y="4581525"/>
            <a:ext cx="752475" cy="695325"/>
          </a:xfrm>
          <a:prstGeom prst="arc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143125" y="4357688"/>
            <a:ext cx="500063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dirty="0"/>
              <a:t>β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72188" y="4429125"/>
            <a:ext cx="500062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dirty="0"/>
              <a:t>β</a:t>
            </a:r>
            <a:r>
              <a:rPr lang="en-US" dirty="0"/>
              <a:t>’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214313"/>
            <a:ext cx="8229600" cy="6286500"/>
          </a:xfrm>
        </p:spPr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Každé dva rovnostranné trojúhelníky jsou podobné.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</a:t>
            </a:r>
            <a:endParaRPr lang="en-US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∆ABC</a:t>
            </a:r>
            <a:r>
              <a:rPr lang="en-US" dirty="0" smtClean="0"/>
              <a:t> </a:t>
            </a:r>
            <a:r>
              <a:rPr lang="cs-CZ" dirty="0" smtClean="0"/>
              <a:t>: a = 5cm			 ∆A</a:t>
            </a:r>
            <a:r>
              <a:rPr lang="en-US" dirty="0" smtClean="0"/>
              <a:t>’</a:t>
            </a:r>
            <a:r>
              <a:rPr lang="cs-CZ" dirty="0" smtClean="0"/>
              <a:t>B</a:t>
            </a:r>
            <a:r>
              <a:rPr lang="en-US" dirty="0" smtClean="0"/>
              <a:t>’</a:t>
            </a:r>
            <a:r>
              <a:rPr lang="cs-CZ" dirty="0" smtClean="0"/>
              <a:t>C</a:t>
            </a:r>
            <a:r>
              <a:rPr lang="en-US" dirty="0" smtClean="0"/>
              <a:t>’</a:t>
            </a:r>
            <a:r>
              <a:rPr lang="cs-CZ" dirty="0" smtClean="0"/>
              <a:t> : a = 10cm	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	 a</a:t>
            </a:r>
            <a:r>
              <a:rPr lang="en-US" dirty="0" smtClean="0"/>
              <a:t>’</a:t>
            </a:r>
            <a:r>
              <a:rPr lang="cs-CZ" dirty="0" smtClean="0"/>
              <a:t>: a = 10 : 5 = 2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všechny strany stejně dlouhé 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 ∆A</a:t>
            </a:r>
            <a:r>
              <a:rPr lang="en-US" dirty="0" smtClean="0"/>
              <a:t>’</a:t>
            </a:r>
            <a:r>
              <a:rPr lang="cs-CZ" dirty="0" smtClean="0"/>
              <a:t>B</a:t>
            </a:r>
            <a:r>
              <a:rPr lang="en-US" dirty="0" smtClean="0"/>
              <a:t>’</a:t>
            </a:r>
            <a:r>
              <a:rPr lang="cs-CZ" dirty="0" smtClean="0"/>
              <a:t>C</a:t>
            </a:r>
            <a:r>
              <a:rPr lang="en-US" dirty="0" smtClean="0"/>
              <a:t>’</a:t>
            </a:r>
            <a:r>
              <a:rPr lang="cs-CZ" dirty="0" smtClean="0"/>
              <a:t> </a:t>
            </a:r>
            <a:r>
              <a:rPr lang="en-US" dirty="0" smtClean="0"/>
              <a:t>’</a:t>
            </a:r>
            <a:r>
              <a:rPr lang="cs-CZ" dirty="0" smtClean="0"/>
              <a:t> </a:t>
            </a:r>
            <a:r>
              <a:rPr lang="en-US" dirty="0" smtClean="0"/>
              <a:t>~</a:t>
            </a:r>
            <a:r>
              <a:rPr lang="cs-CZ" dirty="0" smtClean="0"/>
              <a:t> ∆ABC   ( věta </a:t>
            </a:r>
            <a:r>
              <a:rPr lang="cs-CZ" dirty="0" err="1" smtClean="0"/>
              <a:t>sss</a:t>
            </a:r>
            <a:r>
              <a:rPr lang="cs-CZ" dirty="0" smtClean="0"/>
              <a:t>)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      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714500" y="2643188"/>
            <a:ext cx="1214438" cy="92868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643438" y="2000250"/>
            <a:ext cx="2214562" cy="17145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0"/>
            <a:ext cx="8229600" cy="6286500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Každé dva rovnoramenné trojúhelníky jsou podobné.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en-US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en-US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en-US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en-US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 b</a:t>
            </a:r>
            <a:r>
              <a:rPr lang="en-US" dirty="0" smtClean="0"/>
              <a:t>’</a:t>
            </a:r>
            <a:r>
              <a:rPr lang="cs-CZ" dirty="0" smtClean="0"/>
              <a:t>: b = </a:t>
            </a:r>
            <a:r>
              <a:rPr lang="cs-CZ" dirty="0"/>
              <a:t>a</a:t>
            </a:r>
            <a:r>
              <a:rPr lang="en-US" dirty="0" smtClean="0"/>
              <a:t>’</a:t>
            </a:r>
            <a:r>
              <a:rPr lang="cs-CZ" dirty="0" smtClean="0"/>
              <a:t>: a = k	</a:t>
            </a:r>
            <a:r>
              <a:rPr lang="el-GR" dirty="0" smtClean="0"/>
              <a:t> γ</a:t>
            </a:r>
            <a:r>
              <a:rPr lang="en-US" dirty="0" smtClean="0"/>
              <a:t>’</a:t>
            </a:r>
            <a:r>
              <a:rPr lang="cs-CZ" dirty="0" smtClean="0"/>
              <a:t>=</a:t>
            </a:r>
            <a:r>
              <a:rPr lang="el-GR" dirty="0" smtClean="0"/>
              <a:t> γ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		</a:t>
            </a:r>
            <a:r>
              <a:rPr lang="cs-CZ" dirty="0" smtClean="0"/>
              <a:t>věta </a:t>
            </a:r>
            <a:r>
              <a:rPr lang="cs-CZ" dirty="0" err="1" smtClean="0"/>
              <a:t>sus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500188" y="2428875"/>
            <a:ext cx="1500187" cy="185737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643438" y="1643063"/>
            <a:ext cx="2214562" cy="278606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Příklad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Zjisti zda trojúhelník ∆ABC a=6cm,b=4cm,c=30mm a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∆A</a:t>
            </a:r>
            <a:r>
              <a:rPr lang="en-US" sz="2800" dirty="0" smtClean="0"/>
              <a:t>’</a:t>
            </a:r>
            <a:r>
              <a:rPr lang="cs-CZ" sz="2800" dirty="0" smtClean="0"/>
              <a:t>B</a:t>
            </a:r>
            <a:r>
              <a:rPr lang="en-US" sz="2800" dirty="0" smtClean="0"/>
              <a:t>’</a:t>
            </a:r>
            <a:r>
              <a:rPr lang="cs-CZ" sz="2800" dirty="0" smtClean="0"/>
              <a:t>C</a:t>
            </a:r>
            <a:r>
              <a:rPr lang="en-US" sz="2800" dirty="0" smtClean="0"/>
              <a:t>’</a:t>
            </a:r>
            <a:r>
              <a:rPr lang="cs-CZ" sz="2800" dirty="0" smtClean="0"/>
              <a:t> a</a:t>
            </a:r>
            <a:r>
              <a:rPr lang="en-US" sz="2800" dirty="0" smtClean="0"/>
              <a:t>’</a:t>
            </a:r>
            <a:r>
              <a:rPr lang="cs-CZ" sz="2800" dirty="0" smtClean="0"/>
              <a:t>=90mm, b</a:t>
            </a:r>
            <a:r>
              <a:rPr lang="en-US" sz="2800" dirty="0" smtClean="0"/>
              <a:t>’</a:t>
            </a:r>
            <a:r>
              <a:rPr lang="cs-CZ" sz="2800" dirty="0" smtClean="0"/>
              <a:t>=6cm,c</a:t>
            </a:r>
            <a:r>
              <a:rPr lang="en-US" sz="2800" dirty="0" smtClean="0"/>
              <a:t>‘</a:t>
            </a:r>
            <a:r>
              <a:rPr lang="cs-CZ" sz="2800" dirty="0" smtClean="0"/>
              <a:t>=45mm jsou podobné .</a:t>
            </a:r>
          </a:p>
          <a:p>
            <a:pPr marL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Pokud ano,urči poměr podobnosti,větu podobnosti  a zapiš podobnost.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Řešení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87521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a</a:t>
            </a:r>
            <a:r>
              <a:rPr lang="en-US" smtClean="0"/>
              <a:t>’</a:t>
            </a:r>
            <a:r>
              <a:rPr lang="cs-CZ" smtClean="0"/>
              <a:t> : a = 9 : 6 = 3 : 2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b</a:t>
            </a:r>
            <a:r>
              <a:rPr lang="en-US" smtClean="0"/>
              <a:t>’</a:t>
            </a:r>
            <a:r>
              <a:rPr lang="cs-CZ" smtClean="0"/>
              <a:t> : b = 6 : 4 = 3 : 2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c</a:t>
            </a:r>
            <a:r>
              <a:rPr lang="en-US" smtClean="0"/>
              <a:t>’</a:t>
            </a:r>
            <a:r>
              <a:rPr lang="cs-CZ" smtClean="0"/>
              <a:t> : c = 4,5 : 3 = 3 : 2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k =3/2	 ∆A</a:t>
            </a:r>
            <a:r>
              <a:rPr lang="en-US" smtClean="0"/>
              <a:t>’</a:t>
            </a:r>
            <a:r>
              <a:rPr lang="cs-CZ" smtClean="0"/>
              <a:t>B</a:t>
            </a:r>
            <a:r>
              <a:rPr lang="en-US" smtClean="0"/>
              <a:t>’</a:t>
            </a:r>
            <a:r>
              <a:rPr lang="cs-CZ" smtClean="0"/>
              <a:t>C</a:t>
            </a:r>
            <a:r>
              <a:rPr lang="en-US" smtClean="0"/>
              <a:t>’</a:t>
            </a:r>
            <a:r>
              <a:rPr lang="cs-CZ" smtClean="0"/>
              <a:t> </a:t>
            </a:r>
            <a:r>
              <a:rPr lang="en-US" smtClean="0"/>
              <a:t>~</a:t>
            </a:r>
            <a:r>
              <a:rPr lang="cs-CZ" smtClean="0"/>
              <a:t>	 ∆ABC  ( sss )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7030A0"/>
                </a:solidFill>
              </a:rPr>
              <a:t>POZOR!!   Správně zapisuj odpovídající strany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rgbClr val="7030A0"/>
                </a:solidFill>
              </a:rPr>
              <a:t>			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Příklad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>
              <a:buFont typeface="Wingdings 2" pitchFamily="18" charset="2"/>
              <a:buNone/>
            </a:pPr>
            <a:r>
              <a:rPr lang="cs-CZ" smtClean="0"/>
              <a:t>Zjisti zda trojúhelníky na obrázku jsou podobné.</a:t>
            </a:r>
            <a:r>
              <a:rPr lang="en-US" smtClean="0"/>
              <a:t> </a:t>
            </a:r>
            <a:r>
              <a:rPr lang="cs-CZ" smtClean="0"/>
              <a:t>Pokud ano, urči poměr podobnosti, větu a zapiš</a:t>
            </a:r>
            <a:r>
              <a:rPr lang="en-US" smtClean="0"/>
              <a:t> p</a:t>
            </a:r>
            <a:r>
              <a:rPr lang="cs-CZ" smtClean="0"/>
              <a:t>odobnost.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1143000" y="3857625"/>
            <a:ext cx="1785938" cy="1285875"/>
          </a:xfrm>
          <a:prstGeom prst="triangle">
            <a:avLst>
              <a:gd name="adj" fmla="val 700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286250" y="3714750"/>
            <a:ext cx="2714625" cy="1500188"/>
          </a:xfrm>
          <a:prstGeom prst="triangle">
            <a:avLst>
              <a:gd name="adj" fmla="val 700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857500" y="5143500"/>
            <a:ext cx="357188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88" y="5143500"/>
            <a:ext cx="357187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X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28875" y="3643313"/>
            <a:ext cx="357188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Z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58000" y="5214938"/>
            <a:ext cx="500063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43375" y="5214938"/>
            <a:ext cx="500063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43625" y="3429000"/>
            <a:ext cx="500063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72125" y="5214938"/>
            <a:ext cx="714375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6cm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28813" y="5143500"/>
            <a:ext cx="642937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3cm</a:t>
            </a:r>
            <a:endParaRPr lang="cs-CZ" dirty="0"/>
          </a:p>
        </p:txBody>
      </p:sp>
      <p:sp>
        <p:nvSpPr>
          <p:cNvPr id="14" name="Oblouk 13"/>
          <p:cNvSpPr/>
          <p:nvPr/>
        </p:nvSpPr>
        <p:spPr>
          <a:xfrm rot="15626902">
            <a:off x="2482851" y="4714875"/>
            <a:ext cx="696912" cy="712787"/>
          </a:xfrm>
          <a:prstGeom prst="arc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louk 14"/>
          <p:cNvSpPr/>
          <p:nvPr/>
        </p:nvSpPr>
        <p:spPr>
          <a:xfrm rot="15626902">
            <a:off x="6461125" y="4795838"/>
            <a:ext cx="752475" cy="695325"/>
          </a:xfrm>
          <a:prstGeom prst="arc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143125" y="4572000"/>
            <a:ext cx="714375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30</a:t>
            </a:r>
            <a:r>
              <a:rPr lang="cs-CZ" dirty="0"/>
              <a:t>°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72188" y="4643438"/>
            <a:ext cx="785812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30°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43188" y="4286250"/>
            <a:ext cx="642937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6cm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72250" y="4214813"/>
            <a:ext cx="928688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12cm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Řešení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6 : 3 = 2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12 : 6 =2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</a:t>
            </a:r>
            <a:r>
              <a:rPr lang="el-GR" smtClean="0"/>
              <a:t>β</a:t>
            </a:r>
            <a:r>
              <a:rPr lang="en-US" smtClean="0"/>
              <a:t>’</a:t>
            </a:r>
            <a:r>
              <a:rPr lang="cs-CZ" smtClean="0"/>
              <a:t>= </a:t>
            </a:r>
            <a:r>
              <a:rPr lang="el-GR" smtClean="0"/>
              <a:t>β</a:t>
            </a: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			k=2		∆KLM </a:t>
            </a:r>
            <a:r>
              <a:rPr lang="en-US" smtClean="0"/>
              <a:t>~</a:t>
            </a:r>
            <a:r>
              <a:rPr lang="cs-CZ" smtClean="0"/>
              <a:t> ∆XYZ ( sus)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Příklad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>
              <a:buFont typeface="Wingdings 2" pitchFamily="18" charset="2"/>
              <a:buNone/>
            </a:pPr>
            <a:r>
              <a:rPr lang="cs-CZ" smtClean="0"/>
              <a:t>Je dán ∆ABC: a=9cm, b=10,5cm, c=6cm.</a:t>
            </a:r>
          </a:p>
          <a:p>
            <a:pPr marL="0">
              <a:buFont typeface="Wingdings 2" pitchFamily="18" charset="2"/>
              <a:buNone/>
            </a:pPr>
            <a:r>
              <a:rPr lang="cs-CZ" smtClean="0"/>
              <a:t>Sestroj ∆A</a:t>
            </a:r>
            <a:r>
              <a:rPr lang="en-US" smtClean="0"/>
              <a:t>’</a:t>
            </a:r>
            <a:r>
              <a:rPr lang="cs-CZ" smtClean="0"/>
              <a:t>B</a:t>
            </a:r>
            <a:r>
              <a:rPr lang="en-US" smtClean="0"/>
              <a:t>’</a:t>
            </a:r>
            <a:r>
              <a:rPr lang="cs-CZ" smtClean="0"/>
              <a:t>C</a:t>
            </a:r>
            <a:r>
              <a:rPr lang="en-US" smtClean="0"/>
              <a:t>’</a:t>
            </a:r>
            <a:r>
              <a:rPr lang="cs-CZ" smtClean="0"/>
              <a:t> podobný ∆ABC, je-li poměr podobnosti 2/3.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Řešení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Výpočet stran  ∆A</a:t>
            </a:r>
            <a:r>
              <a:rPr lang="en-US" smtClean="0"/>
              <a:t>’</a:t>
            </a:r>
            <a:r>
              <a:rPr lang="cs-CZ" smtClean="0"/>
              <a:t>B</a:t>
            </a:r>
            <a:r>
              <a:rPr lang="en-US" smtClean="0"/>
              <a:t>’</a:t>
            </a:r>
            <a:r>
              <a:rPr lang="cs-CZ" smtClean="0"/>
              <a:t>C</a:t>
            </a:r>
            <a:r>
              <a:rPr lang="en-US" smtClean="0"/>
              <a:t>’</a:t>
            </a:r>
            <a:r>
              <a:rPr lang="cs-CZ" smtClean="0"/>
              <a:t> :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 a</a:t>
            </a:r>
            <a:r>
              <a:rPr lang="en-US" smtClean="0"/>
              <a:t>’</a:t>
            </a:r>
            <a:r>
              <a:rPr lang="cs-CZ" smtClean="0"/>
              <a:t> = k . a = 2/3 . 9 = 6 cm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b</a:t>
            </a:r>
            <a:r>
              <a:rPr lang="en-US" smtClean="0"/>
              <a:t>’</a:t>
            </a:r>
            <a:r>
              <a:rPr lang="cs-CZ" smtClean="0"/>
              <a:t> = k . b = 2/3 . 10,5 = 7cm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c</a:t>
            </a:r>
            <a:r>
              <a:rPr lang="en-US" smtClean="0"/>
              <a:t>’</a:t>
            </a:r>
            <a:r>
              <a:rPr lang="cs-CZ" smtClean="0"/>
              <a:t> = k . c = 2/3 . 6 = 4cm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Příklad 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357313"/>
            <a:ext cx="8686800" cy="4525962"/>
          </a:xfrm>
        </p:spPr>
        <p:txBody>
          <a:bodyPr>
            <a:normAutofit/>
          </a:bodyPr>
          <a:lstStyle/>
          <a:p>
            <a:pPr marL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Zjisti zda trojúhelníky na obrázku jsou podobné. Pokud ano, urči poměr podobnosti, větu a zapiš podobnost.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 rot="8588252">
            <a:off x="893763" y="4505325"/>
            <a:ext cx="3263900" cy="735013"/>
          </a:xfrm>
          <a:prstGeom prst="triangle">
            <a:avLst>
              <a:gd name="adj" fmla="val 700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357938" y="4071938"/>
            <a:ext cx="357187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57938" y="5500688"/>
            <a:ext cx="357187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00563" y="3143250"/>
            <a:ext cx="357187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</a:t>
            </a:r>
          </a:p>
        </p:txBody>
      </p:sp>
      <p:sp>
        <p:nvSpPr>
          <p:cNvPr id="16" name="Oblouk 15"/>
          <p:cNvSpPr/>
          <p:nvPr/>
        </p:nvSpPr>
        <p:spPr>
          <a:xfrm rot="16360922">
            <a:off x="2020888" y="4924425"/>
            <a:ext cx="928687" cy="1357313"/>
          </a:xfrm>
          <a:prstGeom prst="arc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643063" y="4929188"/>
            <a:ext cx="714375" cy="33813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130°</a:t>
            </a:r>
            <a:endParaRPr lang="cs-CZ" sz="1600" dirty="0"/>
          </a:p>
        </p:txBody>
      </p:sp>
      <p:sp>
        <p:nvSpPr>
          <p:cNvPr id="22" name="Rovnoramenný trojúhelník 21"/>
          <p:cNvSpPr/>
          <p:nvPr/>
        </p:nvSpPr>
        <p:spPr>
          <a:xfrm rot="2914304">
            <a:off x="4509294" y="3948907"/>
            <a:ext cx="2628900" cy="639762"/>
          </a:xfrm>
          <a:prstGeom prst="triangle">
            <a:avLst>
              <a:gd name="adj" fmla="val 644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071688" y="5572125"/>
            <a:ext cx="500062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85813" y="5643563"/>
            <a:ext cx="500062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00438" y="3214688"/>
            <a:ext cx="500062" cy="36988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57500" y="4714875"/>
            <a:ext cx="1000125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18cm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57813" y="3429000"/>
            <a:ext cx="642937" cy="36988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9cm</a:t>
            </a:r>
            <a:endParaRPr lang="cs-CZ" dirty="0"/>
          </a:p>
        </p:txBody>
      </p:sp>
      <p:sp>
        <p:nvSpPr>
          <p:cNvPr id="18" name="Oblouk 17"/>
          <p:cNvSpPr/>
          <p:nvPr/>
        </p:nvSpPr>
        <p:spPr>
          <a:xfrm rot="11355316">
            <a:off x="5934075" y="3721100"/>
            <a:ext cx="1062038" cy="1041400"/>
          </a:xfrm>
          <a:prstGeom prst="arc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5472113" y="4286250"/>
            <a:ext cx="714375" cy="338138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130°</a:t>
            </a:r>
            <a:endParaRPr lang="cs-CZ" sz="1600" dirty="0"/>
          </a:p>
        </p:txBody>
      </p:sp>
      <p:sp>
        <p:nvSpPr>
          <p:cNvPr id="29" name="Oblouk 28"/>
          <p:cNvSpPr/>
          <p:nvPr/>
        </p:nvSpPr>
        <p:spPr>
          <a:xfrm rot="11150646">
            <a:off x="2943225" y="3949700"/>
            <a:ext cx="414338" cy="306388"/>
          </a:xfrm>
          <a:prstGeom prst="arc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louk 29"/>
          <p:cNvSpPr/>
          <p:nvPr/>
        </p:nvSpPr>
        <p:spPr>
          <a:xfrm rot="5228058">
            <a:off x="4984750" y="3657601"/>
            <a:ext cx="409575" cy="400050"/>
          </a:xfrm>
          <a:prstGeom prst="arc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2643188" y="4214813"/>
            <a:ext cx="714375" cy="33813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30°</a:t>
            </a:r>
            <a:endParaRPr lang="cs-CZ" sz="1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86375" y="3929063"/>
            <a:ext cx="714375" cy="338137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30°</a:t>
            </a:r>
            <a:endParaRPr lang="cs-CZ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Řešení 4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Součet úhlů v trojúhelníku je 180°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9 : 18 = 1 : 2</a:t>
            </a:r>
          </a:p>
          <a:p>
            <a:pPr>
              <a:buFont typeface="Wingdings 2" pitchFamily="18" charset="2"/>
              <a:buNone/>
            </a:pPr>
            <a:r>
              <a:rPr lang="el-GR" smtClean="0"/>
              <a:t> γ</a:t>
            </a:r>
            <a:r>
              <a:rPr lang="en-US" smtClean="0"/>
              <a:t>’</a:t>
            </a:r>
            <a:r>
              <a:rPr lang="cs-CZ" smtClean="0"/>
              <a:t>=</a:t>
            </a:r>
            <a:r>
              <a:rPr lang="el-GR" smtClean="0"/>
              <a:t> γ,</a:t>
            </a:r>
            <a:r>
              <a:rPr lang="cs-CZ" smtClean="0"/>
              <a:t> </a:t>
            </a:r>
            <a:r>
              <a:rPr lang="el-GR" smtClean="0"/>
              <a:t>β</a:t>
            </a:r>
            <a:r>
              <a:rPr lang="en-US" smtClean="0"/>
              <a:t>’</a:t>
            </a:r>
            <a:r>
              <a:rPr lang="cs-CZ" smtClean="0"/>
              <a:t>= </a:t>
            </a:r>
            <a:r>
              <a:rPr lang="el-GR" smtClean="0"/>
              <a:t>β</a:t>
            </a: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	k=1/2     ∆OPR</a:t>
            </a:r>
            <a:r>
              <a:rPr lang="en-US" smtClean="0"/>
              <a:t> ~ </a:t>
            </a:r>
            <a:r>
              <a:rPr lang="cs-CZ" smtClean="0"/>
              <a:t> ∆KLM ( uu )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u="sng" dirty="0" smtClean="0"/>
              <a:t>Anotace: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Tato prezentace slouží k výkladu vět o podobnosti trojúhelníků.Žáci určují zda dva trojúhelníky  jsou podobné, správně zapíší podobnost a větu podobnosti.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u="sng" dirty="0" smtClean="0"/>
              <a:t>Použité zdroje: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mtClean="0"/>
              <a:t>	Karel </a:t>
            </a:r>
            <a:r>
              <a:rPr lang="cs-CZ" dirty="0" smtClean="0"/>
              <a:t>Kindl: Matematika- Přehled učiva základní školy, vydání 3., Praha 1980, Státní pedagogické nakladatelství, počet stran 408 ,SPN 5-43-11/3, 14-388-80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Odvárko Oldřich- Kadleček Jiří:  Matematika pro 9. ročník ZŠ  2.díl , 1.vydání 2000,  </a:t>
            </a:r>
            <a:r>
              <a:rPr lang="cs-CZ" dirty="0" err="1" smtClean="0"/>
              <a:t>Prometheus</a:t>
            </a:r>
            <a:r>
              <a:rPr lang="cs-CZ" dirty="0" smtClean="0"/>
              <a:t>, počet stran 91, ISBN 80-7196-208-2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b="1" dirty="0" smtClean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153</TotalTime>
  <Words>539</Words>
  <Application>Microsoft Office PowerPoint</Application>
  <PresentationFormat>On-screen Show (4:3)</PresentationFormat>
  <Paragraphs>186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18</vt:i4>
      </vt:variant>
    </vt:vector>
  </HeadingPairs>
  <TitlesOfParts>
    <vt:vector size="32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PODOBNOST  TROJÚHELNÍKŮ</dc:title>
  <dc:creator>Vaclav</dc:creator>
  <cp:lastModifiedBy>DUM</cp:lastModifiedBy>
  <cp:revision>44</cp:revision>
  <dcterms:created xsi:type="dcterms:W3CDTF">2012-01-19T16:22:55Z</dcterms:created>
  <dcterms:modified xsi:type="dcterms:W3CDTF">2012-03-05T20:57:44Z</dcterms:modified>
</cp:coreProperties>
</file>