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56" r:id="rId3"/>
    <p:sldId id="257" r:id="rId4"/>
    <p:sldId id="260" r:id="rId5"/>
    <p:sldId id="261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-19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BED90E-0B3C-45D1-BD5D-F67A9D88197A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ACC6A3-66FC-4C75-BA23-7C36378109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BED90E-0B3C-45D1-BD5D-F67A9D88197A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ACC6A3-66FC-4C75-BA23-7C36378109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BED90E-0B3C-45D1-BD5D-F67A9D88197A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ACC6A3-66FC-4C75-BA23-7C36378109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BED90E-0B3C-45D1-BD5D-F67A9D88197A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ACC6A3-66FC-4C75-BA23-7C36378109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BED90E-0B3C-45D1-BD5D-F67A9D88197A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ACC6A3-66FC-4C75-BA23-7C36378109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BED90E-0B3C-45D1-BD5D-F67A9D88197A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ACC6A3-66FC-4C75-BA23-7C36378109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BED90E-0B3C-45D1-BD5D-F67A9D88197A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ACC6A3-66FC-4C75-BA23-7C36378109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BED90E-0B3C-45D1-BD5D-F67A9D88197A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ACC6A3-66FC-4C75-BA23-7C36378109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BED90E-0B3C-45D1-BD5D-F67A9D88197A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ACC6A3-66FC-4C75-BA23-7C36378109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BED90E-0B3C-45D1-BD5D-F67A9D88197A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ACC6A3-66FC-4C75-BA23-7C36378109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BED90E-0B3C-45D1-BD5D-F67A9D88197A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ACC6A3-66FC-4C75-BA23-7C36378109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EBED90E-0B3C-45D1-BD5D-F67A9D88197A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FACC6A3-66FC-4C75-BA23-7C36378109F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Podnadpis 2"/>
          <p:cNvSpPr>
            <a:spLocks noGrp="1"/>
          </p:cNvSpPr>
          <p:nvPr>
            <p:ph type="subTitle" idx="4294967295"/>
          </p:nvPr>
        </p:nvSpPr>
        <p:spPr>
          <a:xfrm>
            <a:off x="539750" y="2997200"/>
            <a:ext cx="7854950" cy="2617788"/>
          </a:xfrm>
        </p:spPr>
        <p:txBody>
          <a:bodyPr lIns="0" rIns="18288"/>
          <a:lstStyle/>
          <a:p>
            <a:pPr marL="0" indent="0" algn="ctr" eaLnBrk="1" hangingPunct="1">
              <a:buFontTx/>
              <a:buNone/>
            </a:pPr>
            <a:r>
              <a:rPr lang="cs-CZ" sz="2800" dirty="0" smtClean="0"/>
              <a:t>VY_32_INOVACE_24_Obvod_trojuhelniku</a:t>
            </a:r>
          </a:p>
          <a:p>
            <a:pPr marL="0" indent="0" algn="ctr" eaLnBrk="1" hangingPunct="1">
              <a:buFontTx/>
              <a:buNone/>
            </a:pPr>
            <a:r>
              <a:rPr lang="cs-CZ" sz="2800" dirty="0" smtClean="0"/>
              <a:t> Obvod </a:t>
            </a:r>
            <a:r>
              <a:rPr lang="cs-CZ" sz="2800" dirty="0" smtClean="0"/>
              <a:t>trojúhelníku, matematika</a:t>
            </a:r>
            <a:r>
              <a:rPr lang="cs-CZ" sz="2800" dirty="0" smtClean="0"/>
              <a:t>, 3.ročník </a:t>
            </a:r>
          </a:p>
          <a:p>
            <a:pPr marL="0" indent="0" algn="ctr" eaLnBrk="1" hangingPunct="1">
              <a:buFontTx/>
              <a:buNone/>
            </a:pPr>
            <a:r>
              <a:rPr lang="cs-CZ" sz="1800" dirty="0" smtClean="0"/>
              <a:t>Autor: Veronika </a:t>
            </a:r>
            <a:r>
              <a:rPr lang="cs-CZ" sz="1800" dirty="0" err="1" smtClean="0"/>
              <a:t>Biskupová</a:t>
            </a:r>
            <a:r>
              <a:rPr lang="cs-CZ" sz="1800" dirty="0" smtClean="0"/>
              <a:t>, Základní škola a Mateřská škola </a:t>
            </a:r>
            <a:r>
              <a:rPr lang="cs-CZ" sz="1800" dirty="0" err="1" smtClean="0"/>
              <a:t>Jivina</a:t>
            </a:r>
            <a:endParaRPr lang="cs-CZ" sz="1800" dirty="0" smtClean="0"/>
          </a:p>
          <a:p>
            <a:pPr marL="0" indent="0" algn="ctr" eaLnBrk="1" hangingPunct="1">
              <a:buFontTx/>
              <a:buNone/>
            </a:pPr>
            <a:r>
              <a:rPr lang="cs-CZ" sz="1800" dirty="0" smtClean="0"/>
              <a:t>Vytvořeno v rámci v projektu „EU peníze školám“ </a:t>
            </a:r>
          </a:p>
          <a:p>
            <a:pPr marL="0" indent="0" algn="ctr" eaLnBrk="1" hangingPunct="1">
              <a:buFontTx/>
              <a:buNone/>
            </a:pPr>
            <a:r>
              <a:rPr lang="cs-CZ" sz="1800" b="1" dirty="0" smtClean="0"/>
              <a:t>OP VK oblast podpory 1.4 s názvem Zlepšení podmínek pro vzdělávání na základních školách</a:t>
            </a:r>
            <a:endParaRPr lang="cs-CZ" sz="1800" dirty="0" smtClean="0"/>
          </a:p>
        </p:txBody>
      </p:sp>
      <p:pic>
        <p:nvPicPr>
          <p:cNvPr id="2051" name="Obrázek 3" descr="logo_EU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00338" y="1412875"/>
            <a:ext cx="5029200" cy="121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2" name="Text Box 4"/>
          <p:cNvSpPr txBox="1">
            <a:spLocks noChangeArrowheads="1"/>
          </p:cNvSpPr>
          <p:nvPr/>
        </p:nvSpPr>
        <p:spPr bwMode="auto">
          <a:xfrm>
            <a:off x="1547813" y="2349500"/>
            <a:ext cx="6911975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404664"/>
            <a:ext cx="7772400" cy="172819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Obvod </a:t>
            </a:r>
            <a:r>
              <a:rPr lang="cs-CZ" dirty="0" smtClean="0"/>
              <a:t>trojúhelníku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 </a:t>
            </a:r>
            <a:r>
              <a:rPr lang="cs-CZ" sz="2000" dirty="0" smtClean="0"/>
              <a:t>vypočítáme sečtením délek všech tří stran</a:t>
            </a:r>
            <a:br>
              <a:rPr lang="cs-CZ" sz="2000" dirty="0" smtClean="0"/>
            </a:br>
            <a:r>
              <a:rPr lang="cs-CZ" sz="4000" dirty="0" smtClean="0">
                <a:solidFill>
                  <a:srgbClr val="FF0000"/>
                </a:solidFill>
              </a:rPr>
              <a:t>O = a + b+ c </a:t>
            </a:r>
            <a:r>
              <a:rPr lang="cs-CZ" sz="2000" dirty="0" smtClean="0"/>
              <a:t>nebo  </a:t>
            </a:r>
            <a:r>
              <a:rPr lang="cs-CZ" sz="3600" dirty="0" smtClean="0">
                <a:solidFill>
                  <a:schemeClr val="accent3">
                    <a:lumMod val="75000"/>
                  </a:schemeClr>
                </a:solidFill>
              </a:rPr>
              <a:t>O = </a:t>
            </a:r>
            <a:r>
              <a:rPr lang="cs-CZ" sz="3600" dirty="0" smtClean="0">
                <a:solidFill>
                  <a:schemeClr val="accent3">
                    <a:lumMod val="75000"/>
                  </a:schemeClr>
                </a:solidFill>
                <a:latin typeface="Times New Roman"/>
                <a:cs typeface="Times New Roman"/>
              </a:rPr>
              <a:t>│AB│+│BC│+│CA│</a:t>
            </a:r>
            <a:endParaRPr lang="cs-CZ" sz="3600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87624" y="2204864"/>
            <a:ext cx="6584776" cy="3433936"/>
          </a:xfrm>
        </p:spPr>
        <p:txBody>
          <a:bodyPr/>
          <a:lstStyle/>
          <a:p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Rovnoramenný trojúhelník 3"/>
          <p:cNvSpPr/>
          <p:nvPr/>
        </p:nvSpPr>
        <p:spPr>
          <a:xfrm>
            <a:off x="1835696" y="2636912"/>
            <a:ext cx="2592288" cy="2232248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5" name="Pravoúhlý trojúhelník 4"/>
          <p:cNvSpPr/>
          <p:nvPr/>
        </p:nvSpPr>
        <p:spPr>
          <a:xfrm>
            <a:off x="4139952" y="2636912"/>
            <a:ext cx="2448272" cy="864096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Rovnoramenný trojúhelník 5"/>
          <p:cNvSpPr/>
          <p:nvPr/>
        </p:nvSpPr>
        <p:spPr>
          <a:xfrm>
            <a:off x="6660232" y="3861048"/>
            <a:ext cx="288032" cy="864096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691680" y="2348880"/>
            <a:ext cx="3384376" cy="252028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1691680" y="2348880"/>
            <a:ext cx="4176464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 rot="5400000">
            <a:off x="4319972" y="3320988"/>
            <a:ext cx="2304256" cy="7920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Pravoúhlý trojúhelník 13"/>
          <p:cNvSpPr/>
          <p:nvPr/>
        </p:nvSpPr>
        <p:spPr>
          <a:xfrm flipV="1">
            <a:off x="1619672" y="2780928"/>
            <a:ext cx="936104" cy="504056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6" name="Přímá spojovací čára 15"/>
          <p:cNvCxnSpPr/>
          <p:nvPr/>
        </p:nvCxnSpPr>
        <p:spPr>
          <a:xfrm rot="5400000" flipH="1" flipV="1">
            <a:off x="4499992" y="2492896"/>
            <a:ext cx="2736304" cy="27363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 rot="16200000" flipH="1">
            <a:off x="6552220" y="3176972"/>
            <a:ext cx="1656184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 rot="10800000" flipV="1">
            <a:off x="4499992" y="4149080"/>
            <a:ext cx="3024336" cy="10801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-3.64162E-6 C 0.00173 0.00162 0.00399 0.00232 0.00521 0.00463 C 0.00833 0.01087 0.00781 0.02127 0.01232 0.03029 C 0.0151 0.04879 0.01649 0.06729 0.02274 0.08417 C 0.0276 0.11399 0.02048 0.08023 0.02986 0.10289 C 0.03559 0.11677 0.03541 0.13596 0.04392 0.14729 C 0.04653 0.15769 0.05087 0.16417 0.05607 0.17295 C 0.05989 0.18706 0.05503 0.17341 0.06319 0.18451 C 0.07639 0.20232 0.06076 0.18497 0.07187 0.20555 C 0.07309 0.20786 0.07569 0.20833 0.07726 0.21041 C 0.08507 0.22081 0.09045 0.23492 0.09826 0.24532 C 0.11024 0.26151 0.12812 0.27445 0.14219 0.2874 C 0.15903 0.30289 0.17239 0.3207 0.19132 0.3318 C 0.20764 0.34127 0.22396 0.34821 0.24028 0.35746 C 0.24861 0.36208 0.26666 0.3644 0.26666 0.3644 C 0.31701 0.36162 0.36319 0.35746 0.41232 0.34821 C 0.43785 0.3311 0.46476 0.31815 0.49132 0.30382 C 0.49757 0.30035 0.50295 0.29411 0.50885 0.28971 C 0.52569 0.277 0.54323 0.26613 0.55972 0.25226 C 0.56892 0.23399 0.55607 0.25711 0.57014 0.2407 C 0.57812 0.23145 0.58541 0.2148 0.59132 0.20324 C 0.59305 0.19145 0.59548 0.17966 0.59826 0.16833 C 0.59774 0.14127 0.60416 0.10127 0.59132 0.07469 C 0.58889 0.05434 0.58246 0.03746 0.57552 0.01873 C 0.5717 0.00833 0.56979 -0.00185 0.56493 -0.01156 C 0.55798 -0.02566 0.54757 -0.03768 0.54028 -0.05133 C 0.53125 -0.06797 0.52205 -0.08416 0.51232 -0.10034 C 0.50989 -0.11029 0.50607 -0.11306 0.5 -0.11907 C 0.48298 -0.13572 0.47014 -0.14728 0.44913 -0.15422 C 0.43837 -0.1637 0.45035 -0.15445 0.43507 -0.16115 C 0.40712 -0.17341 0.37864 -0.18289 0.34913 -0.18682 C 0.33107 -0.18612 0.31285 -0.18589 0.29479 -0.18451 C 0.28732 -0.18404 0.26094 -0.16439 0.25607 -0.16115 C 0.23646 -0.14797 0.21458 -0.14011 0.19653 -0.12393 C 0.1783 -0.10751 0.16128 -0.08809 0.14392 -0.07005 C 0.13663 -0.06242 0.12795 -0.0504 0.11927 -0.0467 C 0.11423 -0.03653 0.1059 -0.0326 0.09826 -0.02566 C 0.08941 -0.01757 0.08212 -0.00439 0.07187 -3.64162E-6 C 0.06198 0.01364 0.05538 0.01573 0.04392 0.02567 C 0.03785 0.03099 0.04288 0.03191 0.03333 0.03284 C 0.02691 0.03353 0.02048 0.03284 0.01406 0.03284 " pathEditMode="relative" ptsTypes="ffffffffffffffffffffffffffffffffffffffffA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-5.89595E-6 C 0.00122 -0.00856 0.0014 -0.01735 0.00348 -0.02567 C 0.00539 -0.03353 0.01633 -0.04625 0.01928 -0.05134 C 0.03369 -0.07677 0.01824 -0.05481 0.03508 -0.077 C 0.04428 -0.10197 0.0316 -0.07122 0.04549 -0.09342 C 0.04671 -0.09527 0.04619 -0.09827 0.04723 -0.10035 C 0.04862 -0.10313 0.05105 -0.10475 0.05261 -0.10752 C 0.05522 -0.11192 0.05695 -0.11723 0.05956 -0.12139 C 0.0698 -0.13781 0.08456 -0.15145 0.10001 -0.15654 C 0.11633 -0.15585 0.13282 -0.15608 0.14914 -0.15423 C 0.15938 -0.15307 0.16754 -0.14336 0.17709 -0.14012 C 0.19081 -0.12718 0.20452 -0.11423 0.21754 -0.10035 C 0.22622 -0.09111 0.23647 -0.08371 0.24376 -0.07238 C 0.25157 -0.06035 0.25817 -0.04579 0.26494 -0.03261 C 0.26685 -0.01943 0.26945 -0.00625 0.27188 0.00693 C 0.27119 0.04207 0.28004 0.08069 0.26841 0.11213 C 0.26546 0.11999 0.25522 0.14843 0.25261 0.1519 C 0.24914 0.15652 0.24202 0.166 0.24202 0.166 C 0.23838 0.18057 0.24324 0.16485 0.23334 0.18219 C 0.22813 0.19144 0.22813 0.1993 0.21928 0.20323 C 0.21181 0.20993 0.20695 0.21803 0.19827 0.22196 C 0.18838 0.23514 0.18872 0.23491 0.17535 0.23837 C 0.17362 0.23999 0.17206 0.24184 0.17015 0.243 C 0.16667 0.24508 0.15956 0.24762 0.15956 0.24762 C 0.10626 0.24439 0.13733 0.24716 0.11042 0.23837 C 0.09688 0.22635 0.11459 0.24092 0.09827 0.23144 C 0.08143 0.22173 0.10539 0.23074 0.08594 0.22427 C 0.08126 0.21965 0.07501 0.21687 0.07188 0.2104 C 0.06338 0.19282 0.05921 0.17387 0.05435 0.15421 C 0.05244 0.13849 0.04931 0.12323 0.04723 0.10751 C 0.04671 0.09502 0.04671 0.08254 0.04549 0.07005 C 0.04445 0.05918 0.03942 0.043 0.03681 0.03282 C 0.03629 0.03074 0.03438 0.02982 0.03334 0.02797 C 0.03074 0.02358 0.02848 0.01872 0.02622 0.0141 C 0.0191 0.00022 0.00869 -0.0118 -0.00174 -0.02105 C -0.00313 -0.0222 0.00052 -0.01804 0.00174 -0.01642 " pathEditMode="relative" ptsTypes="fffffffffffffffffffffffffffffffffffA">
                                      <p:cBhvr>
                                        <p:cTn id="1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5.78035E-7 C -0.01233 -0.00185 -0.02465 -0.003 -0.03681 -0.00693 C -0.06545 -0.00624 -0.0941 -0.00647 -0.12274 -0.00462 C -0.13212 -0.00416 -0.14149 -0.00162 -0.15087 -5.78035E-7 C -0.15556 0.0007 -0.16493 0.00232 -0.16493 0.00232 C -0.17257 0.00578 -0.18038 0.00925 -0.18767 0.01411 C -0.18958 0.01526 -0.19097 0.01758 -0.19288 0.01873 C -0.19635 0.02081 -0.20347 0.02336 -0.20347 0.02336 C -0.20642 0.02729 -0.2092 0.03122 -0.21215 0.03515 C -0.23524 0.06659 -0.21371 0.02867 -0.22795 0.05133 C -0.23698 0.0659 -0.24462 0.08208 -0.2526 0.09804 C -0.25399 0.10359 -0.25764 0.10844 -0.25781 0.11445 C -0.25937 0.17411 -0.25712 0.19815 -0.2316 0.2407 C -0.22465 0.25226 -0.21944 0.26867 -0.20868 0.2733 C -0.20243 0.28185 -0.19566 0.28902 -0.18767 0.29434 C -0.17934 0.3059 -0.16944 0.30705 -0.15781 0.31075 C -0.13594 0.33018 -0.10781 0.33156 -0.08246 0.33411 C -0.0559 0.33064 -0.02969 0.32763 -0.00347 0.32255 C 0.00174 0.32162 0.01319 0.31746 0.01754 0.31538 C 0.02517 0.31191 0.04045 0.30382 0.04045 0.30382 C 0.04271 0.30151 0.04497 0.29873 0.0474 0.29665 C 0.05069 0.29388 0.05486 0.29295 0.05799 0.28971 C 0.06667 0.2807 0.08247 0.25596 0.08785 0.24301 C 0.10139 0.21041 0.08576 0.23954 0.09826 0.21734 C 0.10365 0.19515 0.11024 0.17388 0.1158 0.15191 C 0.11875 0.10821 0.12309 0.07677 0.10347 0.04208 C 0.09722 0.03099 0.09271 0.01411 0.08247 0.00925 C 0.08021 0.00023 0.07639 -5.78035E-7 0.07014 -0.00462 C 0.06597 -0.00763 0.06233 -0.01156 0.05799 -0.0141 C 0.05 -0.01873 0.0401 -0.01826 0.0316 -0.02104 C 0.02049 -0.01803 0.01337 -0.0111 0.00347 -0.00462 C 0.00226 -0.00231 0.00156 0.00047 -3.05556E-6 0.00232 C -0.00139 0.00393 -0.00521 0.00717 -0.00521 0.00463 C -0.00521 0.00185 -0.00174 0.00162 -3.05556E-6 -5.78035E-7 Z " pathEditMode="relative" ptsTypes="ffffffffffffffffffffffffffffffffff"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885 -0.0141 C -0.00365 -0.0037 -0.00382 -0.00046 0.00347 0.00925 C 0.00625 0.02058 0.01267 0.02751 0.01753 0.03722 C 0.01806 0.03954 0.01858 0.04208 0.01927 0.04439 C 0.02205 0.05225 0.02587 0.05965 0.02795 0.06775 C 0.03229 0.08439 0.0375 0.10012 0.04201 0.11676 C 0.04323 0.12139 0.04358 0.12647 0.04549 0.13064 C 0.04722 0.13457 0.05052 0.13665 0.0526 0.14012 C 0.05469 0.14358 0.05625 0.14775 0.05781 0.15168 C 0.0592 0.15538 0.05885 0.16092 0.06128 0.16347 C 0.06458 0.16694 0.06944 0.16647 0.07361 0.16809 C 0.07535 0.17734 0.07569 0.18312 0.08073 0.19144 C 0.09375 0.21364 0.08212 0.1822 0.09288 0.20786 C 0.09687 0.21757 0.09809 0.22751 0.1 0.23815 C 0.09878 0.28254 0.09809 0.32694 0.09653 0.37133 C 0.09618 0.38266 0.0941 0.41087 0.08941 0.42035 C 0.08646 0.42659 0.08108 0.43399 0.07708 0.43907 C 0.04531 0.43607 0.06076 0.43861 0.0316 0.43214 C 0.02812 0.43144 0.02101 0.42983 0.02101 0.42983 C 0.00035 0.42058 -0.01962 0.41272 -0.0316 0.38543 C -0.03646 0.37457 -0.03889 0.36301 -0.04392 0.3526 C -0.04635 0.33642 -0.04792 0.34035 -0.05625 0.32925 C -0.06458 0.29618 -0.06198 0.24301 -0.05087 0.20786 C -0.04913 0.19653 -0.0474 0.18335 -0.04392 0.17272 C -0.04306 0.17017 -0.04132 0.16832 -0.04045 0.16578 C -0.03906 0.16208 -0.03802 0.15792 -0.03681 0.15399 C -0.03351 0.13156 -0.03767 0.15329 -0.02986 0.13064 C -0.02413 0.11422 -0.025 0.11052 -0.01927 0.09803 C -0.01701 0.09318 -0.01458 0.08855 -0.01233 0.08393 C -0.01111 0.08162 -0.00885 0.07699 -0.00885 0.07699 C -0.00521 0.05734 0.00486 0.0437 0.00868 0.02335 C 0.00608 -0.01087 0.00833 -0.00254 -0.01927 -0.00254 L -1.11111E-6 -9.82659E-7 " pathEditMode="relative" ptsTypes="fffffffffffffffffffffffffffffffAA">
                                      <p:cBhvr>
                                        <p:cTn id="1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5" grpId="0" animBg="1"/>
      <p:bldP spid="6" grpId="0" animBg="1"/>
      <p:bldP spid="14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sz="3100" dirty="0" smtClean="0"/>
              <a:t>- k výpočtu potřebujeme znát velikosti všech tří stran </a:t>
            </a:r>
            <a:br>
              <a:rPr lang="cs-CZ" sz="3100" dirty="0" smtClean="0"/>
            </a:br>
            <a:r>
              <a:rPr lang="cs-CZ" sz="3100" dirty="0" smtClean="0"/>
              <a:t>- </a:t>
            </a:r>
            <a:r>
              <a:rPr lang="cs-CZ" sz="3100" dirty="0" smtClean="0">
                <a:solidFill>
                  <a:srgbClr val="FF0000"/>
                </a:solidFill>
              </a:rPr>
              <a:t>musí být uvedeny ve stejných jednotkách míry</a:t>
            </a:r>
            <a:br>
              <a:rPr lang="cs-CZ" sz="3100" dirty="0" smtClean="0">
                <a:solidFill>
                  <a:srgbClr val="FF0000"/>
                </a:solidFill>
              </a:rPr>
            </a:br>
            <a:r>
              <a:rPr lang="cs-CZ" sz="3100" dirty="0" smtClean="0"/>
              <a:t>-</a:t>
            </a:r>
            <a:r>
              <a:rPr lang="cs-CZ" sz="3100" dirty="0" smtClean="0">
                <a:solidFill>
                  <a:srgbClr val="FF0000"/>
                </a:solidFill>
              </a:rPr>
              <a:t> </a:t>
            </a:r>
            <a:r>
              <a:rPr lang="cs-CZ" sz="3100" dirty="0" smtClean="0"/>
              <a:t>postupujeme následovně</a:t>
            </a:r>
            <a:endParaRPr lang="cs-CZ" sz="3100" dirty="0"/>
          </a:p>
        </p:txBody>
      </p:sp>
      <p:sp>
        <p:nvSpPr>
          <p:cNvPr id="4" name="Rovnoramenný trojúhelník 3"/>
          <p:cNvSpPr/>
          <p:nvPr/>
        </p:nvSpPr>
        <p:spPr>
          <a:xfrm>
            <a:off x="899592" y="2276872"/>
            <a:ext cx="4176464" cy="3384376"/>
          </a:xfrm>
          <a:prstGeom prst="triangle">
            <a:avLst>
              <a:gd name="adj" fmla="val 1440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899592" y="2060848"/>
            <a:ext cx="6480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O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932040" y="5301208"/>
            <a:ext cx="5040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P</a:t>
            </a:r>
            <a:endParaRPr lang="cs-CZ" sz="2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11560" y="5445224"/>
            <a:ext cx="7920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R</a:t>
            </a:r>
            <a:endParaRPr lang="cs-CZ" sz="2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2915816" y="1772816"/>
            <a:ext cx="2880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/>
                <a:cs typeface="Times New Roman"/>
              </a:rPr>
              <a:t>│OP│= 150 mm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987824" y="2276872"/>
            <a:ext cx="3024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/>
                <a:cs typeface="Times New Roman"/>
              </a:rPr>
              <a:t>│PR│= 90 mm 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987824" y="2708920"/>
            <a:ext cx="223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/>
                <a:cs typeface="Times New Roman"/>
              </a:rPr>
              <a:t>│RO│=74 mm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148064" y="1844824"/>
            <a:ext cx="36004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Obvod vypočítáme podle výše uvedeného vzorce O= a+b+c</a:t>
            </a:r>
          </a:p>
          <a:p>
            <a:r>
              <a:rPr lang="cs-CZ" dirty="0" smtClean="0"/>
              <a:t>O = 150 + 90 + 74 =31 4 mm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076056" y="2924944"/>
            <a:ext cx="38164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 výpočtu můžeš použít i písemného sčítání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9" grpId="0"/>
      <p:bldP spid="10" grpId="0"/>
      <p:bldP spid="11" grpId="0"/>
      <p:bldP spid="1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764704"/>
            <a:ext cx="7128792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Zkus si vypočítat sám/a:</a:t>
            </a:r>
          </a:p>
          <a:p>
            <a:pPr marL="342900" indent="-342900">
              <a:buAutoNum type="arabicPeriod"/>
            </a:pPr>
            <a:r>
              <a:rPr lang="cs-CZ" dirty="0" smtClean="0"/>
              <a:t>Strana a = 6 cm</a:t>
            </a:r>
          </a:p>
          <a:p>
            <a:pPr marL="342900" indent="-342900"/>
            <a:r>
              <a:rPr lang="cs-CZ" dirty="0" smtClean="0"/>
              <a:t>		 b = 7 cm</a:t>
            </a:r>
          </a:p>
          <a:p>
            <a:pPr marL="342900" indent="-342900"/>
            <a:r>
              <a:rPr lang="cs-CZ" dirty="0" smtClean="0"/>
              <a:t>		 c = 4 cm</a:t>
            </a:r>
          </a:p>
          <a:p>
            <a:pPr marL="342900" indent="-342900"/>
            <a:endParaRPr lang="cs-CZ" dirty="0" smtClean="0"/>
          </a:p>
          <a:p>
            <a:pPr marL="342900" indent="-342900"/>
            <a:endParaRPr lang="cs-CZ" dirty="0" smtClean="0"/>
          </a:p>
          <a:p>
            <a:pPr marL="342900" indent="-342900"/>
            <a:endParaRPr lang="cs-CZ" dirty="0" smtClean="0"/>
          </a:p>
          <a:p>
            <a:pPr marL="342900" indent="-342900"/>
            <a:endParaRPr lang="cs-CZ" dirty="0" smtClean="0"/>
          </a:p>
          <a:p>
            <a:pPr marL="342900" indent="-342900"/>
            <a:r>
              <a:rPr lang="cs-CZ" dirty="0" smtClean="0"/>
              <a:t>2. KL =/80 mm/</a:t>
            </a:r>
          </a:p>
          <a:p>
            <a:pPr marL="342900" indent="-342900"/>
            <a:r>
              <a:rPr lang="cs-CZ" dirty="0" smtClean="0"/>
              <a:t>    LM= /40 mm/</a:t>
            </a:r>
          </a:p>
          <a:p>
            <a:pPr marL="342900" indent="-342900"/>
            <a:r>
              <a:rPr lang="cs-CZ" dirty="0" smtClean="0"/>
              <a:t>    MK=/50mm/</a:t>
            </a:r>
          </a:p>
          <a:p>
            <a:pPr marL="342900" indent="-342900"/>
            <a:endParaRPr lang="cs-CZ" dirty="0" smtClean="0"/>
          </a:p>
          <a:p>
            <a:pPr marL="342900" indent="-342900"/>
            <a:endParaRPr lang="cs-CZ" dirty="0" smtClean="0"/>
          </a:p>
          <a:p>
            <a:pPr marL="342900" indent="-342900"/>
            <a:endParaRPr lang="cs-CZ" dirty="0" smtClean="0"/>
          </a:p>
          <a:p>
            <a:pPr marL="342900" indent="-342900"/>
            <a:endParaRPr lang="cs-CZ" dirty="0" smtClean="0"/>
          </a:p>
          <a:p>
            <a:pPr marL="342900" indent="-342900"/>
            <a:endParaRPr lang="cs-CZ" dirty="0" smtClean="0"/>
          </a:p>
          <a:p>
            <a:pPr marL="342900" indent="-342900"/>
            <a:endParaRPr lang="cs-CZ" dirty="0" smtClean="0"/>
          </a:p>
          <a:p>
            <a:pPr marL="342900" indent="-342900"/>
            <a:endParaRPr lang="cs-CZ" dirty="0" smtClean="0"/>
          </a:p>
          <a:p>
            <a:pPr marL="342900" indent="-342900"/>
            <a:r>
              <a:rPr lang="cs-CZ" dirty="0" smtClean="0"/>
              <a:t>1. 6+4+7=17 cm			2. 80+40+50=170mm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4499992" y="5661248"/>
            <a:ext cx="230425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683568" y="5661248"/>
            <a:ext cx="230425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548681"/>
            <a:ext cx="7772400" cy="1008111"/>
          </a:xfrm>
        </p:spPr>
        <p:txBody>
          <a:bodyPr/>
          <a:lstStyle/>
          <a:p>
            <a:r>
              <a:rPr lang="cs-CZ" sz="2000" dirty="0" smtClean="0"/>
              <a:t>Základní</a:t>
            </a:r>
            <a:r>
              <a:rPr lang="cs-CZ" dirty="0" smtClean="0"/>
              <a:t> </a:t>
            </a:r>
            <a:r>
              <a:rPr lang="cs-CZ" sz="2000" dirty="0" smtClean="0"/>
              <a:t>údaje o DUM</a:t>
            </a:r>
            <a:endParaRPr lang="cs-CZ" sz="2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15616" y="1556792"/>
            <a:ext cx="6480720" cy="3312368"/>
          </a:xfrm>
        </p:spPr>
        <p:txBody>
          <a:bodyPr>
            <a:normAutofit fontScale="70000" lnSpcReduction="20000"/>
          </a:bodyPr>
          <a:lstStyle/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</a:rPr>
              <a:t>Autor DUM: </a:t>
            </a:r>
            <a:r>
              <a:rPr lang="cs-CZ" sz="2200" dirty="0" smtClean="0">
                <a:solidFill>
                  <a:schemeClr val="tx1"/>
                </a:solidFill>
              </a:rPr>
              <a:t>Veronika </a:t>
            </a:r>
            <a:r>
              <a:rPr lang="cs-CZ" sz="2200" dirty="0" err="1" smtClean="0">
                <a:solidFill>
                  <a:schemeClr val="tx1"/>
                </a:solidFill>
              </a:rPr>
              <a:t>Biskupová</a:t>
            </a:r>
            <a:r>
              <a:rPr lang="cs-CZ" sz="2200" dirty="0" smtClean="0">
                <a:solidFill>
                  <a:schemeClr val="tx1"/>
                </a:solidFill>
              </a:rPr>
              <a:t>, </a:t>
            </a:r>
            <a:r>
              <a:rPr lang="cs-CZ" sz="2200" dirty="0">
                <a:solidFill>
                  <a:schemeClr val="tx1"/>
                </a:solidFill>
              </a:rPr>
              <a:t>Základní škola a Mateřská škola Jivina, Jivina 9 294 14</a:t>
            </a: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Období vytvoření DUM: 1. a 2. pololetí </a:t>
            </a:r>
            <a:r>
              <a:rPr lang="cs-CZ" sz="2200" dirty="0" err="1">
                <a:solidFill>
                  <a:schemeClr val="tx1"/>
                </a:solidFill>
                <a:cs typeface="Times New Roman" pitchFamily="18" charset="0"/>
              </a:rPr>
              <a:t>šk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. roku 2010/2011</a:t>
            </a: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Ročník: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třetí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Vzdělávací oblast: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Matematika a její aplikace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Vzdělávací obor: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matematika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Tematický okruh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: Geometrie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Téma: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Trojúhelník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DUM byl vytvořen jako doprovodný materiál pro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prezentaci a procvičování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v předmětu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matematika v e třetím ročníku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ZŠ. Je určen k prezentaci pomocí datového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projektoru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nebo předvedení na monitorech žáků. </a:t>
            </a: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Lze ho využít i pro procvičování do žákovských sešitů , stejně tak ho lze zaslat mailem žákům, kteří v době procvičování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učiva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chyběli.</a:t>
            </a:r>
          </a:p>
          <a:p>
            <a:pPr marL="365125" lvl="0" indent="-255588" algn="l" eaLnBrk="0" fontAlgn="base" hangingPunct="0">
              <a:spcBef>
                <a:spcPts val="4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 3" pitchFamily="18" charset="2"/>
              <a:buChar char=""/>
              <a:defRPr/>
            </a:pPr>
            <a:endParaRPr lang="cs-CZ" sz="4800" dirty="0">
              <a:solidFill>
                <a:schemeClr val="tx1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5898875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1600" y="692696"/>
            <a:ext cx="561662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467544" y="1844824"/>
            <a:ext cx="7344816" cy="13029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65760" lvl="0" indent="-256032" fontAlgn="auto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000" dirty="0" smtClean="0">
                <a:cs typeface="Times New Roman" pitchFamily="18" charset="0"/>
              </a:rPr>
              <a:t>Textová </a:t>
            </a:r>
            <a:r>
              <a:rPr lang="cs-CZ" sz="2000" dirty="0">
                <a:cs typeface="Times New Roman" pitchFamily="18" charset="0"/>
              </a:rPr>
              <a:t>část je </a:t>
            </a:r>
            <a:r>
              <a:rPr lang="cs-CZ" sz="2000" dirty="0" smtClean="0">
                <a:cs typeface="Times New Roman" pitchFamily="18" charset="0"/>
              </a:rPr>
              <a:t>vlastní</a:t>
            </a:r>
          </a:p>
          <a:p>
            <a:pPr marL="365760" lvl="0" indent="-256032" fontAlgn="auto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000" dirty="0" smtClean="0">
                <a:cs typeface="Times New Roman" pitchFamily="18" charset="0"/>
              </a:rPr>
              <a:t>Obrázky použity ze souboru </a:t>
            </a:r>
            <a:r>
              <a:rPr lang="cs-CZ" sz="2000" dirty="0" smtClean="0">
                <a:cs typeface="Times New Roman" pitchFamily="18" charset="0"/>
              </a:rPr>
              <a:t>Microsoft PowerPoint</a:t>
            </a:r>
            <a:endParaRPr lang="cs-CZ" sz="2000" dirty="0"/>
          </a:p>
          <a:p>
            <a:pPr marL="365760" lvl="0" indent="-256032" fontAlgn="auto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endParaRPr lang="cs-CZ" sz="3200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755576" y="6165304"/>
            <a:ext cx="7848872" cy="556171"/>
          </a:xfrm>
        </p:spPr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9164012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54</TotalTime>
  <Words>216</Words>
  <Application>Microsoft Office PowerPoint</Application>
  <PresentationFormat>Předvádění na obrazovce (4:3)</PresentationFormat>
  <Paragraphs>48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Prezentace aplikace PowerPoint</vt:lpstr>
      <vt:lpstr>Obvod trojúhelníku  vypočítáme sečtením délek všech tří stran O = a + b+ c nebo  O = │AB│+│BC│+│CA│</vt:lpstr>
      <vt:lpstr>- k výpočtu potřebujeme znát velikosti všech tří stran  - musí být uvedeny ve stejných jednotkách míry - postupujeme následovně</vt:lpstr>
      <vt:lpstr>Prezentace aplikace PowerPoint</vt:lpstr>
      <vt:lpstr>Základní údaje o DUM</vt:lpstr>
      <vt:lpstr>Prezentace aplikace PowerPoint</vt:lpstr>
    </vt:vector>
  </TitlesOfParts>
  <Company>*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Obvod trojúhelníka  vypočítáme sečtením délek všech tří stran O = a + b+ c nebo  O = │AB│+│BC│+│CA│</dc:title>
  <dc:creator>Veronika Biskupová</dc:creator>
  <cp:lastModifiedBy>Učitel</cp:lastModifiedBy>
  <cp:revision>11</cp:revision>
  <dcterms:created xsi:type="dcterms:W3CDTF">2011-05-17T09:27:13Z</dcterms:created>
  <dcterms:modified xsi:type="dcterms:W3CDTF">2012-07-02T14:20:37Z</dcterms:modified>
</cp:coreProperties>
</file>