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2" r:id="rId2"/>
  </p:sldMasterIdLst>
  <p:sldIdLst>
    <p:sldId id="312" r:id="rId3"/>
    <p:sldId id="290" r:id="rId4"/>
    <p:sldId id="309" r:id="rId5"/>
    <p:sldId id="310" r:id="rId6"/>
    <p:sldId id="293" r:id="rId7"/>
    <p:sldId id="307" r:id="rId8"/>
    <p:sldId id="308" r:id="rId9"/>
    <p:sldId id="279" r:id="rId10"/>
    <p:sldId id="291" r:id="rId11"/>
    <p:sldId id="303" r:id="rId12"/>
    <p:sldId id="267" r:id="rId13"/>
    <p:sldId id="305" r:id="rId14"/>
    <p:sldId id="294" r:id="rId15"/>
    <p:sldId id="276" r:id="rId16"/>
    <p:sldId id="277" r:id="rId17"/>
    <p:sldId id="306" r:id="rId18"/>
    <p:sldId id="300" r:id="rId19"/>
    <p:sldId id="292" r:id="rId20"/>
    <p:sldId id="295" r:id="rId21"/>
    <p:sldId id="301" r:id="rId22"/>
    <p:sldId id="298" r:id="rId23"/>
    <p:sldId id="299" r:id="rId24"/>
    <p:sldId id="313" r:id="rId25"/>
    <p:sldId id="314" r:id="rId26"/>
    <p:sldId id="316" r:id="rId27"/>
    <p:sldId id="315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99FF"/>
    <a:srgbClr val="FF7C80"/>
    <a:srgbClr val="FF3300"/>
    <a:srgbClr val="0066FF"/>
    <a:srgbClr val="FFFF00"/>
    <a:srgbClr val="FF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28" autoAdjust="0"/>
  </p:normalViewPr>
  <p:slideViewPr>
    <p:cSldViewPr>
      <p:cViewPr varScale="1">
        <p:scale>
          <a:sx n="65" d="100"/>
          <a:sy n="65" d="100"/>
        </p:scale>
        <p:origin x="-144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8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A87C1-815C-4716-B1F8-91CC6F3805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0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2678B-4CC7-44E0-9E97-F472815FF1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0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C7B6C-8924-47AC-A294-A84AD965F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0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A277D-745F-4204-880C-5A0915F8A5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0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2FE0F-ECBC-4B01-BACD-6FE6093C87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0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CDB8BA-107A-4D6F-BBA5-9FDC0E564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0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17D9A-6FD1-410C-A9D4-9E6A78BBA9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0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6C30B-1639-476C-B73B-1A151A8D5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0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B344B-429C-45FA-8D66-5FFA093E7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0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DF125-6737-4253-AED3-2A6858B118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0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2D07E4-D3BF-4397-A922-CFB65E685F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 advClick="0" advTm="0"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50777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68809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61590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99904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4152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09934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53536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24461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96628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58071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3572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4B52BFE1-B985-4475-9FEB-B4FF7D1B34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ransition spd="slow" advClick="0" advTm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3.7.2012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5400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y-zamky-cr.cz/" TargetMode="External"/><Relationship Id="rId2" Type="http://schemas.openxmlformats.org/officeDocument/2006/relationships/hyperlink" Target="http://www.zamky-hrady.cz/1/zamky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uvodce.com/hrady_zamky_pamatky/" TargetMode="External"/><Relationship Id="rId5" Type="http://schemas.openxmlformats.org/officeDocument/2006/relationships/hyperlink" Target="http://www.ceske-zamky.cz/" TargetMode="External"/><Relationship Id="rId4" Type="http://schemas.openxmlformats.org/officeDocument/2006/relationships/hyperlink" Target="http://www.hrady.cz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krajina</a:t>
            </a:r>
            <a:br>
              <a:rPr lang="cs-CZ" dirty="0" smtClean="0"/>
            </a:br>
            <a:r>
              <a:rPr lang="cs-CZ" sz="2800" dirty="0" smtClean="0"/>
              <a:t>VY_32_INOVACE_24_Okno do ces. krajiny</a:t>
            </a:r>
            <a:br>
              <a:rPr lang="cs-CZ" sz="2800" dirty="0" smtClean="0"/>
            </a:br>
            <a:r>
              <a:rPr lang="cs-CZ" sz="2800" dirty="0" smtClean="0"/>
              <a:t>vlastivěda, 4., 5. ročník</a:t>
            </a:r>
          </a:p>
        </p:txBody>
      </p:sp>
      <p:sp>
        <p:nvSpPr>
          <p:cNvPr id="1331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z="1600" dirty="0" smtClean="0"/>
          </a:p>
          <a:p>
            <a:r>
              <a:rPr lang="cs-CZ" sz="1600" dirty="0" smtClean="0"/>
              <a:t>Autor: Hana Štrosová</a:t>
            </a:r>
          </a:p>
          <a:p>
            <a:r>
              <a:rPr lang="cs-CZ" sz="1600" dirty="0" smtClean="0"/>
              <a:t>Vytvořeno v rámci v projektu „EU peníze školám“ </a:t>
            </a:r>
          </a:p>
          <a:p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 smtClean="0"/>
          </a:p>
        </p:txBody>
      </p:sp>
      <p:pic>
        <p:nvPicPr>
          <p:cNvPr id="13316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0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8" descr="v-hled-do-krajinyz bezděz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0"/>
            <a:ext cx="51847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WordArt 9"/>
          <p:cNvSpPr>
            <a:spLocks noChangeArrowheads="1" noChangeShapeType="1" noTextEdit="1"/>
          </p:cNvSpPr>
          <p:nvPr/>
        </p:nvSpPr>
        <p:spPr bwMode="auto">
          <a:xfrm>
            <a:off x="3681413" y="333375"/>
            <a:ext cx="1781175" cy="574675"/>
          </a:xfrm>
          <a:prstGeom prst="rect">
            <a:avLst/>
          </a:prstGeom>
        </p:spPr>
        <p:txBody>
          <a:bodyPr wrap="none" fromWordArt="1">
            <a:prstTxWarp prst="textDeflateBottom">
              <a:avLst>
                <a:gd name="adj" fmla="val 53125"/>
              </a:avLst>
            </a:prstTxWarp>
          </a:bodyPr>
          <a:lstStyle/>
          <a:p>
            <a:pPr algn="ctr"/>
            <a:r>
              <a:rPr lang="cs-CZ" sz="3600" kern="10" spc="720">
                <a:ln w="9525">
                  <a:noFill/>
                  <a:round/>
                  <a:headEnd/>
                  <a:tailEnd/>
                </a:ln>
                <a:gradFill rotWithShape="1">
                  <a:gsLst>
                    <a:gs pos="0">
                      <a:srgbClr val="AAAAAA"/>
                    </a:gs>
                    <a:gs pos="100000">
                      <a:srgbClr val="FFFFFF"/>
                    </a:gs>
                  </a:gsLst>
                  <a:lin ang="5400000" scaled="1"/>
                </a:gradFill>
                <a:effectLst>
                  <a:outerShdw dist="45791" dir="3378596" algn="ctr" rotWithShape="0">
                    <a:srgbClr val="4D4D4D">
                      <a:alpha val="79999"/>
                    </a:srgbClr>
                  </a:outerShdw>
                </a:effectLst>
                <a:latin typeface="Palatino Linotype"/>
              </a:rPr>
              <a:t>O K N O</a:t>
            </a:r>
          </a:p>
        </p:txBody>
      </p:sp>
      <p:sp>
        <p:nvSpPr>
          <p:cNvPr id="2058" name="WordArt 10"/>
          <p:cNvSpPr>
            <a:spLocks noChangeArrowheads="1" noChangeShapeType="1" noTextEdit="1"/>
          </p:cNvSpPr>
          <p:nvPr/>
        </p:nvSpPr>
        <p:spPr bwMode="auto">
          <a:xfrm>
            <a:off x="4211638" y="6092825"/>
            <a:ext cx="630237" cy="287338"/>
          </a:xfrm>
          <a:prstGeom prst="rect">
            <a:avLst/>
          </a:prstGeom>
        </p:spPr>
        <p:txBody>
          <a:bodyPr wrap="none" fromWordArt="1">
            <a:prstTxWarp prst="textDeflateTop">
              <a:avLst>
                <a:gd name="adj" fmla="val 46875"/>
              </a:avLst>
            </a:prstTxWarp>
          </a:bodyPr>
          <a:lstStyle/>
          <a:p>
            <a:pPr algn="ctr"/>
            <a:r>
              <a:rPr lang="cs-CZ" sz="3600" kern="10" spc="720">
                <a:ln w="9525">
                  <a:noFill/>
                  <a:round/>
                  <a:headEnd/>
                  <a:tailEnd/>
                </a:ln>
                <a:gradFill rotWithShape="1">
                  <a:gsLst>
                    <a:gs pos="0">
                      <a:srgbClr val="AAAAAA"/>
                    </a:gs>
                    <a:gs pos="100000">
                      <a:srgbClr val="FFFFFF"/>
                    </a:gs>
                  </a:gsLst>
                  <a:lin ang="5400000" scaled="1"/>
                </a:gradFill>
                <a:effectLst>
                  <a:outerShdw dist="45791" dir="3378596" algn="ctr" rotWithShape="0">
                    <a:srgbClr val="4D4D4D">
                      <a:alpha val="79999"/>
                    </a:srgbClr>
                  </a:outerShdw>
                </a:effectLst>
                <a:latin typeface="Palatino Linotype"/>
              </a:rPr>
              <a:t>DO</a:t>
            </a:r>
          </a:p>
        </p:txBody>
      </p:sp>
      <p:sp>
        <p:nvSpPr>
          <p:cNvPr id="2059" name="WordArt 11"/>
          <p:cNvSpPr>
            <a:spLocks noChangeArrowheads="1" noChangeShapeType="1" noTextEdit="1"/>
          </p:cNvSpPr>
          <p:nvPr/>
        </p:nvSpPr>
        <p:spPr bwMode="auto">
          <a:xfrm rot="-993424">
            <a:off x="611188" y="5734050"/>
            <a:ext cx="1905000" cy="609600"/>
          </a:xfrm>
          <a:prstGeom prst="rect">
            <a:avLst/>
          </a:prstGeom>
        </p:spPr>
        <p:txBody>
          <a:bodyPr wrap="none" fromWordArt="1">
            <a:prstTxWarp prst="textCurveDown">
              <a:avLst>
                <a:gd name="adj" fmla="val 43477"/>
              </a:avLst>
            </a:prstTxWarp>
          </a:bodyPr>
          <a:lstStyle/>
          <a:p>
            <a:pPr algn="ctr"/>
            <a:r>
              <a:rPr lang="pt-BR" sz="3600" kern="10" spc="720">
                <a:ln w="9525">
                  <a:noFill/>
                  <a:round/>
                  <a:headEnd/>
                  <a:tailEnd/>
                </a:ln>
                <a:gradFill rotWithShape="1">
                  <a:gsLst>
                    <a:gs pos="0">
                      <a:srgbClr val="AAAAAA"/>
                    </a:gs>
                    <a:gs pos="100000">
                      <a:srgbClr val="FFFFFF"/>
                    </a:gs>
                  </a:gsLst>
                  <a:lin ang="6360000" scaled="1"/>
                </a:gradFill>
                <a:effectLst>
                  <a:outerShdw dist="45791" dir="3378596" algn="ctr" rotWithShape="0">
                    <a:srgbClr val="4D4D4D">
                      <a:alpha val="79999"/>
                    </a:srgbClr>
                  </a:outerShdw>
                </a:effectLst>
                <a:latin typeface="Palatino Linotype"/>
              </a:rPr>
              <a:t>Č E S K É</a:t>
            </a:r>
            <a:endParaRPr lang="cs-CZ" sz="3600" kern="10" spc="720">
              <a:ln w="9525">
                <a:noFill/>
                <a:round/>
                <a:headEnd/>
                <a:tailEnd/>
              </a:ln>
              <a:gradFill rotWithShape="1">
                <a:gsLst>
                  <a:gs pos="0">
                    <a:srgbClr val="AAAAAA"/>
                  </a:gs>
                  <a:gs pos="100000">
                    <a:srgbClr val="FFFFFF"/>
                  </a:gs>
                </a:gsLst>
                <a:lin ang="6360000" scaled="1"/>
              </a:gradFill>
              <a:effectLst>
                <a:outerShdw dist="45791" dir="3378596" algn="ctr" rotWithShape="0">
                  <a:srgbClr val="4D4D4D">
                    <a:alpha val="79999"/>
                  </a:srgbClr>
                </a:outerShdw>
              </a:effectLst>
              <a:latin typeface="Palatino Linotype"/>
            </a:endParaRPr>
          </a:p>
        </p:txBody>
      </p:sp>
      <p:sp>
        <p:nvSpPr>
          <p:cNvPr id="2060" name="WordArt 12"/>
          <p:cNvSpPr>
            <a:spLocks noChangeArrowheads="1" noChangeShapeType="1" noTextEdit="1"/>
          </p:cNvSpPr>
          <p:nvPr/>
        </p:nvSpPr>
        <p:spPr bwMode="auto">
          <a:xfrm rot="1061869">
            <a:off x="6278563" y="5873750"/>
            <a:ext cx="2098675" cy="674688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45977"/>
              </a:avLst>
            </a:prstTxWarp>
          </a:bodyPr>
          <a:lstStyle/>
          <a:p>
            <a:pPr algn="ctr"/>
            <a:r>
              <a:rPr lang="pt-BR" sz="3600" kern="10" spc="720">
                <a:ln w="9525">
                  <a:noFill/>
                  <a:round/>
                  <a:headEnd/>
                  <a:tailEnd/>
                </a:ln>
                <a:gradFill rotWithShape="1">
                  <a:gsLst>
                    <a:gs pos="0">
                      <a:srgbClr val="AAAAAA"/>
                    </a:gs>
                    <a:gs pos="100000">
                      <a:srgbClr val="FFFFFF"/>
                    </a:gs>
                  </a:gsLst>
                  <a:lin ang="4320000" scaled="1"/>
                </a:gradFill>
                <a:effectLst>
                  <a:outerShdw dist="45791" dir="3378596" algn="ctr" rotWithShape="0">
                    <a:srgbClr val="4D4D4D">
                      <a:alpha val="79999"/>
                    </a:srgbClr>
                  </a:outerShdw>
                </a:effectLst>
                <a:latin typeface="Palatino Linotype"/>
              </a:rPr>
              <a:t>K R A J I NY</a:t>
            </a:r>
            <a:endParaRPr lang="cs-CZ" sz="3600" kern="10" spc="720">
              <a:ln w="9525">
                <a:noFill/>
                <a:round/>
                <a:headEnd/>
                <a:tailEnd/>
              </a:ln>
              <a:gradFill rotWithShape="1">
                <a:gsLst>
                  <a:gs pos="0">
                    <a:srgbClr val="AAAAAA"/>
                  </a:gs>
                  <a:gs pos="100000">
                    <a:srgbClr val="FFFFFF"/>
                  </a:gs>
                </a:gsLst>
                <a:lin ang="4320000" scaled="1"/>
              </a:gradFill>
              <a:effectLst>
                <a:outerShdw dist="45791" dir="3378596" algn="ctr" rotWithShape="0">
                  <a:srgbClr val="4D4D4D">
                    <a:alpha val="79999"/>
                  </a:srgbClr>
                </a:outerShdw>
              </a:effectLst>
              <a:latin typeface="Palatino Linotype"/>
            </a:endParaRPr>
          </a:p>
        </p:txBody>
      </p:sp>
      <p:sp>
        <p:nvSpPr>
          <p:cNvPr id="14343" name="Rectangle 13"/>
          <p:cNvSpPr>
            <a:spLocks noChangeArrowheads="1"/>
          </p:cNvSpPr>
          <p:nvPr/>
        </p:nvSpPr>
        <p:spPr bwMode="auto">
          <a:xfrm>
            <a:off x="6877050" y="0"/>
            <a:ext cx="1201738" cy="1103313"/>
          </a:xfrm>
          <a:prstGeom prst="rect">
            <a:avLst/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 advClick="0" advTm="12000">
    <p:sndAc>
      <p:stSnd loop="1">
        <p:snd r:embed="rId2" name="Everything 1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7" grpId="0" animBg="1"/>
      <p:bldP spid="2058" grpId="0" animBg="1"/>
      <p:bldP spid="2059" grpId="0" animBg="1"/>
      <p:bldP spid="206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364" name="Picture 4" descr="Bezdez le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7019925" y="5751513"/>
            <a:ext cx="1512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Bezděz</a:t>
            </a:r>
          </a:p>
        </p:txBody>
      </p:sp>
      <p:pic>
        <p:nvPicPr>
          <p:cNvPr id="63494" name="Picture 6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634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634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7412" name="Picture 4" descr="Dražic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6804025" y="5895975"/>
            <a:ext cx="1655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Dražice</a:t>
            </a:r>
          </a:p>
        </p:txBody>
      </p:sp>
      <p:pic>
        <p:nvPicPr>
          <p:cNvPr id="64518" name="Picture 6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3249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6" name="Picture 4" descr="Mi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085" name="Text Box 5"/>
          <p:cNvSpPr txBox="1">
            <a:spLocks noChangeArrowheads="1"/>
          </p:cNvSpPr>
          <p:nvPr/>
        </p:nvSpPr>
        <p:spPr bwMode="auto">
          <a:xfrm>
            <a:off x="7019925" y="5734050"/>
            <a:ext cx="25209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Michalovická</a:t>
            </a:r>
          </a:p>
          <a:p>
            <a:r>
              <a:rPr lang="cs-CZ">
                <a:solidFill>
                  <a:schemeClr val="bg1"/>
                </a:solidFill>
                <a:latin typeface="Arial" charset="0"/>
              </a:rPr>
              <a:t>Putna</a:t>
            </a:r>
          </a:p>
        </p:txBody>
      </p:sp>
      <p:pic>
        <p:nvPicPr>
          <p:cNvPr id="46086" name="Picture 6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9460" name="Picture 5" descr="Zviretice-letecky-poh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588" y="0"/>
            <a:ext cx="91455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7164388" y="5949950"/>
            <a:ext cx="1439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Zvířetice</a:t>
            </a:r>
          </a:p>
        </p:txBody>
      </p:sp>
      <p:pic>
        <p:nvPicPr>
          <p:cNvPr id="61447" name="Picture 7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1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484" name="Picture 4" descr="Zvířetice z věž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6280150" y="5753100"/>
            <a:ext cx="2540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800">
              <a:latin typeface="Arial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6156325" y="6165850"/>
            <a:ext cx="2592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Zvířetice z věže</a:t>
            </a:r>
          </a:p>
        </p:txBody>
      </p:sp>
      <p:pic>
        <p:nvPicPr>
          <p:cNvPr id="62471" name="Picture 7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4211638" y="5949950"/>
            <a:ext cx="49323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ea typeface="Arial Unicode MS" pitchFamily="34" charset="-128"/>
                <a:cs typeface="Arial Unicode MS" pitchFamily="34" charset="-128"/>
              </a:rPr>
              <a:t>Drábské</a:t>
            </a:r>
            <a:r>
              <a:rPr lang="cs-CZ">
                <a:solidFill>
                  <a:srgbClr val="FFFF00"/>
                </a:solidFill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>
                <a:solidFill>
                  <a:schemeClr val="bg1"/>
                </a:solidFill>
                <a:ea typeface="Arial Unicode MS" pitchFamily="34" charset="-128"/>
                <a:cs typeface="Arial Unicode MS" pitchFamily="34" charset="-128"/>
              </a:rPr>
              <a:t>světničky</a:t>
            </a:r>
            <a:r>
              <a:rPr lang="cs-CZ">
                <a:solidFill>
                  <a:srgbClr val="FFFF00"/>
                </a:solidFill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>
                <a:solidFill>
                  <a:schemeClr val="bg1"/>
                </a:solidFill>
                <a:latin typeface="Arial" charset="0"/>
              </a:rPr>
              <a:t>v</a:t>
            </a:r>
            <a:r>
              <a:rPr lang="cs-CZ">
                <a:solidFill>
                  <a:srgbClr val="FFFF00"/>
                </a:solidFill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>
                <a:solidFill>
                  <a:schemeClr val="bg1"/>
                </a:solidFill>
                <a:ea typeface="Arial Unicode MS" pitchFamily="34" charset="-128"/>
                <a:cs typeface="Arial Unicode MS" pitchFamily="34" charset="-128"/>
              </a:rPr>
              <a:t>Českém</a:t>
            </a:r>
            <a:r>
              <a:rPr lang="cs-CZ">
                <a:solidFill>
                  <a:srgbClr val="FFFF00"/>
                </a:solidFill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>
                <a:solidFill>
                  <a:schemeClr val="bg1"/>
                </a:solidFill>
                <a:latin typeface="Arial" charset="0"/>
              </a:rPr>
              <a:t>r</a:t>
            </a:r>
            <a:r>
              <a:rPr lang="cs-CZ">
                <a:solidFill>
                  <a:schemeClr val="bg1"/>
                </a:solidFill>
                <a:ea typeface="Arial Unicode MS" pitchFamily="34" charset="-128"/>
                <a:cs typeface="Arial Unicode MS" pitchFamily="34" charset="-128"/>
              </a:rPr>
              <a:t>áji</a:t>
            </a:r>
          </a:p>
        </p:txBody>
      </p:sp>
      <p:pic>
        <p:nvPicPr>
          <p:cNvPr id="24579" name="Picture 3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2532" name="Picture 5" descr="dnebo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Text Box 6"/>
          <p:cNvSpPr txBox="1">
            <a:spLocks noChangeArrowheads="1"/>
          </p:cNvSpPr>
          <p:nvPr/>
        </p:nvSpPr>
        <p:spPr bwMode="auto">
          <a:xfrm>
            <a:off x="1166813" y="6040438"/>
            <a:ext cx="62134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800">
              <a:latin typeface="Arial" charset="0"/>
            </a:endParaRP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250825" y="5876925"/>
            <a:ext cx="5905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Dneboh u Drábských světniček</a:t>
            </a:r>
          </a:p>
        </p:txBody>
      </p:sp>
      <p:pic>
        <p:nvPicPr>
          <p:cNvPr id="44040" name="Picture 8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4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440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440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3556" name="Picture 4" descr="valečov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325" name="Text Box 5"/>
          <p:cNvSpPr txBox="1">
            <a:spLocks noChangeArrowheads="1"/>
          </p:cNvSpPr>
          <p:nvPr/>
        </p:nvSpPr>
        <p:spPr bwMode="auto">
          <a:xfrm>
            <a:off x="7092950" y="6092825"/>
            <a:ext cx="1800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Valečov</a:t>
            </a:r>
          </a:p>
        </p:txBody>
      </p:sp>
      <p:pic>
        <p:nvPicPr>
          <p:cNvPr id="56326" name="Picture 6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6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563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563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563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6011863" y="6165850"/>
            <a:ext cx="31321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chemeClr val="bg1"/>
                </a:solidFill>
                <a:ea typeface="Arial Unicode MS" pitchFamily="34" charset="-128"/>
                <a:cs typeface="Arial Unicode MS" pitchFamily="34" charset="-128"/>
              </a:rPr>
              <a:t>Zámek Dět</a:t>
            </a:r>
            <a:r>
              <a:rPr lang="cs-CZ">
                <a:solidFill>
                  <a:schemeClr val="bg1"/>
                </a:solidFill>
                <a:latin typeface="Arial" charset="0"/>
              </a:rPr>
              <a:t>e</a:t>
            </a:r>
            <a:r>
              <a:rPr lang="cs-CZ">
                <a:solidFill>
                  <a:schemeClr val="bg1"/>
                </a:solidFill>
                <a:ea typeface="Arial Unicode MS" pitchFamily="34" charset="-128"/>
                <a:cs typeface="Arial Unicode MS" pitchFamily="34" charset="-128"/>
              </a:rPr>
              <a:t>nice</a:t>
            </a:r>
            <a:endParaRPr lang="cs-CZ">
              <a:solidFill>
                <a:srgbClr val="FFFF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3315" name="Picture 3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60"/>
                            </p:stCondLst>
                            <p:childTnLst>
                              <p:par>
                                <p:cTn id="1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6628" name="Picture 4" descr="kost letecky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397" name="Text Box 5"/>
          <p:cNvSpPr txBox="1">
            <a:spLocks noChangeArrowheads="1"/>
          </p:cNvSpPr>
          <p:nvPr/>
        </p:nvSpPr>
        <p:spPr bwMode="auto">
          <a:xfrm>
            <a:off x="6227763" y="5681663"/>
            <a:ext cx="2447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Hrad Kost</a:t>
            </a:r>
          </a:p>
        </p:txBody>
      </p:sp>
      <p:pic>
        <p:nvPicPr>
          <p:cNvPr id="59398" name="Picture 6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9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593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593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593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7652" name="Picture 4" descr="Humprecht-letecky-poh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109" name="Text Box 5"/>
          <p:cNvSpPr txBox="1">
            <a:spLocks noChangeArrowheads="1"/>
          </p:cNvSpPr>
          <p:nvPr/>
        </p:nvSpPr>
        <p:spPr bwMode="auto">
          <a:xfrm>
            <a:off x="6732588" y="5805488"/>
            <a:ext cx="24114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Humprecht </a:t>
            </a:r>
          </a:p>
          <a:p>
            <a:r>
              <a:rPr lang="cs-CZ">
                <a:solidFill>
                  <a:schemeClr val="bg1"/>
                </a:solidFill>
                <a:latin typeface="Arial" charset="0"/>
              </a:rPr>
              <a:t>u Sobotky</a:t>
            </a:r>
          </a:p>
        </p:txBody>
      </p:sp>
      <p:pic>
        <p:nvPicPr>
          <p:cNvPr id="47110" name="Picture 6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7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471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471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179388" y="6165850"/>
            <a:ext cx="2016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chemeClr val="bg1"/>
                </a:solidFill>
                <a:ea typeface="Arial Unicode MS" pitchFamily="34" charset="-128"/>
                <a:cs typeface="Arial Unicode MS" pitchFamily="34" charset="-128"/>
              </a:rPr>
              <a:t>Panská</a:t>
            </a:r>
            <a:r>
              <a:rPr lang="cs-CZ">
                <a:solidFill>
                  <a:srgbClr val="0066FF"/>
                </a:solidFill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>
                <a:solidFill>
                  <a:schemeClr val="bg1"/>
                </a:solidFill>
                <a:ea typeface="Arial Unicode MS" pitchFamily="34" charset="-128"/>
                <a:cs typeface="Arial Unicode MS" pitchFamily="34" charset="-128"/>
              </a:rPr>
              <a:t>skála</a:t>
            </a:r>
            <a:r>
              <a:rPr lang="cs-CZ">
                <a:solidFill>
                  <a:srgbClr val="0066FF"/>
                </a:solidFill>
                <a:ea typeface="Arial Unicode MS" pitchFamily="34" charset="-128"/>
                <a:cs typeface="Arial Unicode MS" pitchFamily="34" charset="-128"/>
              </a:rPr>
              <a:t> </a:t>
            </a:r>
            <a:endParaRPr lang="cs-CZ">
              <a:solidFill>
                <a:srgbClr val="FF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22531" name="Picture 3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 flipH="1">
            <a:off x="5364163" y="6237288"/>
            <a:ext cx="35385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ea typeface="Arial Unicode MS" pitchFamily="34" charset="-128"/>
                <a:cs typeface="Arial Unicode MS" pitchFamily="34" charset="-128"/>
              </a:rPr>
              <a:t>Panská Sk</a:t>
            </a:r>
            <a:r>
              <a:rPr lang="cs-CZ">
                <a:solidFill>
                  <a:schemeClr val="bg1"/>
                </a:solidFill>
                <a:latin typeface="Arial" charset="0"/>
              </a:rPr>
              <a:t>á</a:t>
            </a:r>
            <a:r>
              <a:rPr lang="cs-CZ">
                <a:solidFill>
                  <a:schemeClr val="bg1"/>
                </a:solidFill>
                <a:ea typeface="Arial Unicode MS" pitchFamily="34" charset="-128"/>
                <a:cs typeface="Arial Unicode MS" pitchFamily="34" charset="-128"/>
              </a:rPr>
              <a:t>la </a:t>
            </a:r>
            <a:r>
              <a:rPr lang="cs-CZ">
                <a:solidFill>
                  <a:schemeClr val="bg1"/>
                </a:solidFill>
                <a:latin typeface="Arial" charset="0"/>
              </a:rPr>
              <a:t>– v</a:t>
            </a:r>
            <a:r>
              <a:rPr lang="cs-CZ">
                <a:solidFill>
                  <a:schemeClr val="bg1"/>
                </a:solidFill>
                <a:ea typeface="Arial Unicode MS" pitchFamily="34" charset="-128"/>
                <a:cs typeface="Arial Unicode MS" pitchFamily="34" charset="-128"/>
              </a:rPr>
              <a:t>arhany</a:t>
            </a:r>
          </a:p>
        </p:txBody>
      </p:sp>
      <p:pic>
        <p:nvPicPr>
          <p:cNvPr id="23555" name="Picture 3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1748" name="Picture 5" descr="slou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422" name="Text Box 6"/>
          <p:cNvSpPr txBox="1">
            <a:spLocks noChangeArrowheads="1"/>
          </p:cNvSpPr>
          <p:nvPr/>
        </p:nvSpPr>
        <p:spPr bwMode="auto">
          <a:xfrm>
            <a:off x="6084888" y="6165850"/>
            <a:ext cx="27352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Skalní hrad Sloup</a:t>
            </a:r>
          </a:p>
        </p:txBody>
      </p:sp>
      <p:pic>
        <p:nvPicPr>
          <p:cNvPr id="60423" name="Picture 7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0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604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604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604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2772" name="Picture 4" descr="trosky-let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253" name="Text Box 5"/>
          <p:cNvSpPr txBox="1">
            <a:spLocks noChangeArrowheads="1"/>
          </p:cNvSpPr>
          <p:nvPr/>
        </p:nvSpPr>
        <p:spPr bwMode="auto">
          <a:xfrm>
            <a:off x="7288213" y="6040438"/>
            <a:ext cx="16049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Trosky</a:t>
            </a:r>
          </a:p>
        </p:txBody>
      </p:sp>
      <p:pic>
        <p:nvPicPr>
          <p:cNvPr id="53254" name="Picture 6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3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5844" name="Picture 5" descr="frydstej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7216775" y="6165850"/>
            <a:ext cx="1927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Frýdštejn</a:t>
            </a:r>
          </a:p>
        </p:txBody>
      </p:sp>
      <p:pic>
        <p:nvPicPr>
          <p:cNvPr id="45063" name="Picture 7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5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6868" name="Picture 4" descr="Hr-Ská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6659563" y="6113463"/>
            <a:ext cx="2089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Hrubá Skála</a:t>
            </a:r>
          </a:p>
        </p:txBody>
      </p:sp>
      <p:pic>
        <p:nvPicPr>
          <p:cNvPr id="48134" name="Picture 6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8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7892" name="Picture 4" descr="Valdstej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277" name="Text Box 5"/>
          <p:cNvSpPr txBox="1">
            <a:spLocks noChangeArrowheads="1"/>
          </p:cNvSpPr>
          <p:nvPr/>
        </p:nvSpPr>
        <p:spPr bwMode="auto">
          <a:xfrm>
            <a:off x="7019925" y="6165850"/>
            <a:ext cx="1800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Valdštejn</a:t>
            </a:r>
          </a:p>
        </p:txBody>
      </p:sp>
      <p:pic>
        <p:nvPicPr>
          <p:cNvPr id="54278" name="Picture 6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4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542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542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542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9940" name="Picture 4" descr="Rohoze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6280150" y="6092825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Hrubý Rohozec</a:t>
            </a:r>
          </a:p>
        </p:txBody>
      </p:sp>
      <p:pic>
        <p:nvPicPr>
          <p:cNvPr id="51206" name="Picture 6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1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512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512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0964" name="Picture 6" descr="Sychro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231" name="Text Box 7"/>
          <p:cNvSpPr txBox="1">
            <a:spLocks noChangeArrowheads="1"/>
          </p:cNvSpPr>
          <p:nvPr/>
        </p:nvSpPr>
        <p:spPr bwMode="auto">
          <a:xfrm>
            <a:off x="3851275" y="6165850"/>
            <a:ext cx="24495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" charset="0"/>
              </a:rPr>
              <a:t>Sychrov</a:t>
            </a:r>
          </a:p>
        </p:txBody>
      </p:sp>
      <p:pic>
        <p:nvPicPr>
          <p:cNvPr id="52232" name="Picture 8" descr="jednoduchý ráme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9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2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522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522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3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všechny hrady a zámky, které jsi viděl na vlastivědné mapě, kterou si zobrazíš na interaktivní tabuli.</a:t>
            </a:r>
          </a:p>
          <a:p>
            <a:r>
              <a:rPr lang="cs-CZ" dirty="0" smtClean="0"/>
              <a:t>Označ každý hrad modře a zámek červeně pomocí interaktivního pera</a:t>
            </a:r>
            <a:endParaRPr lang="cs-CZ" dirty="0"/>
          </a:p>
        </p:txBody>
      </p:sp>
    </p:spTree>
  </p:cSld>
  <p:clrMapOvr>
    <a:masterClrMapping/>
  </p:clrMapOvr>
  <p:transition spd="slow" advClick="0" advTm="0">
    <p:dissolv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zamky</a:t>
            </a:r>
            <a:r>
              <a:rPr lang="cs-CZ" dirty="0" smtClean="0">
                <a:hlinkClick r:id="rId2"/>
              </a:rPr>
              <a:t>-hrady.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/1/</a:t>
            </a:r>
            <a:r>
              <a:rPr lang="cs-CZ" dirty="0" err="1" smtClean="0">
                <a:hlinkClick r:id="rId2"/>
              </a:rPr>
              <a:t>zamky.htm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http://www.hrady-</a:t>
            </a:r>
            <a:r>
              <a:rPr lang="cs-CZ" dirty="0" err="1" smtClean="0">
                <a:hlinkClick r:id="rId3"/>
              </a:rPr>
              <a:t>zamky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cr.cz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http://www.hrady.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ceske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zamky.cz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pruvodce.com</a:t>
            </a:r>
            <a:r>
              <a:rPr lang="cs-CZ" dirty="0" smtClean="0">
                <a:hlinkClick r:id="rId6"/>
              </a:rPr>
              <a:t>/hrady_</a:t>
            </a:r>
            <a:r>
              <a:rPr lang="cs-CZ" dirty="0" err="1" smtClean="0">
                <a:hlinkClick r:id="rId6"/>
              </a:rPr>
              <a:t>zamky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pamatky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 advClick="0" advTm="0">
    <p:dissolv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800" dirty="0" smtClean="0"/>
              <a:t>http://images.google.cz/imgres?q=bezd%C4%9Bz&amp;hl=cs&amp;rlz=1T4SKPT_csCZ432CZ432&amp;biw=1366&amp;bih=566&amp;tbm=isch&amp;tbnid=0FN972MV2FEX-M:&amp;imgrefurl=http://turistickyatlas.cz/vse/misto/6262_hrad-bezdez.html&amp;docid=k6PSn1LYQi1QyM&amp;imgurl=http://turistickyatlas.cz/galery/galerie/Hrad_Bezdez.jpg&amp;w=1024&amp;h=768&amp;ei=DpryT7-vJorntQbhg4HiBg&amp;zoom=1&amp;iact=hc&amp;vpx=718&amp;vpy=135&amp;dur=272&amp;hovh=194&amp;hovw=259&amp;tx=139&amp;ty=121&amp;sig=114533215659036885712&amp;page=1&amp;tbnh=110&amp;tbnw=147&amp;start=0&amp;ndsp=21&amp;ved=1t:429,r:4,s:0,i:84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dra%C5%BEice&amp;hl=cs&amp;rlz=1T4SKPT_csCZ432CZ432&amp;biw=1366&amp;bih=566&amp;tbm=isch&amp;tbnid=ymrRBBkamM6buM:&amp;imgrefurl=http://www.schnablova.net/www/Hrady/Popisy/HradyAD.html&amp;docid=DYQv0IacflTbnM&amp;imgurl=http://www.schnablova.net/www/Hrady/Popisy/Fotky/Drazice.jpg&amp;w=400&amp;h=276&amp;ei=MpryT-yTL9DBswbz28nNBg&amp;zoom=1&amp;iact=hc&amp;vpx=81&amp;vpy=143&amp;dur=3318&amp;hovh=186&amp;hovw=270&amp;tx=115&amp;ty=103&amp;sig=114533215659036885712&amp;page=1&amp;tbnh=117&amp;tbnw=156&amp;start=0&amp;ndsp=23&amp;ved=1t:429,r:0,s:0,i:72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zv%C3%AD%C5%99etice&amp;hl=cs&amp;rlz=1T4SKPT_csCZ432CZ432&amp;biw=1366&amp;bih=566&amp;tbm=isch&amp;tbnid=9WOI1i3CWEwJOM:&amp;imgrefurl=http://vseovinu.vachta.cz/index.php%3Flan%3Dcs%26right%3Dkarta%26action%3Ddetail%26id%3D318109&amp;docid=KECf3hw3IR2LtM&amp;imgurl=http://vseovinu.vachta.cz/webfiles/karty/mesto/stredocesky_kraj/bakov_nad_jizerou/zviretice.jpg&amp;w=2560&amp;h=1920&amp;ei=w5ryT6OSB4yRswaenemoCQ&amp;zoom=1&amp;iact=hc&amp;vpx=780&amp;vpy=193&amp;dur=350&amp;hovh=194&amp;hovw=259&amp;tx=175&amp;ty=96&amp;sig=114533215659036885712&amp;page=1&amp;tbnh=154&amp;tbnw=241&amp;start=0&amp;ndsp=10&amp;ved=1t:429,r:3,s:0,i:95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zv%C3%AD%C5%99etice&amp;start=119&amp;hl=cs&amp;rlz=1T4SKPT_csCZ432CZ432&amp;biw=1366&amp;bih=566&amp;addh=36&amp;tbm=isch&amp;tbnid=dDplEzK54RXDhM:&amp;imgrefurl=http://zitmanovi.rajce.idnes.cz/Pojizerske_hrady_panu_Markvarticu_Zviretice,_Michalovice_11.09._2011/&amp;docid=cBGp1w6a6qw88M&amp;imgurl=http://img8.rajce.idnes.cz/d0801/5/5410/5410530_696972aad4a2d7f530b7efe8d645c913/images/Zviretice,_Michalovice_014.jpg&amp;w=1200&amp;h=900&amp;ei=GJvyT_2VIM3EsgaGi-HIBg&amp;zoom=1&amp;iact=hc&amp;vpx=1000&amp;vpy=2&amp;dur=932&amp;hovh=194&amp;hovw=259&amp;tx=90&amp;ty=96&amp;sig=114533215659036885712&amp;page=9&amp;tbnh=163&amp;tbnw=220&amp;ndsp=18&amp;ved=1t:429,r:5,s:119,i:128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dr%C3%A1bsk%C3%A9+sv%C4%9Btni%C4%8Dky&amp;hl=cs&amp;rlz=1T4SKPT_csCZ432CZ432&amp;biw=1366&amp;bih=566&amp;tbm=isch&amp;tbnid=c0iA2qeTxWGQYM:&amp;imgrefurl=http://margarita11.blog.cz/1104/drabske-svetnicky&amp;docid=kwPvbkTIQBh5vM&amp;imgurl=http://nd04.jxs.cz/391/894/42b9a0bc53_75217712_o2.jpg&amp;w=500&amp;h=375&amp;ei=YZvyT53JCsrntQbX-bjsBg&amp;zoom=1&amp;iact=hc&amp;vpx=131&amp;vpy=202&amp;dur=13&amp;hovh=194&amp;hovw=259&amp;tx=153&amp;ty=179&amp;sig=114533215659036885712&amp;page=5&amp;tbnh=173&amp;tbnw=244&amp;start=55&amp;ndsp=15&amp;ved=1t:429,r:5,s:55,i:309</a:t>
            </a:r>
            <a:endParaRPr lang="cs-CZ" sz="800" i="1" dirty="0" smtClean="0"/>
          </a:p>
          <a:p>
            <a:r>
              <a:rPr lang="cs-CZ" sz="800" dirty="0" smtClean="0"/>
              <a:t>http://images.google.cz/imgres?q=dneboh&amp;hl=cs&amp;rlz=1T4SKPT_csCZ432CZ432&amp;biw=1366&amp;bih=566&amp;tbm=isch&amp;tbnid=K-yguE8GSiaPdM:&amp;imgrefurl=http://www.tec-air.cz/leteckefotografie2.htm&amp;docid=l4V7Y7DPzJORuM&amp;imgurl=http://www.tec-air.cz/airfoto/40big.jpg&amp;w=640&amp;h=645&amp;ei=zZvyT43dB9DAswaAzPGoCQ&amp;zoom=1&amp;iact=hc&amp;vpx=957&amp;vpy=243&amp;dur=595&amp;hovh=225&amp;hovw=224&amp;tx=110&amp;ty=234&amp;sig=114533215659036885712&amp;page=1&amp;tbnh=120&amp;tbnw=124&amp;start=0&amp;ndsp=21&amp;ved=1t:429,r:19,s:0,i:131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vale%C4%8Dov&amp;hl=cs&amp;rlz=1T4SKPT_csCZ432CZ432&amp;biw=1366&amp;bih=566&amp;tbm=isch&amp;tbnid=xQEN4QRpM_n-cM:&amp;imgrefurl=http://cestovani.idnes.cz/hrady-a-rybniky-ceskeho-raje-na-kole-d65-/tipy-na-vylet.aspx%3Fc%3DA060407_170105_igcechy_tom&amp;docid=ZNYw_h0UhzHPDM&amp;imgurl=http://imgs.idnes.cz/igcechy/A060407_TOM_CESKYRAJ_5V_V.JPG&amp;w=350&amp;h=246&amp;ei=9ZvyT4DFCYXusgbAhK3xBg&amp;zoom=1&amp;iact=hc&amp;vpx=250&amp;vpy=264&amp;dur=278&amp;hovh=188&amp;hovw=268&amp;tx=171&amp;ty=154&amp;sig=114533215659036885712&amp;page=3&amp;tbnh=163&amp;tbnw=208&amp;start=29&amp;ndsp=18&amp;ved=1t:429,r:1,s:29,i:197</a:t>
            </a:r>
            <a:endParaRPr lang="cs-CZ" sz="800" i="1" dirty="0" smtClean="0"/>
          </a:p>
          <a:p>
            <a:r>
              <a:rPr lang="cs-CZ" sz="800" dirty="0" smtClean="0"/>
              <a:t>http://images.google.cz/imgres?q=z%C3%A1mek+d%C4%9Btenice&amp;hl=cs&amp;rlz=1T4SKPT_csCZ432CZ432&amp;biw=1366&amp;bih=566&amp;tbm=isch&amp;tbnid=SMcC8iNP8TCZSM:&amp;imgrefurl=http://www.kanony.cz/clanky/zamek-detenice/&amp;docid=LgfUcszuFDAjqM&amp;imgurl=http://www.kanony.cz/public/Image/sekce-clanky-51/zamek_detenice.jpg&amp;w=450&amp;h=336&amp;ei=eZzyT_2SK8nctAaK1c2pCQ&amp;zoom=1&amp;iact=hc&amp;vpx=717&amp;vpy=2&amp;dur=225&amp;hovh=194&amp;hovw=260&amp;tx=134&amp;ty=75&amp;sig=114533215659036885712&amp;page=1&amp;tbnh=112&amp;tbnw=149&amp;start=0&amp;ndsp=21&amp;ved=1t:429,r:4,s:0,i:84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hrad+kost&amp;hl=cs&amp;rlz=1T4SKPT_csCZ432CZ432&amp;biw=1366&amp;bih=566&amp;tbm=isch&amp;tbnid=8oLQMpdqVEvgkM:&amp;imgrefurl=http://www.akmb.cz/htm/vyhl_lety.htm&amp;docid=V01y-oIG0WZ31M&amp;imgurl=http://www.akmb.cz/picture/vyhlidky/kost.jpg&amp;w=800&amp;h=598&amp;ei=zJzyT_66B47ysgb8seSwCQ&amp;zoom=1&amp;iact=hc&amp;vpx=87&amp;vpy=257&amp;dur=130&amp;hovh=194&amp;hovw=260&amp;tx=150&amp;ty=112&amp;sig=114533215659036885712&amp;page=1&amp;tbnh=113&amp;tbnw=157&amp;start=0&amp;ndsp=21&amp;ved=1t:429,r:7,s:0,i:94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humprecht&amp;hl=cs&amp;rlz=1T4SKPT_csCZ432CZ432&amp;biw=1366&amp;bih=566&amp;tbm=isch&amp;tbnid=9RbkpOTaZiKSSM:&amp;imgrefurl=http://cs.wikipedia.org/wiki/Soubor:Humprecht-letecky-pohled.jpg&amp;docid=yga6OUHjsS-B8M&amp;imgurl=http://upload.wikimedia.org/wikipedia/commons/3/3b/Humprecht-letecky-pohled.jpg&amp;w=2560&amp;h=1920&amp;ei=HZ3yT-veK4HbtAaF5enQCQ&amp;zoom=1&amp;iact=hc&amp;vpx=369&amp;vpy=255&amp;dur=104&amp;hovh=194&amp;hovw=259&amp;tx=171&amp;ty=96&amp;sig=114533215659036885712&amp;page=1&amp;tbnh=112&amp;tbnw=152&amp;start=0&amp;ndsp=27&amp;ved=1t:429,r:12,s:0,i:106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pansk%C3%A1+sk%C3%A1la&amp;hl=cs&amp;rlz=1T4SKPT_csCZ432CZ432&amp;biw=1366&amp;bih=566&amp;tbm=isch&amp;tbnid=-dnDj4sLD-a_uM:&amp;imgrefurl=http://davidbraunstein.webzdarma.cz/luzicke_hory/luzicke_hory_fotky_01.htm&amp;docid=AFt3FGzWwiXYvM&amp;imgurl=http://davidbraunstein.webzdarma.cz/luzicke_hory/fotky/2001_10_081_TS_Luzicke_hory_panska_skala_i.jpg&amp;w=850&amp;h=600&amp;ei=YZ3yT-C1JInQtAbz_cWtCQ&amp;zoom=1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pansk%C3%A1+sk%C3%A1la&amp;hl=cs&amp;rlz=1T4SKPT_csCZ432CZ432&amp;biw=1366&amp;bih=566&amp;tbm=isch&amp;tbnid=KkgY590kzZwjFM:&amp;imgrefurl=http://www.ceskosaske-svycarsko.cz/turisticke-zajimavosti-prirodni-pamatky-1.html&amp;docid=YWMor5oHjBRe3M&amp;imgurl=http://www.ceskosaske-svycarsko.cz/uploaded/turisticke_zajimavosti/Panska%252520skala.jpg&amp;w=230&amp;h=230&amp;ei=YZ3yT-C1JInQtAbz_cWtCQ&amp;zoom=1&amp;iact=hc&amp;vpx=511&amp;vpy=186&amp;dur=701&amp;hovh=184&amp;hovw=184&amp;tx=83&amp;ty=139&amp;sig=114533215659036885712&amp;page=1&amp;tbnh=119&amp;tbnw=113&amp;start=0&amp;ndsp=22&amp;ved=1t:429,r:17,s:0,i:125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hrad+sloup&amp;hl=cs&amp;rlz=1T4SKPT_csCZ432CZ432&amp;biw=1366&amp;bih=566&amp;tbm=isch&amp;tbnid=FGxvtu_oXe7I3M:&amp;imgrefurl=http://www.turistika.cz/vylety/hrad-sloup-v-cechach&amp;docid=8ZeiLH1vaYRGUM&amp;imgurl=http://www.turistika.cz/foto/33749/25480/mid_f_normalFile1-sloup.jpg&amp;w=500&amp;h=375&amp;ei=5p3yT6PvC4PUtAb_kuCsCQ&amp;zoom=1&amp;iact=hc&amp;vpx=559&amp;vpy=2&amp;dur=54&amp;hovh=194&amp;hovw=259&amp;tx=131&amp;ty=44&amp;sig=114533215659036885712&amp;page=2&amp;tbnh=159&amp;tbnw=205&amp;start=21&amp;ndsp=15&amp;ved=1t:429,r:7,s:21,i:162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trosky&amp;hl=cs&amp;rlz=1T4SKPT_csCZ432CZ432&amp;biw=1366&amp;bih=566&amp;tbm=isch&amp;tbnid=dnLAy0JRC6v-QM:&amp;imgrefurl=http://www.craj.info/galleries/pametihodnosti/&amp;docid=QFFJkddmOOnnTM&amp;imgurl=http://www.craj.info/gallery/trosky-let1.jpg&amp;w=750&amp;h=563&amp;ei=JZ7yT4LeAs7Nswbp6IjqCQ&amp;zoom=1&amp;iact=hc&amp;vpx=350&amp;vpy=198&amp;dur=43&amp;hovh=194&amp;hovw=259&amp;tx=134&amp;ty=122&amp;sig=114533215659036885712&amp;page=3&amp;tbnh=169&amp;tbnw=211&amp;start=25&amp;ndsp=15&amp;ved=1t:429,r:6,s:25,i:188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fr%C3%BDd%C5%A1tejn&amp;hl=cs&amp;rlz=1T4SKPT_csCZ432CZ432&amp;biw=1366&amp;bih=566&amp;tbm=isch&amp;tbnid=z-j82hyvQ1NtzM:&amp;imgrefurl=http://cestovani.idnes.cz/nejtajemnejsi-skalni-hrady-ceskeho-raje-f04-/tipy-na-vylet.aspx%3Fc%3DA081015_105743_igcechy_tom&amp;docid=TbOZCRuhu-Z1_M&amp;imgurl=http://i.idnes.cz/08/102/org/TOM2670ae_frydstejnpro14779.jpg&amp;w=1400&amp;h=934&amp;ei=X57yT4PICsjVsgbTsLm6CQ&amp;zoom=1&amp;iact=hc&amp;vpx=516&amp;vpy=143&amp;dur=253&amp;hovh=183&amp;hovw=275&amp;tx=121&amp;ty=127&amp;sig=114533215659036885712&amp;page=1&amp;tbnh=115&amp;tbnw=153&amp;start=0&amp;ndsp=24&amp;ved=1t:429,r:3,s:0,i:81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hrub%C3%A1+sk%C3%A1la&amp;hl=cs&amp;rlz=1T4SKPT_csCZ432CZ432&amp;biw=1366&amp;bih=566&amp;tbm=isch&amp;tbnid=23mQ-_j3wLxyyM:&amp;imgrefurl=http://drbarna.blogerka.cz/Vylety-a-slavnosti/Tip-na-vylet-Hruba-Skala&amp;docid=FFacFagr4AnBYM&amp;imgurl=http://drbarna.blogerka.cz/obrazky/drbarna.blogerka.cz/hruba-skala-2.jpg&amp;w=1076&amp;h=720&amp;ei=iZ7yT7TaLMnwsgajuKzqBg&amp;zoom=1&amp;iact=hc&amp;vpx=972&amp;vpy=98&amp;dur=220&amp;hovh=184&amp;hovw=275&amp;tx=162&amp;ty=94&amp;sig=114533215659036885712&amp;page=3&amp;tbnh=166&amp;tbnw=260&amp;start=25&amp;ndsp=15&amp;ved=1t:429,r:4,s:25,i:181</a:t>
            </a:r>
            <a:endParaRPr lang="cs-CZ" sz="800" i="1" dirty="0" smtClean="0"/>
          </a:p>
          <a:p>
            <a:r>
              <a:rPr lang="cs-CZ" sz="800" dirty="0" smtClean="0"/>
              <a:t> </a:t>
            </a:r>
            <a:endParaRPr lang="cs-CZ" sz="800" i="1" dirty="0" smtClean="0"/>
          </a:p>
          <a:p>
            <a:r>
              <a:rPr lang="cs-CZ" sz="800" dirty="0" smtClean="0"/>
              <a:t>http://images.google.cz/imgres?q=vald%C5%A1tejn&amp;hl=cs&amp;rlz=1T4SKPT_csCZ432CZ432&amp;biw=1366&amp;bih=566&amp;tbm=isch&amp;tbnid=d8dFiI4gH8-ioM:&amp;imgrefurl=http://www.zamky-hrady.cz/2/valdstejn.htm&amp;docid=O4Fsaht4FLNZIM&amp;imgurl=http://www.zamky-hrady.cz/2/img/valdstejn_let.jpg&amp;w=500&amp;h=363&amp;ei=yp7yT5-qKY2Lsga1j4TxBg&amp;zoom=1</a:t>
            </a:r>
            <a:endParaRPr lang="cs-CZ" sz="800" i="1" dirty="0" smtClean="0"/>
          </a:p>
          <a:p>
            <a:endParaRPr lang="cs-CZ" dirty="0"/>
          </a:p>
        </p:txBody>
      </p:sp>
    </p:spTree>
  </p:cSld>
  <p:clrMapOvr>
    <a:masterClrMapping/>
  </p:clrMapOvr>
  <p:transition spd="slow" advClick="0" advTm="0">
    <p:dissolv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85000" lnSpcReduction="1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 a 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Vlastivěda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Místní krajina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Český ráj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vlastivěda ve čtvrtém a  pátém ročníku 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062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769</TotalTime>
  <Words>245</Words>
  <Application>Microsoft Office PowerPoint</Application>
  <PresentationFormat>Předvádění na obrazovce (4:3)</PresentationFormat>
  <Paragraphs>81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Výchozí návrh</vt:lpstr>
      <vt:lpstr>Motiv systému Office</vt:lpstr>
      <vt:lpstr>Česká krajina VY_32_INOVACE_24_Okno do ces. krajiny vlastivěda, 4., 5. ročník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Úkol</vt:lpstr>
      <vt:lpstr>Zdroje obrázků</vt:lpstr>
      <vt:lpstr>Snímek 25</vt:lpstr>
      <vt:lpstr>Základní údaje o DUM</vt:lpstr>
    </vt:vector>
  </TitlesOfParts>
  <Company>Domaci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Birkov1</dc:creator>
  <cp:lastModifiedBy>expert</cp:lastModifiedBy>
  <cp:revision>119</cp:revision>
  <dcterms:created xsi:type="dcterms:W3CDTF">2005-10-07T18:07:45Z</dcterms:created>
  <dcterms:modified xsi:type="dcterms:W3CDTF">2012-07-03T07:30:17Z</dcterms:modified>
</cp:coreProperties>
</file>